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handoutMasters/handoutMaster1.xml" ContentType="application/vnd.openxmlformats-officedocument.presentationml.handoutMaster+xml"/>
  <Override PartName="/ppt/media/image71.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7" r:id="rId3"/>
  </p:sldMasterIdLst>
  <p:notesMasterIdLst>
    <p:notesMasterId r:id="rId5"/>
  </p:notesMasterIdLst>
  <p:handoutMasterIdLst>
    <p:handoutMasterId r:id="rId47"/>
  </p:handoutMasterIdLst>
  <p:sldIdLst>
    <p:sldId id="428" r:id="rId4"/>
    <p:sldId id="711" r:id="rId6"/>
    <p:sldId id="712" r:id="rId7"/>
    <p:sldId id="644" r:id="rId8"/>
    <p:sldId id="623" r:id="rId9"/>
    <p:sldId id="713" r:id="rId10"/>
    <p:sldId id="716" r:id="rId11"/>
    <p:sldId id="718" r:id="rId12"/>
    <p:sldId id="719" r:id="rId13"/>
    <p:sldId id="781" r:id="rId14"/>
    <p:sldId id="782" r:id="rId15"/>
    <p:sldId id="783" r:id="rId16"/>
    <p:sldId id="784" r:id="rId17"/>
    <p:sldId id="743" r:id="rId18"/>
    <p:sldId id="762" r:id="rId19"/>
    <p:sldId id="763" r:id="rId20"/>
    <p:sldId id="764" r:id="rId21"/>
    <p:sldId id="765" r:id="rId22"/>
    <p:sldId id="766" r:id="rId23"/>
    <p:sldId id="744" r:id="rId24"/>
    <p:sldId id="745" r:id="rId25"/>
    <p:sldId id="746" r:id="rId26"/>
    <p:sldId id="747" r:id="rId27"/>
    <p:sldId id="750" r:id="rId28"/>
    <p:sldId id="768" r:id="rId29"/>
    <p:sldId id="769" r:id="rId30"/>
    <p:sldId id="770" r:id="rId31"/>
    <p:sldId id="771" r:id="rId32"/>
    <p:sldId id="772" r:id="rId33"/>
    <p:sldId id="773" r:id="rId34"/>
    <p:sldId id="756" r:id="rId35"/>
    <p:sldId id="520" r:id="rId36"/>
    <p:sldId id="804" r:id="rId37"/>
    <p:sldId id="805" r:id="rId38"/>
    <p:sldId id="806" r:id="rId39"/>
    <p:sldId id="807" r:id="rId40"/>
    <p:sldId id="808" r:id="rId41"/>
    <p:sldId id="809" r:id="rId42"/>
    <p:sldId id="810" r:id="rId43"/>
    <p:sldId id="811" r:id="rId44"/>
    <p:sldId id="812" r:id="rId45"/>
    <p:sldId id="813" r:id="rId46"/>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qun" initials="Y" lastIdx="22" clrIdx="0"/>
  <p:cmAuthor id="2" name="lab604" initials="l" lastIdx="77" clrIdx="1"/>
  <p:cmAuthor id="3" name="Jiahong Xiang" initials="JX" lastIdx="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200"/>
    <a:srgbClr val="FFFFFF"/>
    <a:srgbClr val="9D9D9D"/>
    <a:srgbClr val="FAFAFA"/>
    <a:srgbClr val="A6A6A6"/>
    <a:srgbClr val="187E95"/>
    <a:srgbClr val="79A78E"/>
    <a:srgbClr val="849C94"/>
    <a:srgbClr val="62BE89"/>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79" autoAdjust="0"/>
    <p:restoredTop sz="87286" autoAdjust="0"/>
  </p:normalViewPr>
  <p:slideViewPr>
    <p:cSldViewPr snapToGrid="0" snapToObjects="1">
      <p:cViewPr varScale="1">
        <p:scale>
          <a:sx n="237" d="100"/>
          <a:sy n="237" d="100"/>
        </p:scale>
        <p:origin x="952" y="20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9" d="100"/>
          <a:sy n="59" d="100"/>
        </p:scale>
        <p:origin x="3065" y="31"/>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2" Type="http://schemas.openxmlformats.org/officeDocument/2006/relationships/tags" Target="tags/tag414.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77474186736"/>
          <c:y val="0.0749130000359764"/>
          <c:w val="0.830337839389081"/>
          <c:h val="0.79822389361212"/>
        </c:manualLayout>
      </c:layout>
      <c:barChart>
        <c:barDir val="col"/>
        <c:grouping val="clustered"/>
        <c:varyColors val="0"/>
        <c:ser>
          <c:idx val="0"/>
          <c:order val="0"/>
          <c:tx>
            <c:strRef>
              <c:f>Sheet1!$B$1</c:f>
              <c:strCache>
                <c:ptCount val="1"/>
                <c:pt idx="0">
                  <c:v>Vulnerabilities</c:v>
                </c:pt>
              </c:strCache>
            </c:strRef>
          </c:tx>
          <c:spPr>
            <a:solidFill>
              <a:srgbClr val="CA5560"/>
            </a:solidFill>
            <a:ln>
              <a:noFill/>
            </a:ln>
            <a:effectLst/>
          </c:spPr>
          <c:invertIfNegative val="0"/>
          <c:dLbls>
            <c:delete val="1"/>
          </c:dLbls>
          <c:cat>
            <c:numRef>
              <c:f>Sheet1!$A$2:$A$22</c:f>
              <c:numCache>
                <c:formatCode>General</c:formatCode>
                <c:ptCount val="21"/>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numCache>
            </c:numRef>
          </c:cat>
          <c:val>
            <c:numRef>
              <c:f>Sheet1!$B$2:$B$22</c:f>
              <c:numCache>
                <c:formatCode>General</c:formatCode>
                <c:ptCount val="21"/>
                <c:pt idx="0">
                  <c:v>1677</c:v>
                </c:pt>
                <c:pt idx="1">
                  <c:v>2156</c:v>
                </c:pt>
                <c:pt idx="2">
                  <c:v>1527</c:v>
                </c:pt>
                <c:pt idx="3">
                  <c:v>2451</c:v>
                </c:pt>
                <c:pt idx="4">
                  <c:v>4932</c:v>
                </c:pt>
                <c:pt idx="5">
                  <c:v>6608</c:v>
                </c:pt>
                <c:pt idx="6">
                  <c:v>6516</c:v>
                </c:pt>
                <c:pt idx="7">
                  <c:v>5632</c:v>
                </c:pt>
                <c:pt idx="8">
                  <c:v>5732</c:v>
                </c:pt>
                <c:pt idx="9">
                  <c:v>4639</c:v>
                </c:pt>
                <c:pt idx="10">
                  <c:v>4150</c:v>
                </c:pt>
                <c:pt idx="11">
                  <c:v>5286</c:v>
                </c:pt>
                <c:pt idx="12">
                  <c:v>5186</c:v>
                </c:pt>
                <c:pt idx="13">
                  <c:v>7937</c:v>
                </c:pt>
                <c:pt idx="14">
                  <c:v>6487</c:v>
                </c:pt>
                <c:pt idx="15">
                  <c:v>6447</c:v>
                </c:pt>
                <c:pt idx="16">
                  <c:v>14645</c:v>
                </c:pt>
                <c:pt idx="17">
                  <c:v>16510</c:v>
                </c:pt>
                <c:pt idx="18">
                  <c:v>17306</c:v>
                </c:pt>
                <c:pt idx="19">
                  <c:v>18351</c:v>
                </c:pt>
                <c:pt idx="20">
                  <c:v>18627</c:v>
                </c:pt>
              </c:numCache>
            </c:numRef>
          </c:val>
        </c:ser>
        <c:dLbls>
          <c:showLegendKey val="0"/>
          <c:showVal val="0"/>
          <c:showCatName val="0"/>
          <c:showSerName val="0"/>
          <c:showPercent val="0"/>
          <c:showBubbleSize val="0"/>
        </c:dLbls>
        <c:gapWidth val="99"/>
        <c:overlap val="-27"/>
        <c:axId val="2062555360"/>
        <c:axId val="2062549952"/>
      </c:barChart>
      <c:catAx>
        <c:axId val="2062555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2062549952"/>
        <c:crosses val="autoZero"/>
        <c:auto val="1"/>
        <c:lblAlgn val="ctr"/>
        <c:lblOffset val="100"/>
        <c:noMultiLvlLbl val="0"/>
      </c:catAx>
      <c:valAx>
        <c:axId val="2062549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2062555360"/>
        <c:crosses val="autoZero"/>
        <c:crossBetween val="between"/>
      </c:valAx>
      <c:spPr>
        <a:noFill/>
        <a:ln>
          <a:noFill/>
        </a:ln>
        <a:effectLst/>
      </c:spPr>
    </c:plotArea>
    <c:legend>
      <c:legendPos val="b"/>
      <c:layout>
        <c:manualLayout>
          <c:xMode val="edge"/>
          <c:yMode val="edge"/>
          <c:x val="0.140945330861434"/>
          <c:y val="0.0920161354334803"/>
          <c:w val="0.283524998108288"/>
          <c:h val="0.0539208859285738"/>
        </c:manualLayout>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Helvetica Neue Medium"/>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2-04-14T17:06:11.254" idx="42">
    <p:pos x="10" y="10"/>
    <p:text>missing author information. should include name, affilication, and their pictures.</p:text>
  </p:cm>
</p:cmLst>
</file>

<file path=ppt/comments/comment10.xml><?xml version="1.0" encoding="utf-8"?>
<p:cmLst xmlns:a="http://schemas.openxmlformats.org/drawingml/2006/main" xmlns:r="http://schemas.openxmlformats.org/officeDocument/2006/relationships" xmlns:p="http://schemas.openxmlformats.org/presentationml/2006/main">
  <p:cm authorId="3" dt="2023-05-11T16:36:19.481" idx="3">
    <p:pos x="10" y="10"/>
    <p:text>大写 红字 outperform</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13.xml><?xml version="1.0" encoding="utf-8"?>
<p:cmLst xmlns:a="http://schemas.openxmlformats.org/drawingml/2006/main" xmlns:r="http://schemas.openxmlformats.org/officeDocument/2006/relationships" xmlns:p="http://schemas.openxmlformats.org/presentationml/2006/main">
  <p:cm authorId="3" dt="2023-05-11T16:25:20.605" idx="1">
    <p:pos x="10" y="10"/>
    <p:text>Six seeding classfile mutators.</p:text>
  </p:cm>
</p:cmLst>
</file>

<file path=ppt/comments/comment14.xml><?xml version="1.0" encoding="utf-8"?>
<p:cmLst xmlns:a="http://schemas.openxmlformats.org/drawingml/2006/main" xmlns:r="http://schemas.openxmlformats.org/officeDocument/2006/relationships" xmlns:p="http://schemas.openxmlformats.org/presentationml/2006/main">
  <p:cm authorId="3" dt="2023-05-11T16:36:19.481" idx="3">
    <p:pos x="10" y="10"/>
    <p:text>大写 红字 outperform</p:text>
  </p:cm>
</p:cmLst>
</file>

<file path=ppt/comments/comment15.xml><?xml version="1.0" encoding="utf-8"?>
<p:cmLst xmlns:a="http://schemas.openxmlformats.org/drawingml/2006/main" xmlns:r="http://schemas.openxmlformats.org/officeDocument/2006/relationships" xmlns:p="http://schemas.openxmlformats.org/presentationml/2006/main">
  <p:cm authorId="2" dt="2022-04-03T23:35:23.904" idx="20">
    <p:pos x="3914" y="1404"/>
    <p:text>still, no need for the p value figure. </p:text>
  </p:cm>
  <p:cm authorId="2" dt="2022-04-03T23:36:11.218" idx="21">
    <p:pos x="10" y="10"/>
    <p:text>no summarizations of the paper. </p:text>
  </p:cm>
</p:cmLst>
</file>

<file path=ppt/comments/comment16.xml><?xml version="1.0" encoding="utf-8"?>
<p:cmLst xmlns:a="http://schemas.openxmlformats.org/drawingml/2006/main" xmlns:r="http://schemas.openxmlformats.org/officeDocument/2006/relationships" xmlns:p="http://schemas.openxmlformats.org/presentationml/2006/main">
  <p:cm authorId="3" dt="2022-04-14T21:28:13.124" idx="9">
    <p:pos x="10" y="10"/>
    <p:text>you can build connections between the two boxes as well.</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2-04-03T23:30:43.008" idx="16">
    <p:pos x="7134" y="369"/>
    <p:text>make it the headline of this slide.</p:text>
  </p:cm>
  <p:cm authorId="2" dt="2022-04-04T20:40:54.858" idx="17">
    <p:pos x="10" y="10"/>
    <p:text/>
  </p:cm>
  <p:cm authorId="2" dt="2022-04-14T20:19:47.097" idx="49">
    <p:pos x="552" y="2479"/>
    <p:text>there should be a arrow between the motivation and the solution. make your text look good. </p:text>
  </p:cm>
  <p:cm authorId="2" dt="2022-04-14T20:20:12.800" idx="50">
    <p:pos x="4614" y="2373"/>
    <p:text>I doubt whether you can make clear you statements about the figure. </p:text>
  </p:cm>
</p:cmLst>
</file>

<file path=ppt/comments/comment18.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19.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2-04-14T20:55:41.033" idx="15">
    <p:pos x="10" y="10"/>
    <p:text>many problems. 
why do major and integration have the same color?
why do you have saparate definitions on major and integration?
the font styles are rather inconsistent and ugly?</p:text>
  </p:cm>
</p:cmLst>
</file>

<file path=ppt/comments/comment20.xml><?xml version="1.0" encoding="utf-8"?>
<p:cmLst xmlns:a="http://schemas.openxmlformats.org/drawingml/2006/main" xmlns:r="http://schemas.openxmlformats.org/officeDocument/2006/relationships" xmlns:p="http://schemas.openxmlformats.org/presentationml/2006/main">
  <p:cm authorId="3" dt="2023-05-11T16:37:44.799" idx="4">
    <p:pos x="10" y="10"/>
    <p:text>框</p:text>
  </p:cm>
</p:cmLst>
</file>

<file path=ppt/comments/comment21.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22.xml><?xml version="1.0" encoding="utf-8"?>
<p:cmLst xmlns:a="http://schemas.openxmlformats.org/drawingml/2006/main" xmlns:r="http://schemas.openxmlformats.org/officeDocument/2006/relationships" xmlns:p="http://schemas.openxmlformats.org/presentationml/2006/main">
  <p:cm authorId="3" dt="2023-05-11T16:31:21.673" idx="2">
    <p:pos x="10" y="10"/>
    <p:text>font too small</p:text>
  </p:cm>
</p:cmLst>
</file>

<file path=ppt/comments/comment23.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2-04-03T14:32:26.100" idx="67">
    <p:pos x="3132" y="-201"/>
    <p:text>such figures are not important as others. you could totally list the p values.</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2-04-03T23:29:54.684" idx="15">
    <p:pos x="6620" y="107"/>
    <p:text>directly giving a new approach without any explicit motivation is not acceptable. </p:text>
  </p:cm>
  <p:cm authorId="2" dt="2022-04-14T20:14:41.143" idx="48">
    <p:pos x="61" y="171"/>
    <p:text>you should introduce the term Prefuzz first with its explanation later. </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2-04-03T23:34:54.420" idx="19">
    <p:pos x="10" y="16"/>
    <p:text>what do these boxes mean in your results?</p:text>
  </p:cm>
</p:cmLst>
</file>

<file path=ppt/comments/comment6.xml><?xml version="1.0" encoding="utf-8"?>
<p:cmLst xmlns:a="http://schemas.openxmlformats.org/drawingml/2006/main" xmlns:r="http://schemas.openxmlformats.org/officeDocument/2006/relationships" xmlns:p="http://schemas.openxmlformats.org/presentationml/2006/main">
  <p:cm authorId="3" dt="2023-05-11T16:36:19.481" idx="3">
    <p:pos x="10" y="10"/>
    <p:text>大写 红字 outperform</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2-04-03T13:39:31.630" idx="40">
    <p:pos x="6620" y="107"/>
    <p:text>The organization here seems to be rather messy. why not just follow the flow in the paper?</p:text>
  </p:cm>
  <p:cm authorId="2" dt="2022-04-03T14:02:59.746" idx="41">
    <p:pos x="10" y="10"/>
    <p:text>before introducing NEUZZ, we should focus on how deep learning incorperates with fuzzing.</p:text>
  </p:cm>
</p:cmLst>
</file>

<file path=ppt/comments/comment9.xml><?xml version="1.0" encoding="utf-8"?>
<p:cmLst xmlns:a="http://schemas.openxmlformats.org/drawingml/2006/main" xmlns:r="http://schemas.openxmlformats.org/officeDocument/2006/relationships" xmlns:p="http://schemas.openxmlformats.org/presentationml/2006/main">
  <p:cm authorId="3" dt="2023-05-11T16:25:20.605" idx="1">
    <p:pos x="10" y="10"/>
    <p:text>Six seeding classfile mutators.</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C76BF4-00D2-4499-84E0-3085096BBCB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A7D02B-597D-4BD3-85BA-DC9A7163876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hello everyone</a:t>
            </a:r>
            <a:r>
              <a:rPr lang="zh-CN" altLang="en-US"/>
              <a:t>, today our presentation is about </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读第一个</a:t>
            </a:r>
            <a:r>
              <a:rPr lang="zh-CN" altLang="en-US"/>
              <a:t>框</a:t>
            </a:r>
            <a:endParaRPr lang="zh-CN" altLang="en-US"/>
          </a:p>
          <a:p>
            <a:endParaRPr lang="zh-CN" altLang="en-US"/>
          </a:p>
          <a:p>
            <a:r>
              <a:rPr lang="zh-CN" altLang="en-US"/>
              <a:t>读第二个</a:t>
            </a:r>
            <a:r>
              <a:rPr lang="zh-CN" altLang="en-US"/>
              <a:t>框</a:t>
            </a:r>
            <a:endParaRPr lang="zh-CN" altLang="en-US"/>
          </a:p>
          <a:p>
            <a:endParaRPr lang="zh-CN" altLang="en-US"/>
          </a:p>
          <a:p>
            <a:r>
              <a:rPr lang="en-US" altLang="zh-CN"/>
              <a:t>Here is an example. We have a sample program here, as we can see, it has two branches which leads to two edges, e1 and e2. </a:t>
            </a:r>
            <a:br>
              <a:rPr lang="en-US" altLang="zh-CN"/>
            </a:br>
            <a:br>
              <a:rPr lang="en-US" altLang="zh-CN"/>
            </a:br>
            <a:r>
              <a:rPr lang="en-US" altLang="zh-CN"/>
              <a:t>Now, </a:t>
            </a:r>
            <a:r>
              <a:rPr lang="zh-CN" altLang="en-US"/>
              <a:t>读框</a:t>
            </a:r>
            <a:r>
              <a:rPr lang="en-US" altLang="zh-CN"/>
              <a:t>1</a:t>
            </a:r>
            <a:endParaRPr lang="en-US" altLang="zh-CN"/>
          </a:p>
          <a:p>
            <a:r>
              <a:rPr lang="zh-CN" altLang="en-US"/>
              <a:t>读框</a:t>
            </a:r>
            <a:r>
              <a:rPr lang="en-US" altLang="zh-CN"/>
              <a:t>2</a:t>
            </a:r>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we have multiple important findings after evaluating neuzz and mtfuzz.</a:t>
            </a:r>
            <a:endParaRPr lang="en-US" altLang="zh-CN" dirty="0"/>
          </a:p>
          <a:p>
            <a:r>
              <a:rPr lang="zh-CN" altLang="en-US" dirty="0"/>
              <a:t>读</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Inspired by our findings, we propose prefuzz, ()</a:t>
            </a:r>
            <a:endParaRPr lang="en-US" altLang="zh-CN" dirty="0"/>
          </a:p>
          <a:p>
            <a:endParaRPr lang="en-US" altLang="zh-CN" dirty="0"/>
          </a:p>
          <a:p>
            <a:r>
              <a:rPr lang="en-US" altLang="zh-CN" dirty="0"/>
              <a:t>here is the framework for our approach  </a:t>
            </a:r>
            <a:endParaRPr lang="en-US" altLang="zh-CN" dirty="0"/>
          </a:p>
          <a:p>
            <a:endParaRPr lang="en-US" altLang="zh-CN" dirty="0"/>
          </a:p>
          <a:p>
            <a:r>
              <a:rPr lang="en-US" altLang="zh-CN" dirty="0"/>
              <a:t>PreFuzz first trains a neural network model by applying all the existing seeds as the training set.(</a:t>
            </a:r>
            <a:r>
              <a:rPr lang="zh-CN" altLang="en-US" dirty="0"/>
              <a:t>点到长条</a:t>
            </a:r>
            <a:r>
              <a:rPr lang="en-US" altLang="zh-CN" dirty="0"/>
              <a:t>) Next, PreFuzz adopts a resource-efficient edge selection mechanism, which is designed for identifiying the ege worthy being explored, </a:t>
            </a:r>
            <a:r>
              <a:rPr lang="en-US" altLang="zh-CN" dirty="0">
                <a:sym typeface="+mn-ea"/>
              </a:rPr>
              <a:t>(</a:t>
            </a:r>
            <a:r>
              <a:rPr lang="zh-CN" altLang="en-US" dirty="0">
                <a:sym typeface="+mn-ea"/>
              </a:rPr>
              <a:t>点到</a:t>
            </a:r>
            <a:r>
              <a:rPr lang="en-US" altLang="zh-CN" dirty="0">
                <a:sym typeface="+mn-ea"/>
              </a:rPr>
              <a:t>edge selection)</a:t>
            </a:r>
            <a:r>
              <a:rPr lang="en-US" altLang="zh-CN" dirty="0"/>
              <a:t> to select edges for gradient computation. Then, the gradient information is utilized to generate mutants for fuzzing. (</a:t>
            </a:r>
            <a:r>
              <a:rPr lang="zh-CN" altLang="en-US" dirty="0"/>
              <a:t>点到</a:t>
            </a:r>
            <a:r>
              <a:rPr lang="en-US" altLang="zh-CN" dirty="0"/>
              <a:t>gradient)  Meanwhile, PreFuzz adopts probabilistic byte selection mechanism, i.e., PBS here,  to facilitate mutations.</a:t>
            </a:r>
            <a:endParaRPr lang="en-US" altLang="zh-CN" dirty="0"/>
          </a:p>
          <a:p>
            <a:endParaRPr lang="en-US" altLang="zh-CN" dirty="0"/>
          </a:p>
          <a:p>
            <a:r>
              <a:rPr lang="zh-CN" altLang="en-US" dirty="0"/>
              <a:t>读最后一个框</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present our evaluation result of PreFuzz as follow. Overall, the evaluation result is promising.  First we evaluate the effectiveness of edge selection, neuzzedge outperforms Neuzz by 7.9% averagely. Then we evaluate PBS and neuzzprob outperforms neuzz 27.9%. Finally we can observe that Prefuzz outperforms Neuzz by almost 43.1%</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Introduction to neural fuzzing</a:t>
            </a:r>
            <a:endParaRPr lang="en-US" altLang="zh-CN"/>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present our evaluation result of PreFuzz as follow. Overall, the evaluation result is promising.  First we evaluate the effectiveness of edge selection, neuzzedge outperforms Neuzz by 7.9% averagely. Then we evaluate PBS and neuzzprob outperforms neuzz 27.9%. Finally we can observe that Prefuzz outperforms Neuzz by almost 43.1%</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present our evaluation result of PreFuzz as follow. Overall, the evaluation result is promising.  First we evaluate the effectiveness of edge selection, neuzzedge outperforms Neuzz by 7.9% averagely. Then we evaluate PBS and neuzzprob outperforms neuzz 27.9%. Finally we can observe that Prefuzz outperforms Neuzz by almost 43.1%</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since </a:t>
            </a:r>
            <a:r>
              <a:rPr lang="zh-CN" altLang="en-US" dirty="0"/>
              <a:t>读动机框，</a:t>
            </a:r>
            <a:r>
              <a:rPr lang="en-US" altLang="zh-CN" dirty="0"/>
              <a:t>we rise our first research question </a:t>
            </a:r>
            <a:r>
              <a:rPr lang="zh-CN" altLang="en-US" dirty="0"/>
              <a:t>读问题</a:t>
            </a:r>
            <a:r>
              <a:rPr lang="en-US" altLang="zh-CN" dirty="0"/>
              <a:t>1</a:t>
            </a:r>
            <a:endParaRPr lang="en-US" altLang="zh-CN" dirty="0"/>
          </a:p>
          <a:p>
            <a:endParaRPr lang="en-US" altLang="zh-CN" dirty="0"/>
          </a:p>
          <a:p>
            <a:r>
              <a:rPr lang="en-US" altLang="zh-CN" dirty="0"/>
              <a:t>Meanwhile</a:t>
            </a:r>
            <a:r>
              <a:rPr lang="zh-CN" altLang="en-US" dirty="0"/>
              <a:t>，读第二个动机框，</a:t>
            </a:r>
            <a:r>
              <a:rPr lang="en-US" altLang="zh-CN" dirty="0"/>
              <a:t>our second research question is</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读第一个</a:t>
            </a:r>
            <a:r>
              <a:rPr lang="zh-CN" altLang="en-US" dirty="0"/>
              <a:t>框</a:t>
            </a:r>
            <a:endParaRPr lang="zh-CN" altLang="en-US" dirty="0"/>
          </a:p>
          <a:p>
            <a:endParaRPr lang="zh-CN" altLang="en-US" dirty="0"/>
          </a:p>
          <a:p>
            <a:r>
              <a:rPr lang="en-US" altLang="zh-CN" dirty="0"/>
              <a:t>first </a:t>
            </a:r>
            <a:r>
              <a:rPr lang="en-US" altLang="zh-CN" dirty="0"/>
              <a:t>we have a seed corpus, in each iteration, we select a seed and pass it to mutator to generate a mutant. Then such mutant is executed on the target program.</a:t>
            </a:r>
            <a:endParaRPr lang="en-US" altLang="zh-CN" dirty="0"/>
          </a:p>
          <a:p>
            <a:r>
              <a:rPr lang="en-US" altLang="zh-CN" dirty="0"/>
              <a:t>If new coverage is discovered, such mutant will added into seed corpus, otherwise it will be discarded.</a:t>
            </a:r>
            <a:endParaRPr lang="en-US" altLang="zh-CN" dirty="0"/>
          </a:p>
          <a:p>
            <a:endParaRPr lang="en-US" altLang="zh-CN" dirty="0"/>
          </a:p>
          <a:p>
            <a:r>
              <a:rPr lang="zh-CN" altLang="en-US" dirty="0"/>
              <a:t>读第二个</a:t>
            </a:r>
            <a:r>
              <a:rPr lang="zh-CN" altLang="en-US" dirty="0"/>
              <a:t>框</a:t>
            </a:r>
            <a:endParaRPr lang="zh-CN" altLang="en-US" dirty="0"/>
          </a:p>
          <a:p>
            <a:endParaRPr lang="zh-CN" altLang="en-US" dirty="0"/>
          </a:p>
          <a:p>
            <a:r>
              <a:rPr lang="en-US" altLang="zh-CN" dirty="0"/>
              <a:t>in general we give a time budget, and use evolutionary algorithm, to maximize the code coverage of the target program</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present our evaluation result of PreFuzz as follow. Overall, the evaluation result is promising.  First we evaluate the effectiveness of edge selection, neuzzedge outperforms Neuzz by 7.9% averagely. Then we evaluate PBS and neuzzprob outperforms neuzz 27.9%. Finally we can observe that Prefuzz outperforms Neuzz by almost 43.1%</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practical guidlines.</a:t>
            </a:r>
            <a:endParaRPr lang="en-US" altLang="zh-CN" dirty="0"/>
          </a:p>
          <a:p>
            <a:endParaRPr lang="en-US" altLang="zh-CN" dirty="0"/>
          </a:p>
          <a:p>
            <a:r>
              <a:rPr lang="en-US" altLang="zh-CN" dirty="0"/>
              <a:t>suffice (s e fy s)</a:t>
            </a:r>
            <a:endParaRPr lang="en-US" altLang="zh-CN" dirty="0"/>
          </a:p>
          <a:p>
            <a:endParaRPr lang="en-US" altLang="zh-CN" dirty="0"/>
          </a:p>
          <a:p>
            <a:r>
              <a:rPr lang="en-US" altLang="zh-CN" dirty="0"/>
              <a:t>1.the first one is that </a:t>
            </a:r>
            <a:r>
              <a:rPr lang="zh-CN" altLang="en-US" dirty="0"/>
              <a:t>直接读</a:t>
            </a:r>
            <a:endParaRPr lang="zh-CN" altLang="en-US" dirty="0"/>
          </a:p>
          <a:p>
            <a:r>
              <a:rPr lang="en-US" altLang="zh-CN" dirty="0"/>
              <a:t>2. second</a:t>
            </a:r>
            <a:r>
              <a:rPr lang="zh-CN" altLang="en-US" dirty="0"/>
              <a:t>，</a:t>
            </a:r>
            <a:r>
              <a:rPr lang="en-US" altLang="zh-CN" dirty="0"/>
              <a:t> we have to </a:t>
            </a:r>
            <a:r>
              <a:rPr lang="zh-CN" altLang="en-US" dirty="0"/>
              <a:t>读</a:t>
            </a:r>
            <a:r>
              <a:rPr lang="en-US" altLang="zh-CN" dirty="0"/>
              <a:t> because  executing such module can be rather heavyweight according to our evaluation</a:t>
            </a:r>
            <a:endParaRPr lang="en-US" altLang="zh-CN" dirty="0"/>
          </a:p>
          <a:p>
            <a:r>
              <a:rPr lang="en-US" altLang="zh-CN" dirty="0"/>
              <a:t>3. Next, </a:t>
            </a:r>
            <a:r>
              <a:rPr lang="zh-CN" altLang="en-US" dirty="0"/>
              <a:t>读。</a:t>
            </a:r>
            <a:r>
              <a:rPr lang="en-US" altLang="zh-CN" dirty="0"/>
              <a:t>The neural program smoothing fuzzers use neural networks for computing gradients to represent the relations between explored edges and seed inputs, obviously we might have multiple ways to achieve this goal.</a:t>
            </a:r>
            <a:endParaRPr lang="en-US" altLang="zh-CN" dirty="0"/>
          </a:p>
          <a:p>
            <a:r>
              <a:rPr lang="en-US" altLang="zh-CN" dirty="0"/>
              <a:t>4. At last, </a:t>
            </a:r>
            <a:r>
              <a:rPr lang="zh-CN" altLang="en-US" dirty="0"/>
              <a:t>读。</a:t>
            </a:r>
            <a:r>
              <a:rPr lang="en-US" altLang="zh-CN" dirty="0"/>
              <a:t>According to our findings, </a:t>
            </a:r>
            <a:r>
              <a:rPr lang="zh-CN" altLang="en-US" dirty="0"/>
              <a:t>we suggest the users to design</a:t>
            </a:r>
            <a:r>
              <a:rPr lang="en-US" altLang="zh-CN" dirty="0"/>
              <a:t> </a:t>
            </a:r>
            <a:r>
              <a:rPr lang="zh-CN" altLang="en-US" dirty="0"/>
              <a:t>such probabilistic search strategy with more guidance to any of their</a:t>
            </a:r>
            <a:r>
              <a:rPr lang="en-US" altLang="zh-CN" dirty="0"/>
              <a:t> </a:t>
            </a:r>
            <a:r>
              <a:rPr lang="zh-CN" altLang="en-US" dirty="0"/>
              <a:t>adopted fuzzers when possible</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总起：</a:t>
            </a:r>
            <a:r>
              <a:rPr lang="en-US" altLang="zh-CN" dirty="0"/>
              <a:t>Note that as a simplified mutation strategy, the mutator stacking mechanism contains two steps: determining stacking size and randomly selecting mutators, to impact the performance of Havoc. We then investigate the performance impact caused by each step</a:t>
            </a:r>
            <a:endParaRPr lang="en-US" altLang="zh-CN" dirty="0"/>
          </a:p>
          <a:p>
            <a:endParaRPr lang="en-US" altLang="zh-CN" dirty="0"/>
          </a:p>
          <a:p>
            <a:r>
              <a:rPr lang="zh-CN" altLang="en-US" dirty="0"/>
              <a:t>栈大小：</a:t>
            </a:r>
            <a:r>
              <a:rPr lang="en-US" altLang="zh-CN" dirty="0"/>
              <a:t>We first attempt to investigate the performance impact of stacking size and implement Havoc under a fixed stacking size for all its mutations. This figure presents our evaluation results of the edge coverage ratio results in terms of all the possible fixed stacking size, i.e., 2, 4, 8,...128, on top of all the studied benchmark projects. We can observe that overall, the stacking size which causes the optimal edge coverage performance for each studied project can be quite divergent, e.g., selecting stacking size 8, 2, and 32 can optimize the edge coverage in tcpdump, djpeg, and mutool respectively</a:t>
            </a:r>
            <a:endParaRPr lang="en-US" altLang="zh-CN" dirty="0"/>
          </a:p>
          <a:p>
            <a:endParaRPr lang="en-US" altLang="zh-CN" dirty="0"/>
          </a:p>
          <a:p>
            <a:r>
              <a:rPr lang="en-US" altLang="zh-CN" dirty="0"/>
              <a:t>Mutator</a:t>
            </a:r>
            <a:r>
              <a:rPr lang="zh-CN" altLang="en-US" dirty="0"/>
              <a:t>类型：</a:t>
            </a:r>
            <a:r>
              <a:rPr lang="en-US" altLang="zh-CN" dirty="0"/>
              <a:t>Next, we uniformly select chunk mutators or unit mutators and then randomly select their inclusive mutators under the given stacking size for mutating one seed. </a:t>
            </a:r>
            <a:r>
              <a:rPr lang="en-US" altLang="zh-CN" dirty="0"/>
              <a:t>This figure presents the edge</a:t>
            </a:r>
            <a:endParaRPr lang="en-US" altLang="zh-CN" dirty="0"/>
          </a:p>
          <a:p>
            <a:r>
              <a:rPr lang="en-US" altLang="zh-CN" dirty="0"/>
              <a:t>coverage ratio results in terms of the selected mutator types on top of all the studied benchmark projects. We can observe that overall, the distribution of the edge coverage ratio performance can be quite divergent among different projects, e.g., the edge coverage ratio of the unit mutators ranges from 18.39% (xmllint) to 94.53% (tiff2bw).</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Basically is about choosing existing edge to calculate gradient. </a:t>
            </a:r>
            <a:endParaRPr lang="en-US" altLang="zh-CN" dirty="0"/>
          </a:p>
          <a:p>
            <a:endParaRPr lang="en-US" altLang="zh-CN" dirty="0"/>
          </a:p>
          <a:p>
            <a:r>
              <a:rPr lang="en-US" altLang="zh-CN" dirty="0"/>
              <a:t>Intuitively, when one edge can identify the number of its “sibling” edges, such edge number can be a potential indicator whether the given edge should be included for further gradient computation. More specifically, the more “sibling” edges have been explored, the less likely new “sibling” edges can be explored via the gradient computation for the given edge.</a:t>
            </a:r>
            <a:endParaRPr lang="en-US" altLang="zh-CN" dirty="0"/>
          </a:p>
          <a:p>
            <a:endParaRPr lang="en-US" altLang="zh-CN" dirty="0"/>
          </a:p>
          <a:p>
            <a:r>
              <a:rPr lang="en-US" altLang="zh-CN" dirty="0"/>
              <a:t>For example we have three edges here, which is e1, e2 and e3. basic block here is marked by node and solid line here refers to explored edge, dotted line refers to unexplored edge. For e1 and e2, their sibling edges are all explored so that retrieve gradient information from them might be useless. However, e3 still has an unexplored edge which indicates that mutate the promising byte of e3 can potentially switch to an unexplored edge. Therefore, we add edge e3 to our candidate edge set instead of e1 and e2.</a:t>
            </a:r>
            <a:endParaRPr lang="en-US" altLang="zh-CN" dirty="0"/>
          </a:p>
          <a:p>
            <a:endParaRPr lang="en-US" altLang="zh-CN" dirty="0"/>
          </a:p>
          <a:p>
            <a:endParaRPr lang="en-US" altLang="zh-CN" dirty="0"/>
          </a:p>
          <a:p>
            <a:r>
              <a:rPr lang="zh-CN" altLang="en-US" dirty="0"/>
              <a:t>读框</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research questions in section 3</a:t>
            </a:r>
            <a:endParaRPr lang="en-US" altLang="zh-CN"/>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addition to evolutionary-based fuzzers, researchers proposed neural program-smoothing-based fuzzers to facilitate fuzzing efficacy.</a:t>
            </a:r>
            <a:endParaRPr lang="en-US" altLang="zh-CN" dirty="0"/>
          </a:p>
          <a:p>
            <a:endParaRPr lang="en-US" altLang="zh-CN" dirty="0"/>
          </a:p>
          <a:p>
            <a:r>
              <a:rPr lang="zh-CN" altLang="en-US" dirty="0"/>
              <a:t>读</a:t>
            </a:r>
            <a:r>
              <a:rPr lang="en-US" altLang="zh-CN" dirty="0"/>
              <a:t>motivation</a:t>
            </a:r>
            <a:endParaRPr lang="en-US" altLang="zh-CN" dirty="0"/>
          </a:p>
          <a:p>
            <a:endParaRPr lang="en-US" altLang="zh-CN" dirty="0"/>
          </a:p>
          <a:p>
            <a:r>
              <a:rPr lang="zh-CN" altLang="en-US" dirty="0"/>
              <a:t>读流程图，</a:t>
            </a:r>
            <a:r>
              <a:rPr lang="en-US" altLang="zh-CN" dirty="0"/>
              <a:t>which requires</a:t>
            </a:r>
            <a:endParaRPr lang="en-US" altLang="zh-CN" dirty="0"/>
          </a:p>
          <a:p>
            <a:endParaRPr lang="en-US" altLang="zh-CN" dirty="0"/>
          </a:p>
          <a:p>
            <a:r>
              <a:rPr lang="zh-CN" altLang="en-US" dirty="0"/>
              <a:t>读两个图</a:t>
            </a:r>
            <a:endParaRPr lang="zh-CN" altLang="en-US" dirty="0"/>
          </a:p>
          <a:p>
            <a:endParaRPr lang="zh-CN" altLang="en-US" dirty="0"/>
          </a:p>
          <a:p>
            <a:r>
              <a:rPr lang="en-US" altLang="zh-CN" dirty="0"/>
              <a:t>Recently researchers have proposed two typical neural program-smoothing fuzzers, </a:t>
            </a:r>
            <a:r>
              <a:rPr lang="zh-CN" altLang="en-US" dirty="0"/>
              <a:t>读框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a:t>
            </a:r>
            <a:r>
              <a:rPr lang="zh-CN" altLang="en-US" dirty="0"/>
              <a:t>框</a:t>
            </a:r>
            <a:endParaRPr lang="zh-CN" altLang="en-US" dirty="0"/>
          </a:p>
          <a:p>
            <a:endParaRPr lang="zh-CN" altLang="en-US" dirty="0"/>
          </a:p>
          <a:p>
            <a:r>
              <a:rPr dirty="0"/>
              <a:t>the workflow of havoc is shown in this figure</a:t>
            </a:r>
            <a:endParaRPr dirty="0"/>
          </a:p>
          <a:p>
            <a:endParaRPr lang="en-US" altLang="zh-CN" dirty="0"/>
          </a:p>
          <a:p>
            <a:r>
              <a:rPr lang="en-US" altLang="zh-CN" dirty="0"/>
              <a:t>augment(o g ment)</a:t>
            </a:r>
            <a:endParaRPr lang="en-US" altLang="zh-CN" dirty="0"/>
          </a:p>
          <a:p>
            <a:endParaRPr lang="en-US" altLang="zh-CN" dirty="0"/>
          </a:p>
          <a:p>
            <a:r>
              <a:rPr lang="en-US" altLang="zh-CN" dirty="0"/>
              <a:t>First we also select a seed from seed corpus, then we use havoc to generate new mutants.</a:t>
            </a:r>
            <a:endParaRPr lang="en-US" altLang="zh-CN" dirty="0"/>
          </a:p>
          <a:p>
            <a:endParaRPr lang="en-US" altLang="zh-CN" dirty="0"/>
          </a:p>
          <a:p>
            <a:r>
              <a:rPr lang="en-US" altLang="zh-CN" dirty="0"/>
              <a:t>Overall, havoc enables a mechanims namely mutator stacking. Havoc first defines a stacking size for the applied mutators for each mutation. Accordingly, Havoc randomly select mutators into the stack. Eventually, all the stacked mutators are applied to the seed in order to generate a mutant.</a:t>
            </a:r>
            <a:endParaRPr lang="en-US" altLang="zh-CN" dirty="0"/>
          </a:p>
          <a:p>
            <a:endParaRPr lang="en-US" altLang="zh-CN" dirty="0"/>
          </a:p>
          <a:p>
            <a:r>
              <a:rPr lang="en-US" altLang="zh-CN" dirty="0"/>
              <a:t>Note that </a:t>
            </a:r>
            <a:r>
              <a:rPr lang="en-US" altLang="zh-CN" dirty="0">
                <a:sym typeface="+mn-ea"/>
              </a:rPr>
              <a:t>generally havoc enables two types of mutators--chunk mutators and unit mutators. We will introduce their detail later</a:t>
            </a:r>
            <a:endParaRPr lang="en-US" altLang="zh-CN" dirty="0">
              <a:sym typeface="+mn-ea"/>
            </a:endParaRPr>
          </a:p>
          <a:p>
            <a:endParaRPr lang="en-US" altLang="zh-CN" dirty="0">
              <a:sym typeface="+mn-ea"/>
            </a:endParaRPr>
          </a:p>
          <a:p>
            <a:r>
              <a:rPr lang="en-US" altLang="zh-CN" dirty="0">
                <a:sym typeface="+mn-ea"/>
              </a:rPr>
              <a:t>For mutator stacing, it randomly applies multiple mutators from a finite mutator set to a given seed. For example, </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introduce multiple fuzzers in our evaluation. For example, fuzzers with havoc, .....</a:t>
            </a:r>
            <a:endParaRPr lang="en-US" altLang="zh-CN" dirty="0"/>
          </a:p>
          <a:p>
            <a:endParaRPr lang="en-US" altLang="zh-CN" dirty="0"/>
          </a:p>
          <a:p>
            <a:r>
              <a:rPr lang="en-US" altLang="zh-CN" dirty="0"/>
              <a:t>We also apply 12 projects...</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essential to adapt the selection of the stack size and mutator types for different projects to optimize their respective edge coverage performance.</a:t>
            </a:r>
            <a:endParaRPr lang="en-US" altLang="zh-CN" dirty="0"/>
          </a:p>
          <a:p>
            <a:r>
              <a:rPr lang="en-US" altLang="zh-CN" dirty="0"/>
              <a:t>As a result, we propose havocmab, MAB refers to multi armed bandit.</a:t>
            </a:r>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observe that Havoc𝑀𝐴𝐵 achieves significantly better performance than pure Havoc. On the other hand, executing Havocmab in three threads can aslo outperform QSYM.</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hyperlink" Target="http://www.officeplus.cn/Template/Home.shtml" TargetMode="Externa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microsoft.com/office/2007/relationships/hdphoto" Target="../media/image8.wdp"/><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 name="直角三角形 7"/>
          <p:cNvSpPr/>
          <p:nvPr userDrawn="1"/>
        </p:nvSpPr>
        <p:spPr>
          <a:xfrm rot="5400000">
            <a:off x="1657349" y="-1657351"/>
            <a:ext cx="1155700" cy="4470402"/>
          </a:xfrm>
          <a:prstGeom prst="rtTriangle">
            <a:avLst/>
          </a:pr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userDrawn="1"/>
        </p:nvSpPr>
        <p:spPr>
          <a:xfrm rot="16200000">
            <a:off x="7480300" y="2146300"/>
            <a:ext cx="6451600" cy="2971800"/>
          </a:xfrm>
          <a:prstGeom prst="rtTriangle">
            <a:avLst/>
          </a:prstGeom>
          <a:solidFill>
            <a:schemeClr val="accent3"/>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userDrawn="1"/>
        </p:nvSpPr>
        <p:spPr>
          <a:xfrm rot="5400000">
            <a:off x="0" y="0"/>
            <a:ext cx="1752600" cy="17526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a:off x="8165252" y="2831252"/>
            <a:ext cx="3695700" cy="4357796"/>
          </a:xfrm>
          <a:prstGeom prst="rtTriangle">
            <a:avLst/>
          </a:prstGeom>
          <a:solidFill>
            <a:schemeClr val="accent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4305300"/>
            <a:ext cx="1625600" cy="2552700"/>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5"/>
          <p:cNvSpPr>
            <a:spLocks noGrp="1"/>
          </p:cNvSpPr>
          <p:nvPr>
            <p:ph type="body" sz="quarter" idx="10"/>
          </p:nvPr>
        </p:nvSpPr>
        <p:spPr>
          <a:xfrm>
            <a:off x="1307569" y="1452563"/>
            <a:ext cx="5109845" cy="834708"/>
          </a:xfrm>
          <a:prstGeom prst="rect">
            <a:avLst/>
          </a:prstGeom>
        </p:spPr>
        <p:txBody>
          <a:bodyPr anchor="ctr"/>
          <a:lstStyle>
            <a:lvl1pPr marL="0" indent="0">
              <a:buNone/>
              <a:defRPr sz="4800" b="1">
                <a:solidFill>
                  <a:schemeClr val="accent2">
                    <a:lumMod val="75000"/>
                  </a:schemeClr>
                </a:solidFill>
              </a:defRPr>
            </a:lvl1pPr>
          </a:lstStyle>
          <a:p>
            <a:pPr lvl="0"/>
            <a:endParaRPr kumimoji="1" lang="zh-CN" altLang="en-US" dirty="0"/>
          </a:p>
        </p:txBody>
      </p:sp>
      <p:sp>
        <p:nvSpPr>
          <p:cNvPr id="11" name="文本占位符 5"/>
          <p:cNvSpPr>
            <a:spLocks noGrp="1"/>
          </p:cNvSpPr>
          <p:nvPr>
            <p:ph type="body" sz="quarter" idx="11"/>
          </p:nvPr>
        </p:nvSpPr>
        <p:spPr>
          <a:xfrm>
            <a:off x="1307569" y="2287271"/>
            <a:ext cx="7098666" cy="1215006"/>
          </a:xfrm>
          <a:prstGeom prst="rect">
            <a:avLst/>
          </a:prstGeom>
          <a:solidFill>
            <a:schemeClr val="accent2">
              <a:lumMod val="90000"/>
            </a:schemeClr>
          </a:solidFill>
        </p:spPr>
        <p:txBody>
          <a:bodyPr anchor="ctr"/>
          <a:lstStyle>
            <a:lvl1pPr marL="0" indent="0">
              <a:buNone/>
              <a:defRPr sz="6600" b="1">
                <a:solidFill>
                  <a:schemeClr val="bg1"/>
                </a:solidFill>
              </a:defRPr>
            </a:lvl1pPr>
          </a:lstStyle>
          <a:p>
            <a:pPr lvl="0"/>
            <a:endParaRPr kumimoji="1" lang="zh-CN" altLang="en-US" dirty="0"/>
          </a:p>
        </p:txBody>
      </p:sp>
      <p:sp>
        <p:nvSpPr>
          <p:cNvPr id="12" name="文本占位符 5"/>
          <p:cNvSpPr>
            <a:spLocks noGrp="1"/>
          </p:cNvSpPr>
          <p:nvPr>
            <p:ph type="body" sz="quarter" idx="12"/>
          </p:nvPr>
        </p:nvSpPr>
        <p:spPr>
          <a:xfrm>
            <a:off x="1307568" y="3502276"/>
            <a:ext cx="7098667" cy="579503"/>
          </a:xfrm>
          <a:prstGeom prst="rect">
            <a:avLst/>
          </a:prstGeom>
        </p:spPr>
        <p:txBody>
          <a:bodyPr anchor="ctr"/>
          <a:lstStyle>
            <a:lvl1pPr marL="0" indent="0">
              <a:buNone/>
              <a:defRPr sz="2800" b="1">
                <a:solidFill>
                  <a:schemeClr val="accent2">
                    <a:lumMod val="75000"/>
                  </a:schemeClr>
                </a:solidFill>
              </a:defRPr>
            </a:lvl1pPr>
          </a:lstStyle>
          <a:p>
            <a:pPr lvl="0"/>
            <a:endParaRPr kumimoji="1" lang="zh-CN" altLang="en-US" dirty="0"/>
          </a:p>
        </p:txBody>
      </p:sp>
      <p:sp>
        <p:nvSpPr>
          <p:cNvPr id="13" name="文本占位符 5"/>
          <p:cNvSpPr>
            <a:spLocks noGrp="1"/>
          </p:cNvSpPr>
          <p:nvPr>
            <p:ph type="body" sz="quarter" idx="13"/>
          </p:nvPr>
        </p:nvSpPr>
        <p:spPr>
          <a:xfrm>
            <a:off x="1307569" y="4158672"/>
            <a:ext cx="5109845" cy="1511877"/>
          </a:xfrm>
          <a:prstGeom prst="rect">
            <a:avLst/>
          </a:prstGeom>
        </p:spPr>
        <p:txBody>
          <a:bodyPr anchor="t"/>
          <a:lstStyle>
            <a:lvl1pPr marL="285750" indent="-285750">
              <a:buFont typeface="Arial" panose="020B0604020202020204" pitchFamily="34" charset="0"/>
              <a:buChar char="•"/>
              <a:defRPr sz="1400" b="1">
                <a:solidFill>
                  <a:schemeClr val="tx1">
                    <a:lumMod val="75000"/>
                    <a:lumOff val="25000"/>
                  </a:schemeClr>
                </a:solidFill>
              </a:defRPr>
            </a:lvl1pPr>
          </a:lstStyle>
          <a:p>
            <a:pPr lvl="0"/>
            <a:endParaRPr kumimoji="1" lang="zh-CN" altLang="en-US" dirty="0"/>
          </a:p>
        </p:txBody>
      </p:sp>
      <p:sp>
        <p:nvSpPr>
          <p:cNvPr id="2" name="页脚占位符 1"/>
          <p:cNvSpPr>
            <a:spLocks noGrp="1"/>
          </p:cNvSpPr>
          <p:nvPr>
            <p:ph type="ftr" sz="quarter" idx="14"/>
          </p:nvPr>
        </p:nvSpPr>
        <p:spPr/>
        <p:txBody>
          <a:bodyPr/>
          <a:lstStyle/>
          <a:p>
            <a:endParaRPr lang="zh-CN" altLang="en-US"/>
          </a:p>
        </p:txBody>
      </p:sp>
      <p:sp>
        <p:nvSpPr>
          <p:cNvPr id="3" name="灯片编号占位符 2"/>
          <p:cNvSpPr>
            <a:spLocks noGrp="1"/>
          </p:cNvSpPr>
          <p:nvPr>
            <p:ph type="sldNum" sz="quarter" idx="15"/>
          </p:nvPr>
        </p:nvSpPr>
        <p:spPr>
          <a:xfrm>
            <a:off x="8610600" y="6356350"/>
            <a:ext cx="2743200" cy="365125"/>
          </a:xfrm>
          <a:prstGeom prst="rect">
            <a:avLst/>
          </a:prstGeom>
        </p:spPr>
        <p:txBody>
          <a:bodyPr/>
          <a:lstStyle/>
          <a:p>
            <a:fld id="{517A5A92-9772-4C1E-BDB8-BF4743E4405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8"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9"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9"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8"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9"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
        <p:nvSpPr>
          <p:cNvPr id="6" name="页脚占位符 5"/>
          <p:cNvSpPr>
            <a:spLocks noGrp="1"/>
          </p:cNvSpPr>
          <p:nvPr>
            <p:ph type="ftr" sz="quarter" idx="14"/>
          </p:nvPr>
        </p:nvSpPr>
        <p:spPr/>
        <p:txBody>
          <a:bodyPr/>
          <a:lstStyle/>
          <a:p>
            <a:endParaRPr lang="zh-CN" altLang="en-US"/>
          </a:p>
        </p:txBody>
      </p:sp>
      <p:sp>
        <p:nvSpPr>
          <p:cNvPr id="9" name="灯片编号占位符 6"/>
          <p:cNvSpPr>
            <a:spLocks noGrp="1"/>
          </p:cNvSpPr>
          <p:nvPr>
            <p:ph type="sldNum" sz="quarter" idx="15"/>
          </p:nvPr>
        </p:nvSpPr>
        <p:spPr>
          <a:xfrm>
            <a:off x="8833965" y="6428943"/>
            <a:ext cx="2829870" cy="585064"/>
          </a:xfrm>
          <a:prstGeom prst="rect">
            <a:avLst/>
          </a:prstGeom>
        </p:spPr>
        <p:txBody>
          <a:bodyPr/>
          <a:lstStyle>
            <a:lvl1pPr>
              <a:defRPr sz="2400"/>
            </a:lvl1pPr>
          </a:lstStyle>
          <a:p>
            <a:fld id="{517A5A92-9772-4C1E-BDB8-BF4743E44050}"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913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2016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30018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31051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40902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4187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3414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4447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34298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3527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3" name="文本占位符 5"/>
          <p:cNvSpPr>
            <a:spLocks noGrp="1"/>
          </p:cNvSpPr>
          <p:nvPr>
            <p:ph type="body" sz="quarter" idx="18" hasCustomPrompt="1"/>
          </p:nvPr>
        </p:nvSpPr>
        <p:spPr>
          <a:xfrm>
            <a:off x="7077075" y="4621538"/>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4" name="文本占位符 5"/>
          <p:cNvSpPr>
            <a:spLocks noGrp="1"/>
          </p:cNvSpPr>
          <p:nvPr>
            <p:ph type="body" sz="quarter" idx="19"/>
          </p:nvPr>
        </p:nvSpPr>
        <p:spPr>
          <a:xfrm>
            <a:off x="7912100" y="4719091"/>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0870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1904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8438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9471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6779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7812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5120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6153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微软雅黑"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微软雅黑" panose="020B0503020204020204" pitchFamily="34" charset="-122"/>
            </a:endParaRPr>
          </a:p>
        </p:txBody>
      </p:sp>
      <p:sp>
        <p:nvSpPr>
          <p:cNvPr id="25" name="文本占位符 5"/>
          <p:cNvSpPr>
            <a:spLocks noGrp="1"/>
          </p:cNvSpPr>
          <p:nvPr>
            <p:ph type="body" sz="quarter" idx="12" hasCustomPrompt="1"/>
          </p:nvPr>
        </p:nvSpPr>
        <p:spPr>
          <a:xfrm>
            <a:off x="7077075" y="1151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254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19854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0888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7422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8455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5763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6796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4104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5137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1" name="文本占位符 5"/>
          <p:cNvSpPr>
            <a:spLocks noGrp="1"/>
          </p:cNvSpPr>
          <p:nvPr>
            <p:ph type="body" sz="quarter" idx="22" hasCustomPrompt="1"/>
          </p:nvPr>
        </p:nvSpPr>
        <p:spPr>
          <a:xfrm>
            <a:off x="7077075" y="524447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2" name="文本占位符 5"/>
          <p:cNvSpPr>
            <a:spLocks noGrp="1"/>
          </p:cNvSpPr>
          <p:nvPr>
            <p:ph type="body" sz="quarter" idx="23"/>
          </p:nvPr>
        </p:nvSpPr>
        <p:spPr>
          <a:xfrm>
            <a:off x="7912100" y="5347819"/>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A5A92-9772-4C1E-BDB8-BF4743E4405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tags" Target="../tags/tag1.xml"/><Relationship Id="rId1" Type="http://schemas.openxmlformats.org/officeDocument/2006/relationships/image" Target="../media/image1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tags" Target="../tags/tag29.xml"/><Relationship Id="rId2" Type="http://schemas.openxmlformats.org/officeDocument/2006/relationships/image" Target="../media/image39.png"/><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4" Type="http://schemas.openxmlformats.org/officeDocument/2006/relationships/comments" Target="../comments/comment3.xml"/><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9" Type="http://schemas.openxmlformats.org/officeDocument/2006/relationships/comments" Target="../comments/comment4.xml"/><Relationship Id="rId8" Type="http://schemas.openxmlformats.org/officeDocument/2006/relationships/notesSlide" Target="../notesSlides/notesSlide12.xml"/><Relationship Id="rId7" Type="http://schemas.openxmlformats.org/officeDocument/2006/relationships/slideLayout" Target="../slideLayouts/slideLayout13.xml"/><Relationship Id="rId6" Type="http://schemas.openxmlformats.org/officeDocument/2006/relationships/tags" Target="../tags/tag31.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6" Type="http://schemas.openxmlformats.org/officeDocument/2006/relationships/comments" Target="../comments/comment5.xml"/><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4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3.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3.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46.png"/><Relationship Id="rId1" Type="http://schemas.openxmlformats.org/officeDocument/2006/relationships/tags" Target="../tags/tag37.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3.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3.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media/image48.png"/><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image" Target="../media/image50.png"/><Relationship Id="rId48" Type="http://schemas.openxmlformats.org/officeDocument/2006/relationships/notesSlide" Target="../notesSlides/notesSlide18.xml"/><Relationship Id="rId47" Type="http://schemas.openxmlformats.org/officeDocument/2006/relationships/slideLayout" Target="../slideLayouts/slideLayout13.xml"/><Relationship Id="rId46" Type="http://schemas.openxmlformats.org/officeDocument/2006/relationships/tags" Target="../tags/tag82.xml"/><Relationship Id="rId45" Type="http://schemas.openxmlformats.org/officeDocument/2006/relationships/tags" Target="../tags/tag81.xml"/><Relationship Id="rId44" Type="http://schemas.openxmlformats.org/officeDocument/2006/relationships/image" Target="../media/image61.png"/><Relationship Id="rId43" Type="http://schemas.openxmlformats.org/officeDocument/2006/relationships/tags" Target="../tags/tag80.xml"/><Relationship Id="rId42" Type="http://schemas.openxmlformats.org/officeDocument/2006/relationships/image" Target="../media/image60.png"/><Relationship Id="rId41" Type="http://schemas.openxmlformats.org/officeDocument/2006/relationships/image" Target="../media/image59.png"/><Relationship Id="rId40" Type="http://schemas.openxmlformats.org/officeDocument/2006/relationships/tags" Target="../tags/tag79.xml"/><Relationship Id="rId4" Type="http://schemas.openxmlformats.org/officeDocument/2006/relationships/tags" Target="../tags/tag52.xml"/><Relationship Id="rId39" Type="http://schemas.openxmlformats.org/officeDocument/2006/relationships/tags" Target="../tags/tag78.xml"/><Relationship Id="rId38" Type="http://schemas.openxmlformats.org/officeDocument/2006/relationships/tags" Target="../tags/tag77.xml"/><Relationship Id="rId37" Type="http://schemas.openxmlformats.org/officeDocument/2006/relationships/tags" Target="../tags/tag76.xml"/><Relationship Id="rId36" Type="http://schemas.openxmlformats.org/officeDocument/2006/relationships/tags" Target="../tags/tag75.xml"/><Relationship Id="rId35" Type="http://schemas.openxmlformats.org/officeDocument/2006/relationships/tags" Target="../tags/tag74.xml"/><Relationship Id="rId34" Type="http://schemas.openxmlformats.org/officeDocument/2006/relationships/tags" Target="../tags/tag73.xml"/><Relationship Id="rId33" Type="http://schemas.openxmlformats.org/officeDocument/2006/relationships/tags" Target="../tags/tag72.xml"/><Relationship Id="rId32" Type="http://schemas.openxmlformats.org/officeDocument/2006/relationships/tags" Target="../tags/tag71.xml"/><Relationship Id="rId31" Type="http://schemas.openxmlformats.org/officeDocument/2006/relationships/tags" Target="../tags/tag70.xml"/><Relationship Id="rId30" Type="http://schemas.openxmlformats.org/officeDocument/2006/relationships/tags" Target="../tags/tag69.xml"/><Relationship Id="rId3" Type="http://schemas.openxmlformats.org/officeDocument/2006/relationships/tags" Target="../tags/tag51.xml"/><Relationship Id="rId29" Type="http://schemas.openxmlformats.org/officeDocument/2006/relationships/tags" Target="../tags/tag68.xml"/><Relationship Id="rId28" Type="http://schemas.openxmlformats.org/officeDocument/2006/relationships/image" Target="../media/image58.png"/><Relationship Id="rId27" Type="http://schemas.openxmlformats.org/officeDocument/2006/relationships/image" Target="../media/image57.png"/><Relationship Id="rId26" Type="http://schemas.openxmlformats.org/officeDocument/2006/relationships/tags" Target="../tags/tag67.xml"/><Relationship Id="rId25" Type="http://schemas.openxmlformats.org/officeDocument/2006/relationships/tags" Target="../tags/tag66.xml"/><Relationship Id="rId24" Type="http://schemas.openxmlformats.org/officeDocument/2006/relationships/image" Target="../media/image56.png"/><Relationship Id="rId23" Type="http://schemas.openxmlformats.org/officeDocument/2006/relationships/tags" Target="../tags/tag65.xml"/><Relationship Id="rId22" Type="http://schemas.openxmlformats.org/officeDocument/2006/relationships/tags" Target="../tags/tag64.xml"/><Relationship Id="rId21" Type="http://schemas.openxmlformats.org/officeDocument/2006/relationships/image" Target="../media/image55.png"/><Relationship Id="rId20" Type="http://schemas.openxmlformats.org/officeDocument/2006/relationships/tags" Target="../tags/tag63.xml"/><Relationship Id="rId2" Type="http://schemas.openxmlformats.org/officeDocument/2006/relationships/image" Target="../media/image49.png"/><Relationship Id="rId19" Type="http://schemas.openxmlformats.org/officeDocument/2006/relationships/tags" Target="../tags/tag62.xml"/><Relationship Id="rId18" Type="http://schemas.openxmlformats.org/officeDocument/2006/relationships/image" Target="../media/image54.png"/><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image" Target="../media/image53.png"/><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image" Target="../media/image52.png"/><Relationship Id="rId1" Type="http://schemas.openxmlformats.org/officeDocument/2006/relationships/tags" Target="../tags/tag50.xml"/></Relationships>
</file>

<file path=ppt/slides/_rels/slide19.xml.rels><?xml version="1.0" encoding="UTF-8" standalone="yes"?>
<Relationships xmlns="http://schemas.openxmlformats.org/package/2006/relationships"><Relationship Id="rId6" Type="http://schemas.openxmlformats.org/officeDocument/2006/relationships/comments" Target="../comments/comment6.xml"/><Relationship Id="rId5" Type="http://schemas.openxmlformats.org/officeDocument/2006/relationships/notesSlide" Target="../notesSlides/notesSlide19.xml"/><Relationship Id="rId4" Type="http://schemas.openxmlformats.org/officeDocument/2006/relationships/slideLayout" Target="../slideLayouts/slideLayout13.xml"/><Relationship Id="rId3" Type="http://schemas.openxmlformats.org/officeDocument/2006/relationships/tags" Target="../tags/tag84.xml"/><Relationship Id="rId2" Type="http://schemas.openxmlformats.org/officeDocument/2006/relationships/image" Target="../media/image62.png"/><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14.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hyperlink" Target="https://www.theguardian.com/technology/2021/dec/10/software-flaw-most-critical-vulnerability-log-4-shell" TargetMode="Externa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notesSlide" Target="../notesSlides/notesSlide2.xml"/><Relationship Id="rId15" Type="http://schemas.openxmlformats.org/officeDocument/2006/relationships/slideLayout" Target="../slideLayouts/slideLayout13.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image" Target="../media/image15.png"/><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chart" Target="../charts/chart1.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13.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image" Target="../media/image46.png"/><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9" Type="http://schemas.openxmlformats.org/officeDocument/2006/relationships/comments" Target="../comments/comment7.xml"/><Relationship Id="rId8" Type="http://schemas.openxmlformats.org/officeDocument/2006/relationships/notesSlide" Target="../notesSlides/notesSlide21.xml"/><Relationship Id="rId7" Type="http://schemas.openxmlformats.org/officeDocument/2006/relationships/slideLayout" Target="../slideLayouts/slideLayout13.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image" Target="../media/image46.png"/><Relationship Id="rId1" Type="http://schemas.openxmlformats.org/officeDocument/2006/relationships/tags" Target="../tags/tag91.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3.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image" Target="../media/image46.png"/><Relationship Id="rId10" Type="http://schemas.openxmlformats.org/officeDocument/2006/relationships/comments" Target="../comments/comment8.xml"/><Relationship Id="rId1" Type="http://schemas.openxmlformats.org/officeDocument/2006/relationships/tags" Target="../tags/tag96.xml"/></Relationships>
</file>

<file path=ppt/slides/_rels/slide23.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6" Type="http://schemas.openxmlformats.org/officeDocument/2006/relationships/comments" Target="../comments/comment9.xml"/><Relationship Id="rId65" Type="http://schemas.openxmlformats.org/officeDocument/2006/relationships/notesSlide" Target="../notesSlides/notesSlide23.xml"/><Relationship Id="rId64" Type="http://schemas.openxmlformats.org/officeDocument/2006/relationships/slideLayout" Target="../slideLayouts/slideLayout13.xml"/><Relationship Id="rId63" Type="http://schemas.openxmlformats.org/officeDocument/2006/relationships/tags" Target="../tags/tag147.xml"/><Relationship Id="rId62" Type="http://schemas.openxmlformats.org/officeDocument/2006/relationships/tags" Target="../tags/tag146.xml"/><Relationship Id="rId61" Type="http://schemas.openxmlformats.org/officeDocument/2006/relationships/tags" Target="../tags/tag145.xml"/><Relationship Id="rId60" Type="http://schemas.openxmlformats.org/officeDocument/2006/relationships/tags" Target="../tags/tag144.xml"/><Relationship Id="rId6" Type="http://schemas.openxmlformats.org/officeDocument/2006/relationships/tags" Target="../tags/tag106.xml"/><Relationship Id="rId59" Type="http://schemas.openxmlformats.org/officeDocument/2006/relationships/tags" Target="../tags/tag143.xml"/><Relationship Id="rId58" Type="http://schemas.openxmlformats.org/officeDocument/2006/relationships/image" Target="../media/image79.png"/><Relationship Id="rId57" Type="http://schemas.openxmlformats.org/officeDocument/2006/relationships/tags" Target="../tags/tag142.xml"/><Relationship Id="rId56" Type="http://schemas.openxmlformats.org/officeDocument/2006/relationships/tags" Target="../tags/tag141.xml"/><Relationship Id="rId55" Type="http://schemas.openxmlformats.org/officeDocument/2006/relationships/tags" Target="../tags/tag140.xml"/><Relationship Id="rId54" Type="http://schemas.openxmlformats.org/officeDocument/2006/relationships/tags" Target="../tags/tag139.xml"/><Relationship Id="rId53" Type="http://schemas.openxmlformats.org/officeDocument/2006/relationships/tags" Target="../tags/tag138.xml"/><Relationship Id="rId52" Type="http://schemas.openxmlformats.org/officeDocument/2006/relationships/tags" Target="../tags/tag137.xml"/><Relationship Id="rId51" Type="http://schemas.openxmlformats.org/officeDocument/2006/relationships/tags" Target="../tags/tag136.xml"/><Relationship Id="rId50" Type="http://schemas.openxmlformats.org/officeDocument/2006/relationships/image" Target="../media/image78.png"/><Relationship Id="rId5" Type="http://schemas.openxmlformats.org/officeDocument/2006/relationships/image" Target="../media/image63.png"/><Relationship Id="rId49" Type="http://schemas.openxmlformats.org/officeDocument/2006/relationships/tags" Target="../tags/tag135.xml"/><Relationship Id="rId48" Type="http://schemas.openxmlformats.org/officeDocument/2006/relationships/image" Target="../media/image77.svg"/><Relationship Id="rId47" Type="http://schemas.openxmlformats.org/officeDocument/2006/relationships/image" Target="../media/image76.png"/><Relationship Id="rId46" Type="http://schemas.openxmlformats.org/officeDocument/2006/relationships/tags" Target="../tags/tag134.xml"/><Relationship Id="rId45" Type="http://schemas.openxmlformats.org/officeDocument/2006/relationships/image" Target="../media/image75.svg"/><Relationship Id="rId44" Type="http://schemas.openxmlformats.org/officeDocument/2006/relationships/image" Target="../media/image74.png"/><Relationship Id="rId43" Type="http://schemas.openxmlformats.org/officeDocument/2006/relationships/tags" Target="../tags/tag133.xml"/><Relationship Id="rId42" Type="http://schemas.openxmlformats.org/officeDocument/2006/relationships/image" Target="../media/image73.svg"/><Relationship Id="rId41" Type="http://schemas.openxmlformats.org/officeDocument/2006/relationships/image" Target="../media/image72.png"/><Relationship Id="rId40" Type="http://schemas.openxmlformats.org/officeDocument/2006/relationships/tags" Target="../tags/tag132.xml"/><Relationship Id="rId4" Type="http://schemas.openxmlformats.org/officeDocument/2006/relationships/tags" Target="../tags/tag105.xml"/><Relationship Id="rId39" Type="http://schemas.openxmlformats.org/officeDocument/2006/relationships/tags" Target="../tags/tag131.xml"/><Relationship Id="rId38" Type="http://schemas.openxmlformats.org/officeDocument/2006/relationships/tags" Target="../tags/tag130.xml"/><Relationship Id="rId37" Type="http://schemas.openxmlformats.org/officeDocument/2006/relationships/image" Target="../media/image71.svg"/><Relationship Id="rId36" Type="http://schemas.openxmlformats.org/officeDocument/2006/relationships/image" Target="../media/image70.png"/><Relationship Id="rId35" Type="http://schemas.openxmlformats.org/officeDocument/2006/relationships/tags" Target="../tags/tag129.xml"/><Relationship Id="rId34" Type="http://schemas.openxmlformats.org/officeDocument/2006/relationships/tags" Target="../tags/tag128.xml"/><Relationship Id="rId33" Type="http://schemas.openxmlformats.org/officeDocument/2006/relationships/image" Target="../media/image69.png"/><Relationship Id="rId32" Type="http://schemas.openxmlformats.org/officeDocument/2006/relationships/tags" Target="../tags/tag127.xml"/><Relationship Id="rId31" Type="http://schemas.openxmlformats.org/officeDocument/2006/relationships/tags" Target="../tags/tag126.xml"/><Relationship Id="rId30" Type="http://schemas.openxmlformats.org/officeDocument/2006/relationships/image" Target="../media/image68.png"/><Relationship Id="rId3" Type="http://schemas.openxmlformats.org/officeDocument/2006/relationships/tags" Target="../tags/tag104.xml"/><Relationship Id="rId29" Type="http://schemas.openxmlformats.org/officeDocument/2006/relationships/tags" Target="../tags/tag125.xml"/><Relationship Id="rId28" Type="http://schemas.openxmlformats.org/officeDocument/2006/relationships/tags" Target="../tags/tag124.xml"/><Relationship Id="rId27" Type="http://schemas.openxmlformats.org/officeDocument/2006/relationships/image" Target="../media/image67.png"/><Relationship Id="rId26" Type="http://schemas.openxmlformats.org/officeDocument/2006/relationships/tags" Target="../tags/tag123.xml"/><Relationship Id="rId25" Type="http://schemas.openxmlformats.org/officeDocument/2006/relationships/tags" Target="../tags/tag122.xml"/><Relationship Id="rId24" Type="http://schemas.openxmlformats.org/officeDocument/2006/relationships/tags" Target="../tags/tag121.xml"/><Relationship Id="rId23" Type="http://schemas.openxmlformats.org/officeDocument/2006/relationships/tags" Target="../tags/tag120.xml"/><Relationship Id="rId22" Type="http://schemas.openxmlformats.org/officeDocument/2006/relationships/tags" Target="../tags/tag119.xml"/><Relationship Id="rId21" Type="http://schemas.openxmlformats.org/officeDocument/2006/relationships/tags" Target="../tags/tag118.xml"/><Relationship Id="rId20" Type="http://schemas.openxmlformats.org/officeDocument/2006/relationships/tags" Target="../tags/tag117.xml"/><Relationship Id="rId2" Type="http://schemas.openxmlformats.org/officeDocument/2006/relationships/tags" Target="../tags/tag103.xml"/><Relationship Id="rId19" Type="http://schemas.openxmlformats.org/officeDocument/2006/relationships/image" Target="../media/image66.png"/><Relationship Id="rId18" Type="http://schemas.openxmlformats.org/officeDocument/2006/relationships/tags" Target="../tags/tag116.xml"/><Relationship Id="rId17" Type="http://schemas.openxmlformats.org/officeDocument/2006/relationships/image" Target="../media/image65.png"/><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image" Target="../media/image64.png"/><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2.xml"/></Relationships>
</file>

<file path=ppt/slides/_rels/slide24.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4" Type="http://schemas.openxmlformats.org/officeDocument/2006/relationships/comments" Target="../comments/comment10.xml"/><Relationship Id="rId13" Type="http://schemas.openxmlformats.org/officeDocument/2006/relationships/notesSlide" Target="../notesSlides/notesSlide24.xml"/><Relationship Id="rId12" Type="http://schemas.openxmlformats.org/officeDocument/2006/relationships/slideLayout" Target="../slideLayouts/slideLayout13.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48.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3.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3.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image" Target="../media/image46.png"/><Relationship Id="rId1" Type="http://schemas.openxmlformats.org/officeDocument/2006/relationships/tags" Target="../tags/tag165.xml"/></Relationships>
</file>

<file path=ppt/slides/_rels/slide27.xml.rels><?xml version="1.0" encoding="UTF-8" standalone="yes"?>
<Relationships xmlns="http://schemas.openxmlformats.org/package/2006/relationships"><Relationship Id="rId7" Type="http://schemas.openxmlformats.org/officeDocument/2006/relationships/comments" Target="../comments/comment11.xml"/><Relationship Id="rId6" Type="http://schemas.openxmlformats.org/officeDocument/2006/relationships/notesSlide" Target="../notesSlides/notesSlide27.xml"/><Relationship Id="rId5" Type="http://schemas.openxmlformats.org/officeDocument/2006/relationships/slideLayout" Target="../slideLayouts/slideLayout13.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28.xml.rels><?xml version="1.0" encoding="UTF-8" standalone="yes"?>
<Relationships xmlns="http://schemas.openxmlformats.org/package/2006/relationships"><Relationship Id="rId7" Type="http://schemas.openxmlformats.org/officeDocument/2006/relationships/comments" Target="../comments/comment12.xml"/><Relationship Id="rId6" Type="http://schemas.openxmlformats.org/officeDocument/2006/relationships/notesSlide" Target="../notesSlides/notesSlide28.xml"/><Relationship Id="rId5" Type="http://schemas.openxmlformats.org/officeDocument/2006/relationships/slideLayout" Target="../slideLayouts/slideLayout13.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9.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0" Type="http://schemas.openxmlformats.org/officeDocument/2006/relationships/comments" Target="../comments/comment13.xml"/><Relationship Id="rId5" Type="http://schemas.openxmlformats.org/officeDocument/2006/relationships/image" Target="../media/image81.png"/><Relationship Id="rId49" Type="http://schemas.openxmlformats.org/officeDocument/2006/relationships/notesSlide" Target="../notesSlides/notesSlide29.xml"/><Relationship Id="rId48" Type="http://schemas.openxmlformats.org/officeDocument/2006/relationships/slideLayout" Target="../slideLayouts/slideLayout13.xml"/><Relationship Id="rId47" Type="http://schemas.openxmlformats.org/officeDocument/2006/relationships/tags" Target="../tags/tag216.xml"/><Relationship Id="rId46" Type="http://schemas.openxmlformats.org/officeDocument/2006/relationships/tags" Target="../tags/tag215.xml"/><Relationship Id="rId45" Type="http://schemas.openxmlformats.org/officeDocument/2006/relationships/tags" Target="../tags/tag214.xml"/><Relationship Id="rId44" Type="http://schemas.openxmlformats.org/officeDocument/2006/relationships/tags" Target="../tags/tag213.xml"/><Relationship Id="rId43" Type="http://schemas.openxmlformats.org/officeDocument/2006/relationships/tags" Target="../tags/tag212.xml"/><Relationship Id="rId42" Type="http://schemas.openxmlformats.org/officeDocument/2006/relationships/tags" Target="../tags/tag211.xml"/><Relationship Id="rId41" Type="http://schemas.openxmlformats.org/officeDocument/2006/relationships/tags" Target="../tags/tag210.xml"/><Relationship Id="rId40" Type="http://schemas.openxmlformats.org/officeDocument/2006/relationships/tags" Target="../tags/tag209.xml"/><Relationship Id="rId4" Type="http://schemas.openxmlformats.org/officeDocument/2006/relationships/tags" Target="../tags/tag180.xml"/><Relationship Id="rId39" Type="http://schemas.openxmlformats.org/officeDocument/2006/relationships/image" Target="../media/image87.png"/><Relationship Id="rId38" Type="http://schemas.openxmlformats.org/officeDocument/2006/relationships/tags" Target="../tags/tag208.xml"/><Relationship Id="rId37" Type="http://schemas.openxmlformats.org/officeDocument/2006/relationships/tags" Target="../tags/tag207.xml"/><Relationship Id="rId36" Type="http://schemas.openxmlformats.org/officeDocument/2006/relationships/tags" Target="../tags/tag206.xml"/><Relationship Id="rId35" Type="http://schemas.openxmlformats.org/officeDocument/2006/relationships/tags" Target="../tags/tag205.xml"/><Relationship Id="rId34" Type="http://schemas.openxmlformats.org/officeDocument/2006/relationships/tags" Target="../tags/tag204.xml"/><Relationship Id="rId33" Type="http://schemas.openxmlformats.org/officeDocument/2006/relationships/tags" Target="../tags/tag203.xml"/><Relationship Id="rId32" Type="http://schemas.openxmlformats.org/officeDocument/2006/relationships/tags" Target="../tags/tag202.xml"/><Relationship Id="rId31" Type="http://schemas.openxmlformats.org/officeDocument/2006/relationships/tags" Target="../tags/tag201.xml"/><Relationship Id="rId30" Type="http://schemas.openxmlformats.org/officeDocument/2006/relationships/tags" Target="../tags/tag200.xml"/><Relationship Id="rId3" Type="http://schemas.openxmlformats.org/officeDocument/2006/relationships/tags" Target="../tags/tag179.xml"/><Relationship Id="rId29" Type="http://schemas.openxmlformats.org/officeDocument/2006/relationships/tags" Target="../tags/tag199.xml"/><Relationship Id="rId28" Type="http://schemas.openxmlformats.org/officeDocument/2006/relationships/tags" Target="../tags/tag198.xml"/><Relationship Id="rId27" Type="http://schemas.openxmlformats.org/officeDocument/2006/relationships/image" Target="../media/image86.png"/><Relationship Id="rId26" Type="http://schemas.openxmlformats.org/officeDocument/2006/relationships/tags" Target="../tags/tag197.xml"/><Relationship Id="rId25" Type="http://schemas.openxmlformats.org/officeDocument/2006/relationships/tags" Target="../tags/tag196.xml"/><Relationship Id="rId24" Type="http://schemas.openxmlformats.org/officeDocument/2006/relationships/tags" Target="../tags/tag195.xml"/><Relationship Id="rId23" Type="http://schemas.openxmlformats.org/officeDocument/2006/relationships/tags" Target="../tags/tag194.xml"/><Relationship Id="rId22" Type="http://schemas.openxmlformats.org/officeDocument/2006/relationships/tags" Target="../tags/tag193.xml"/><Relationship Id="rId21" Type="http://schemas.openxmlformats.org/officeDocument/2006/relationships/tags" Target="../tags/tag192.xml"/><Relationship Id="rId20" Type="http://schemas.openxmlformats.org/officeDocument/2006/relationships/image" Target="../media/image85.png"/><Relationship Id="rId2" Type="http://schemas.openxmlformats.org/officeDocument/2006/relationships/image" Target="../media/image80.png"/><Relationship Id="rId19" Type="http://schemas.openxmlformats.org/officeDocument/2006/relationships/tags" Target="../tags/tag191.xml"/><Relationship Id="rId18" Type="http://schemas.openxmlformats.org/officeDocument/2006/relationships/tags" Target="../tags/tag190.xml"/><Relationship Id="rId17" Type="http://schemas.openxmlformats.org/officeDocument/2006/relationships/tags" Target="../tags/tag189.xml"/><Relationship Id="rId16" Type="http://schemas.openxmlformats.org/officeDocument/2006/relationships/image" Target="../media/image84.png"/><Relationship Id="rId15" Type="http://schemas.openxmlformats.org/officeDocument/2006/relationships/tags" Target="../tags/tag188.xml"/><Relationship Id="rId14" Type="http://schemas.openxmlformats.org/officeDocument/2006/relationships/tags" Target="../tags/tag187.xml"/><Relationship Id="rId13" Type="http://schemas.openxmlformats.org/officeDocument/2006/relationships/tags" Target="../tags/tag186.xml"/><Relationship Id="rId12" Type="http://schemas.openxmlformats.org/officeDocument/2006/relationships/image" Target="../media/image83.png"/><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8.xml"/></Relationships>
</file>

<file path=ppt/slides/_rels/slide3.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21.png"/><Relationship Id="rId7"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12.xml"/><Relationship Id="rId11" Type="http://schemas.openxmlformats.org/officeDocument/2006/relationships/notesSlide" Target="../notesSlides/notesSlide3.xml"/><Relationship Id="rId10" Type="http://schemas.openxmlformats.org/officeDocument/2006/relationships/slideLayout" Target="../slideLayouts/slideLayout13.xml"/><Relationship Id="rId1" Type="http://schemas.openxmlformats.org/officeDocument/2006/relationships/image" Target="../media/image16.png"/></Relationships>
</file>

<file path=ppt/slides/_rels/slide30.xml.rels><?xml version="1.0" encoding="UTF-8" standalone="yes"?>
<Relationships xmlns="http://schemas.openxmlformats.org/package/2006/relationships"><Relationship Id="rId7" Type="http://schemas.openxmlformats.org/officeDocument/2006/relationships/comments" Target="../comments/comment14.xml"/><Relationship Id="rId6" Type="http://schemas.openxmlformats.org/officeDocument/2006/relationships/notesSlide" Target="../notesSlides/notesSlide30.xml"/><Relationship Id="rId5" Type="http://schemas.openxmlformats.org/officeDocument/2006/relationships/slideLayout" Target="../slideLayouts/slideLayout13.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image" Target="../media/image88.png"/><Relationship Id="rId1" Type="http://schemas.openxmlformats.org/officeDocument/2006/relationships/tags" Target="../tags/tag217.xml"/></Relationships>
</file>

<file path=ppt/slides/_rels/slide31.xml.rels><?xml version="1.0" encoding="UTF-8" standalone="yes"?>
<Relationships xmlns="http://schemas.openxmlformats.org/package/2006/relationships"><Relationship Id="rId6" Type="http://schemas.openxmlformats.org/officeDocument/2006/relationships/comments" Target="../comments/comment15.xml"/><Relationship Id="rId5" Type="http://schemas.openxmlformats.org/officeDocument/2006/relationships/notesSlide" Target="../notesSlides/notesSlide31.xml"/><Relationship Id="rId4" Type="http://schemas.openxmlformats.org/officeDocument/2006/relationships/slideLayout" Target="../slideLayouts/slideLayout1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image" Target="../media/image89.png"/></Relationships>
</file>

<file path=ppt/slides/_rels/slide33.xml.rels><?xml version="1.0" encoding="UTF-8" standalone="yes"?>
<Relationships xmlns="http://schemas.openxmlformats.org/package/2006/relationships"><Relationship Id="rId5" Type="http://schemas.openxmlformats.org/officeDocument/2006/relationships/comments" Target="../comments/comment16.xml"/><Relationship Id="rId4" Type="http://schemas.openxmlformats.org/officeDocument/2006/relationships/notesSlide" Target="../notesSlides/notesSlide33.xml"/><Relationship Id="rId3" Type="http://schemas.openxmlformats.org/officeDocument/2006/relationships/slideLayout" Target="../slideLayouts/slideLayout13.xml"/><Relationship Id="rId2" Type="http://schemas.openxmlformats.org/officeDocument/2006/relationships/image" Target="../media/image91.png"/><Relationship Id="rId1" Type="http://schemas.openxmlformats.org/officeDocument/2006/relationships/image" Target="../media/image90.png"/></Relationships>
</file>

<file path=ppt/slides/_rels/slide34.xml.rels><?xml version="1.0" encoding="UTF-8" standalone="yes"?>
<Relationships xmlns="http://schemas.openxmlformats.org/package/2006/relationships"><Relationship Id="rId6" Type="http://schemas.openxmlformats.org/officeDocument/2006/relationships/comments" Target="../comments/comment17.xml"/><Relationship Id="rId5" Type="http://schemas.openxmlformats.org/officeDocument/2006/relationships/notesSlide" Target="../notesSlides/notesSlide34.xml"/><Relationship Id="rId4" Type="http://schemas.openxmlformats.org/officeDocument/2006/relationships/slideLayout" Target="../slideLayouts/slideLayout13.xml"/><Relationship Id="rId3" Type="http://schemas.openxmlformats.org/officeDocument/2006/relationships/image" Target="../media/image93.png"/><Relationship Id="rId2" Type="http://schemas.openxmlformats.org/officeDocument/2006/relationships/image" Target="../media/image41.png"/><Relationship Id="rId1" Type="http://schemas.openxmlformats.org/officeDocument/2006/relationships/image" Target="../media/image92.png"/></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13.xml"/><Relationship Id="rId7" Type="http://schemas.openxmlformats.org/officeDocument/2006/relationships/image" Target="../media/image97.png"/><Relationship Id="rId6" Type="http://schemas.openxmlformats.org/officeDocument/2006/relationships/image" Target="../media/image96.png"/><Relationship Id="rId5" Type="http://schemas.openxmlformats.org/officeDocument/2006/relationships/tags" Target="../tags/tag225.xml"/><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tags" Target="../tags/tag224.xml"/><Relationship Id="rId10" Type="http://schemas.openxmlformats.org/officeDocument/2006/relationships/comments" Target="../comments/comment18.xml"/><Relationship Id="rId1" Type="http://schemas.openxmlformats.org/officeDocument/2006/relationships/tags" Target="../tags/tag223.xml"/></Relationships>
</file>

<file path=ppt/slides/_rels/slide36.xml.rels><?xml version="1.0" encoding="UTF-8" standalone="yes"?>
<Relationships xmlns="http://schemas.openxmlformats.org/package/2006/relationships"><Relationship Id="rId9" Type="http://schemas.openxmlformats.org/officeDocument/2006/relationships/comments" Target="../comments/comment19.xml"/><Relationship Id="rId8" Type="http://schemas.openxmlformats.org/officeDocument/2006/relationships/notesSlide" Target="../notesSlides/notesSlide36.xml"/><Relationship Id="rId7" Type="http://schemas.openxmlformats.org/officeDocument/2006/relationships/slideLayout" Target="../slideLayouts/slideLayout1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tags" Target="../tags/tag227.xml"/><Relationship Id="rId1" Type="http://schemas.openxmlformats.org/officeDocument/2006/relationships/tags" Target="../tags/tag226.xml"/></Relationships>
</file>

<file path=ppt/slides/_rels/slide37.xml.rels><?xml version="1.0" encoding="UTF-8" standalone="yes"?>
<Relationships xmlns="http://schemas.openxmlformats.org/package/2006/relationships"><Relationship Id="rId9" Type="http://schemas.openxmlformats.org/officeDocument/2006/relationships/comments" Target="../comments/comment20.xml"/><Relationship Id="rId8" Type="http://schemas.openxmlformats.org/officeDocument/2006/relationships/notesSlide" Target="../notesSlides/notesSlide37.xml"/><Relationship Id="rId7" Type="http://schemas.openxmlformats.org/officeDocument/2006/relationships/slideLayout" Target="../slideLayouts/slideLayout13.xml"/><Relationship Id="rId6" Type="http://schemas.openxmlformats.org/officeDocument/2006/relationships/tags" Target="../tags/tag232.xml"/><Relationship Id="rId5" Type="http://schemas.openxmlformats.org/officeDocument/2006/relationships/image" Target="../media/image102.png"/><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38.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8" Type="http://schemas.openxmlformats.org/officeDocument/2006/relationships/comments" Target="../comments/comment21.xml"/><Relationship Id="rId37" Type="http://schemas.openxmlformats.org/officeDocument/2006/relationships/notesSlide" Target="../notesSlides/notesSlide38.xml"/><Relationship Id="rId36" Type="http://schemas.openxmlformats.org/officeDocument/2006/relationships/slideLayout" Target="../slideLayouts/slideLayout13.xml"/><Relationship Id="rId35" Type="http://schemas.openxmlformats.org/officeDocument/2006/relationships/tags" Target="../tags/tag267.xml"/><Relationship Id="rId34" Type="http://schemas.openxmlformats.org/officeDocument/2006/relationships/tags" Target="../tags/tag266.xml"/><Relationship Id="rId33" Type="http://schemas.openxmlformats.org/officeDocument/2006/relationships/tags" Target="../tags/tag265.xml"/><Relationship Id="rId32" Type="http://schemas.openxmlformats.org/officeDocument/2006/relationships/tags" Target="../tags/tag264.xml"/><Relationship Id="rId31" Type="http://schemas.openxmlformats.org/officeDocument/2006/relationships/tags" Target="../tags/tag263.xml"/><Relationship Id="rId30" Type="http://schemas.openxmlformats.org/officeDocument/2006/relationships/tags" Target="../tags/tag262.xml"/><Relationship Id="rId3" Type="http://schemas.openxmlformats.org/officeDocument/2006/relationships/tags" Target="../tags/tag235.xml"/><Relationship Id="rId29" Type="http://schemas.openxmlformats.org/officeDocument/2006/relationships/tags" Target="../tags/tag261.xml"/><Relationship Id="rId28" Type="http://schemas.openxmlformats.org/officeDocument/2006/relationships/tags" Target="../tags/tag260.xml"/><Relationship Id="rId27" Type="http://schemas.openxmlformats.org/officeDocument/2006/relationships/tags" Target="../tags/tag259.xml"/><Relationship Id="rId26" Type="http://schemas.openxmlformats.org/officeDocument/2006/relationships/tags" Target="../tags/tag258.xml"/><Relationship Id="rId25" Type="http://schemas.openxmlformats.org/officeDocument/2006/relationships/tags" Target="../tags/tag257.xml"/><Relationship Id="rId24" Type="http://schemas.openxmlformats.org/officeDocument/2006/relationships/tags" Target="../tags/tag256.xml"/><Relationship Id="rId23" Type="http://schemas.openxmlformats.org/officeDocument/2006/relationships/tags" Target="../tags/tag255.xml"/><Relationship Id="rId22" Type="http://schemas.openxmlformats.org/officeDocument/2006/relationships/tags" Target="../tags/tag254.xml"/><Relationship Id="rId21" Type="http://schemas.openxmlformats.org/officeDocument/2006/relationships/tags" Target="../tags/tag253.xml"/><Relationship Id="rId20" Type="http://schemas.openxmlformats.org/officeDocument/2006/relationships/tags" Target="../tags/tag252.xml"/><Relationship Id="rId2" Type="http://schemas.openxmlformats.org/officeDocument/2006/relationships/tags" Target="../tags/tag234.xml"/><Relationship Id="rId19" Type="http://schemas.openxmlformats.org/officeDocument/2006/relationships/tags" Target="../tags/tag251.xml"/><Relationship Id="rId18" Type="http://schemas.openxmlformats.org/officeDocument/2006/relationships/tags" Target="../tags/tag250.xml"/><Relationship Id="rId17" Type="http://schemas.openxmlformats.org/officeDocument/2006/relationships/tags" Target="../tags/tag249.xml"/><Relationship Id="rId16" Type="http://schemas.openxmlformats.org/officeDocument/2006/relationships/tags" Target="../tags/tag248.xml"/><Relationship Id="rId15" Type="http://schemas.openxmlformats.org/officeDocument/2006/relationships/tags" Target="../tags/tag247.xml"/><Relationship Id="rId14" Type="http://schemas.openxmlformats.org/officeDocument/2006/relationships/tags" Target="../tags/tag246.xml"/><Relationship Id="rId13" Type="http://schemas.openxmlformats.org/officeDocument/2006/relationships/tags" Target="../tags/tag245.xml"/><Relationship Id="rId12" Type="http://schemas.openxmlformats.org/officeDocument/2006/relationships/tags" Target="../tags/tag24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3.xml"/></Relationships>
</file>

<file path=ppt/slides/_rels/slide39.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3" Type="http://schemas.openxmlformats.org/officeDocument/2006/relationships/comments" Target="../comments/comment22.xml"/><Relationship Id="rId52" Type="http://schemas.openxmlformats.org/officeDocument/2006/relationships/notesSlide" Target="../notesSlides/notesSlide39.xml"/><Relationship Id="rId51" Type="http://schemas.openxmlformats.org/officeDocument/2006/relationships/slideLayout" Target="../slideLayouts/slideLayout13.xml"/><Relationship Id="rId50" Type="http://schemas.openxmlformats.org/officeDocument/2006/relationships/tags" Target="../tags/tag317.xml"/><Relationship Id="rId5" Type="http://schemas.openxmlformats.org/officeDocument/2006/relationships/tags" Target="../tags/tag272.xml"/><Relationship Id="rId49" Type="http://schemas.openxmlformats.org/officeDocument/2006/relationships/tags" Target="../tags/tag316.xml"/><Relationship Id="rId48" Type="http://schemas.openxmlformats.org/officeDocument/2006/relationships/tags" Target="../tags/tag315.xml"/><Relationship Id="rId47" Type="http://schemas.openxmlformats.org/officeDocument/2006/relationships/tags" Target="../tags/tag314.xml"/><Relationship Id="rId46" Type="http://schemas.openxmlformats.org/officeDocument/2006/relationships/tags" Target="../tags/tag313.xml"/><Relationship Id="rId45" Type="http://schemas.openxmlformats.org/officeDocument/2006/relationships/tags" Target="../tags/tag312.xml"/><Relationship Id="rId44" Type="http://schemas.openxmlformats.org/officeDocument/2006/relationships/tags" Target="../tags/tag311.xml"/><Relationship Id="rId43" Type="http://schemas.openxmlformats.org/officeDocument/2006/relationships/tags" Target="../tags/tag310.xml"/><Relationship Id="rId42" Type="http://schemas.openxmlformats.org/officeDocument/2006/relationships/tags" Target="../tags/tag309.xml"/><Relationship Id="rId41" Type="http://schemas.openxmlformats.org/officeDocument/2006/relationships/tags" Target="../tags/tag308.xml"/><Relationship Id="rId40" Type="http://schemas.openxmlformats.org/officeDocument/2006/relationships/tags" Target="../tags/tag307.xml"/><Relationship Id="rId4" Type="http://schemas.openxmlformats.org/officeDocument/2006/relationships/tags" Target="../tags/tag271.xml"/><Relationship Id="rId39" Type="http://schemas.openxmlformats.org/officeDocument/2006/relationships/tags" Target="../tags/tag306.xml"/><Relationship Id="rId38" Type="http://schemas.openxmlformats.org/officeDocument/2006/relationships/tags" Target="../tags/tag305.xml"/><Relationship Id="rId37" Type="http://schemas.openxmlformats.org/officeDocument/2006/relationships/tags" Target="../tags/tag304.xml"/><Relationship Id="rId36" Type="http://schemas.openxmlformats.org/officeDocument/2006/relationships/tags" Target="../tags/tag303.xml"/><Relationship Id="rId35" Type="http://schemas.openxmlformats.org/officeDocument/2006/relationships/tags" Target="../tags/tag302.xml"/><Relationship Id="rId34" Type="http://schemas.openxmlformats.org/officeDocument/2006/relationships/tags" Target="../tags/tag301.xml"/><Relationship Id="rId33" Type="http://schemas.openxmlformats.org/officeDocument/2006/relationships/tags" Target="../tags/tag300.xml"/><Relationship Id="rId32" Type="http://schemas.openxmlformats.org/officeDocument/2006/relationships/tags" Target="../tags/tag299.xml"/><Relationship Id="rId31" Type="http://schemas.openxmlformats.org/officeDocument/2006/relationships/tags" Target="../tags/tag298.xml"/><Relationship Id="rId30" Type="http://schemas.openxmlformats.org/officeDocument/2006/relationships/tags" Target="../tags/tag297.xml"/><Relationship Id="rId3" Type="http://schemas.openxmlformats.org/officeDocument/2006/relationships/tags" Target="../tags/tag270.xml"/><Relationship Id="rId29" Type="http://schemas.openxmlformats.org/officeDocument/2006/relationships/tags" Target="../tags/tag296.xml"/><Relationship Id="rId28" Type="http://schemas.openxmlformats.org/officeDocument/2006/relationships/tags" Target="../tags/tag295.xml"/><Relationship Id="rId27" Type="http://schemas.openxmlformats.org/officeDocument/2006/relationships/tags" Target="../tags/tag294.xml"/><Relationship Id="rId26" Type="http://schemas.openxmlformats.org/officeDocument/2006/relationships/tags" Target="../tags/tag293.xml"/><Relationship Id="rId25" Type="http://schemas.openxmlformats.org/officeDocument/2006/relationships/tags" Target="../tags/tag292.xml"/><Relationship Id="rId24" Type="http://schemas.openxmlformats.org/officeDocument/2006/relationships/tags" Target="../tags/tag291.xml"/><Relationship Id="rId23" Type="http://schemas.openxmlformats.org/officeDocument/2006/relationships/tags" Target="../tags/tag290.xml"/><Relationship Id="rId22" Type="http://schemas.openxmlformats.org/officeDocument/2006/relationships/tags" Target="../tags/tag289.xml"/><Relationship Id="rId21" Type="http://schemas.openxmlformats.org/officeDocument/2006/relationships/tags" Target="../tags/tag288.xml"/><Relationship Id="rId20" Type="http://schemas.openxmlformats.org/officeDocument/2006/relationships/tags" Target="../tags/tag287.xml"/><Relationship Id="rId2" Type="http://schemas.openxmlformats.org/officeDocument/2006/relationships/tags" Target="../tags/tag269.xml"/><Relationship Id="rId19" Type="http://schemas.openxmlformats.org/officeDocument/2006/relationships/tags" Target="../tags/tag286.xml"/><Relationship Id="rId18" Type="http://schemas.openxmlformats.org/officeDocument/2006/relationships/tags" Target="../tags/tag285.xml"/><Relationship Id="rId17" Type="http://schemas.openxmlformats.org/officeDocument/2006/relationships/tags" Target="../tags/tag284.xml"/><Relationship Id="rId16" Type="http://schemas.openxmlformats.org/officeDocument/2006/relationships/tags" Target="../tags/tag283.xml"/><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68.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5" Type="http://schemas.openxmlformats.org/officeDocument/2006/relationships/notesSlide" Target="../notesSlides/notesSlide40.xml"/><Relationship Id="rId44" Type="http://schemas.openxmlformats.org/officeDocument/2006/relationships/slideLayout" Target="../slideLayouts/slideLayout13.xml"/><Relationship Id="rId43" Type="http://schemas.openxmlformats.org/officeDocument/2006/relationships/tags" Target="../tags/tag360.xml"/><Relationship Id="rId42" Type="http://schemas.openxmlformats.org/officeDocument/2006/relationships/tags" Target="../tags/tag359.xml"/><Relationship Id="rId41" Type="http://schemas.openxmlformats.org/officeDocument/2006/relationships/tags" Target="../tags/tag358.xml"/><Relationship Id="rId40" Type="http://schemas.openxmlformats.org/officeDocument/2006/relationships/tags" Target="../tags/tag357.xml"/><Relationship Id="rId4" Type="http://schemas.openxmlformats.org/officeDocument/2006/relationships/tags" Target="../tags/tag321.xml"/><Relationship Id="rId39" Type="http://schemas.openxmlformats.org/officeDocument/2006/relationships/tags" Target="../tags/tag356.xml"/><Relationship Id="rId38" Type="http://schemas.openxmlformats.org/officeDocument/2006/relationships/tags" Target="../tags/tag355.xml"/><Relationship Id="rId37" Type="http://schemas.openxmlformats.org/officeDocument/2006/relationships/tags" Target="../tags/tag354.xml"/><Relationship Id="rId36" Type="http://schemas.openxmlformats.org/officeDocument/2006/relationships/tags" Target="../tags/tag353.xml"/><Relationship Id="rId35" Type="http://schemas.openxmlformats.org/officeDocument/2006/relationships/tags" Target="../tags/tag352.xml"/><Relationship Id="rId34" Type="http://schemas.openxmlformats.org/officeDocument/2006/relationships/tags" Target="../tags/tag351.xml"/><Relationship Id="rId33" Type="http://schemas.openxmlformats.org/officeDocument/2006/relationships/tags" Target="../tags/tag350.xml"/><Relationship Id="rId32" Type="http://schemas.openxmlformats.org/officeDocument/2006/relationships/tags" Target="../tags/tag349.xml"/><Relationship Id="rId31" Type="http://schemas.openxmlformats.org/officeDocument/2006/relationships/tags" Target="../tags/tag348.xml"/><Relationship Id="rId30" Type="http://schemas.openxmlformats.org/officeDocument/2006/relationships/tags" Target="../tags/tag347.xml"/><Relationship Id="rId3" Type="http://schemas.openxmlformats.org/officeDocument/2006/relationships/tags" Target="../tags/tag320.xml"/><Relationship Id="rId29" Type="http://schemas.openxmlformats.org/officeDocument/2006/relationships/tags" Target="../tags/tag346.xml"/><Relationship Id="rId28" Type="http://schemas.openxmlformats.org/officeDocument/2006/relationships/tags" Target="../tags/tag345.xml"/><Relationship Id="rId27" Type="http://schemas.openxmlformats.org/officeDocument/2006/relationships/tags" Target="../tags/tag344.xml"/><Relationship Id="rId26" Type="http://schemas.openxmlformats.org/officeDocument/2006/relationships/tags" Target="../tags/tag343.xml"/><Relationship Id="rId25" Type="http://schemas.openxmlformats.org/officeDocument/2006/relationships/tags" Target="../tags/tag342.xml"/><Relationship Id="rId24" Type="http://schemas.openxmlformats.org/officeDocument/2006/relationships/tags" Target="../tags/tag341.xml"/><Relationship Id="rId23" Type="http://schemas.openxmlformats.org/officeDocument/2006/relationships/tags" Target="../tags/tag340.xml"/><Relationship Id="rId22" Type="http://schemas.openxmlformats.org/officeDocument/2006/relationships/tags" Target="../tags/tag339.xml"/><Relationship Id="rId21" Type="http://schemas.openxmlformats.org/officeDocument/2006/relationships/tags" Target="../tags/tag338.xml"/><Relationship Id="rId20" Type="http://schemas.openxmlformats.org/officeDocument/2006/relationships/tags" Target="../tags/tag337.xml"/><Relationship Id="rId2" Type="http://schemas.openxmlformats.org/officeDocument/2006/relationships/tags" Target="../tags/tag319.xml"/><Relationship Id="rId19" Type="http://schemas.openxmlformats.org/officeDocument/2006/relationships/tags" Target="../tags/tag336.xml"/><Relationship Id="rId18" Type="http://schemas.openxmlformats.org/officeDocument/2006/relationships/tags" Target="../tags/tag335.xml"/><Relationship Id="rId17" Type="http://schemas.openxmlformats.org/officeDocument/2006/relationships/tags" Target="../tags/tag334.xml"/><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18.xml"/></Relationships>
</file>

<file path=ppt/slides/_rels/slide41.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4" Type="http://schemas.openxmlformats.org/officeDocument/2006/relationships/notesSlide" Target="../notesSlides/notesSlide41.xml"/><Relationship Id="rId43" Type="http://schemas.openxmlformats.org/officeDocument/2006/relationships/slideLayout" Target="../slideLayouts/slideLayout13.xml"/><Relationship Id="rId42" Type="http://schemas.openxmlformats.org/officeDocument/2006/relationships/tags" Target="../tags/tag402.xml"/><Relationship Id="rId41" Type="http://schemas.openxmlformats.org/officeDocument/2006/relationships/tags" Target="../tags/tag401.xml"/><Relationship Id="rId40" Type="http://schemas.openxmlformats.org/officeDocument/2006/relationships/tags" Target="../tags/tag400.xml"/><Relationship Id="rId4" Type="http://schemas.openxmlformats.org/officeDocument/2006/relationships/tags" Target="../tags/tag364.xml"/><Relationship Id="rId39" Type="http://schemas.openxmlformats.org/officeDocument/2006/relationships/tags" Target="../tags/tag399.xml"/><Relationship Id="rId38" Type="http://schemas.openxmlformats.org/officeDocument/2006/relationships/tags" Target="../tags/tag398.xml"/><Relationship Id="rId37" Type="http://schemas.openxmlformats.org/officeDocument/2006/relationships/tags" Target="../tags/tag397.xml"/><Relationship Id="rId36" Type="http://schemas.openxmlformats.org/officeDocument/2006/relationships/tags" Target="../tags/tag396.xml"/><Relationship Id="rId35" Type="http://schemas.openxmlformats.org/officeDocument/2006/relationships/tags" Target="../tags/tag395.xml"/><Relationship Id="rId34" Type="http://schemas.openxmlformats.org/officeDocument/2006/relationships/tags" Target="../tags/tag394.xml"/><Relationship Id="rId33" Type="http://schemas.openxmlformats.org/officeDocument/2006/relationships/tags" Target="../tags/tag393.xml"/><Relationship Id="rId32" Type="http://schemas.openxmlformats.org/officeDocument/2006/relationships/tags" Target="../tags/tag392.xml"/><Relationship Id="rId31" Type="http://schemas.openxmlformats.org/officeDocument/2006/relationships/tags" Target="../tags/tag391.xml"/><Relationship Id="rId30" Type="http://schemas.openxmlformats.org/officeDocument/2006/relationships/tags" Target="../tags/tag390.xml"/><Relationship Id="rId3" Type="http://schemas.openxmlformats.org/officeDocument/2006/relationships/tags" Target="../tags/tag363.xml"/><Relationship Id="rId29" Type="http://schemas.openxmlformats.org/officeDocument/2006/relationships/tags" Target="../tags/tag389.xml"/><Relationship Id="rId28" Type="http://schemas.openxmlformats.org/officeDocument/2006/relationships/tags" Target="../tags/tag388.xml"/><Relationship Id="rId27" Type="http://schemas.openxmlformats.org/officeDocument/2006/relationships/tags" Target="../tags/tag387.xml"/><Relationship Id="rId26" Type="http://schemas.openxmlformats.org/officeDocument/2006/relationships/tags" Target="../tags/tag386.xml"/><Relationship Id="rId25" Type="http://schemas.openxmlformats.org/officeDocument/2006/relationships/tags" Target="../tags/tag385.xml"/><Relationship Id="rId24" Type="http://schemas.openxmlformats.org/officeDocument/2006/relationships/tags" Target="../tags/tag384.xml"/><Relationship Id="rId23" Type="http://schemas.openxmlformats.org/officeDocument/2006/relationships/tags" Target="../tags/tag383.xml"/><Relationship Id="rId22" Type="http://schemas.openxmlformats.org/officeDocument/2006/relationships/tags" Target="../tags/tag382.xml"/><Relationship Id="rId21" Type="http://schemas.openxmlformats.org/officeDocument/2006/relationships/tags" Target="../tags/tag381.xml"/><Relationship Id="rId20" Type="http://schemas.openxmlformats.org/officeDocument/2006/relationships/tags" Target="../tags/tag380.xml"/><Relationship Id="rId2" Type="http://schemas.openxmlformats.org/officeDocument/2006/relationships/tags" Target="../tags/tag362.xml"/><Relationship Id="rId19" Type="http://schemas.openxmlformats.org/officeDocument/2006/relationships/tags" Target="../tags/tag379.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tags" Target="../tags/tag361.xml"/></Relationships>
</file>

<file path=ppt/slides/_rels/slide42.xml.rels><?xml version="1.0" encoding="UTF-8" standalone="yes"?>
<Relationships xmlns="http://schemas.openxmlformats.org/package/2006/relationships"><Relationship Id="rId9" Type="http://schemas.openxmlformats.org/officeDocument/2006/relationships/tags" Target="../tags/tag411.xml"/><Relationship Id="rId8" Type="http://schemas.openxmlformats.org/officeDocument/2006/relationships/tags" Target="../tags/tag410.xml"/><Relationship Id="rId7" Type="http://schemas.openxmlformats.org/officeDocument/2006/relationships/tags" Target="../tags/tag409.xml"/><Relationship Id="rId6" Type="http://schemas.openxmlformats.org/officeDocument/2006/relationships/tags" Target="../tags/tag408.xml"/><Relationship Id="rId5" Type="http://schemas.openxmlformats.org/officeDocument/2006/relationships/tags" Target="../tags/tag407.xml"/><Relationship Id="rId4" Type="http://schemas.openxmlformats.org/officeDocument/2006/relationships/tags" Target="../tags/tag406.xml"/><Relationship Id="rId3" Type="http://schemas.openxmlformats.org/officeDocument/2006/relationships/tags" Target="../tags/tag405.xml"/><Relationship Id="rId2" Type="http://schemas.openxmlformats.org/officeDocument/2006/relationships/tags" Target="../tags/tag404.xml"/><Relationship Id="rId14" Type="http://schemas.openxmlformats.org/officeDocument/2006/relationships/comments" Target="../comments/comment23.xml"/><Relationship Id="rId13" Type="http://schemas.openxmlformats.org/officeDocument/2006/relationships/notesSlide" Target="../notesSlides/notesSlide42.xml"/><Relationship Id="rId12" Type="http://schemas.openxmlformats.org/officeDocument/2006/relationships/slideLayout" Target="../slideLayouts/slideLayout13.xml"/><Relationship Id="rId11" Type="http://schemas.openxmlformats.org/officeDocument/2006/relationships/tags" Target="../tags/tag413.xml"/><Relationship Id="rId10" Type="http://schemas.openxmlformats.org/officeDocument/2006/relationships/tags" Target="../tags/tag412.xml"/><Relationship Id="rId1" Type="http://schemas.openxmlformats.org/officeDocument/2006/relationships/tags" Target="../tags/tag403.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22.png"/><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2" Type="http://schemas.openxmlformats.org/officeDocument/2006/relationships/notesSlide" Target="../notesSlides/notesSlide6.xml"/><Relationship Id="rId11" Type="http://schemas.openxmlformats.org/officeDocument/2006/relationships/slideLayout" Target="../slideLayouts/slideLayout13.xml"/><Relationship Id="rId10" Type="http://schemas.openxmlformats.org/officeDocument/2006/relationships/tags" Target="../tags/tag23.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4" Type="http://schemas.openxmlformats.org/officeDocument/2006/relationships/comments" Target="../comments/comment2.xml"/><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27.png"/><Relationship Id="rId7" Type="http://schemas.openxmlformats.org/officeDocument/2006/relationships/image" Target="../media/image25.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23.png"/><Relationship Id="rId2" Type="http://schemas.openxmlformats.org/officeDocument/2006/relationships/image" Target="../media/image28.png"/><Relationship Id="rId16" Type="http://schemas.openxmlformats.org/officeDocument/2006/relationships/notesSlide" Target="../notesSlides/notesSlide8.xml"/><Relationship Id="rId15" Type="http://schemas.openxmlformats.org/officeDocument/2006/relationships/slideLayout" Target="../slideLayouts/slideLayout13.xml"/><Relationship Id="rId14" Type="http://schemas.openxmlformats.org/officeDocument/2006/relationships/tags" Target="../tags/tag25.xml"/><Relationship Id="rId13" Type="http://schemas.openxmlformats.org/officeDocument/2006/relationships/image" Target="../media/image31.png"/><Relationship Id="rId12" Type="http://schemas.openxmlformats.org/officeDocument/2006/relationships/image" Target="../media/image30.png"/><Relationship Id="rId11" Type="http://schemas.openxmlformats.org/officeDocument/2006/relationships/image" Target="../media/image24.png"/><Relationship Id="rId10" Type="http://schemas.openxmlformats.org/officeDocument/2006/relationships/image" Target="../media/image37.png"/><Relationship Id="rId1" Type="http://schemas.openxmlformats.org/officeDocument/2006/relationships/image" Target="../media/image3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nvSpPr>
        <p:spPr>
          <a:xfrm>
            <a:off x="1294130" y="1671955"/>
            <a:ext cx="9359900" cy="1691640"/>
          </a:xfrm>
          <a:prstGeom prst="rect">
            <a:avLst/>
          </a:prstGeom>
          <a:solidFill>
            <a:schemeClr val="accent2">
              <a:lumMod val="90000"/>
            </a:schemeClr>
          </a:solid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dirty="0">
                <a:sym typeface="+mn-ea"/>
              </a:rPr>
              <a:t>Enhancing Fuzzing Efficacy: an In-Depth Exploration of Different Strategies</a:t>
            </a:r>
            <a:endParaRPr kumimoji="1" lang="en-US" altLang="zh-CN" sz="3200" dirty="0">
              <a:sym typeface="+mn-ea"/>
            </a:endParaRPr>
          </a:p>
        </p:txBody>
      </p:sp>
      <p:pic>
        <p:nvPicPr>
          <p:cNvPr id="1034" name="Picture 10" descr="Southern University of Science and Technology - Wikiped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77205" y="5259089"/>
            <a:ext cx="1622829" cy="1129111"/>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405890" y="3582670"/>
            <a:ext cx="8862695" cy="645160"/>
          </a:xfrm>
          <a:prstGeom prst="rect">
            <a:avLst/>
          </a:prstGeom>
          <a:noFill/>
        </p:spPr>
        <p:txBody>
          <a:bodyPr wrap="square">
            <a:spAutoFit/>
          </a:bodyPr>
          <a:lstStyle/>
          <a:p>
            <a:pPr algn="ctr"/>
            <a:r>
              <a:rPr lang="en-US" altLang="zh-CN" dirty="0"/>
              <a:t>Mingyuan Wu</a:t>
            </a:r>
            <a:r>
              <a:rPr lang="en-US" altLang="zh-CN" b="1" baseline="30000" dirty="0">
                <a:solidFill>
                  <a:schemeClr val="tx1">
                    <a:lumMod val="85000"/>
                    <a:lumOff val="15000"/>
                  </a:schemeClr>
                </a:solidFill>
                <a:sym typeface="+mn-ea"/>
              </a:rPr>
              <a:t>†</a:t>
            </a:r>
            <a:r>
              <a:rPr lang="en-US" altLang="zh-CN" b="1" baseline="30000" dirty="0">
                <a:solidFill>
                  <a:schemeClr val="tx1">
                    <a:lumMod val="85000"/>
                    <a:lumOff val="15000"/>
                  </a:schemeClr>
                </a:solidFill>
                <a:sym typeface="+mn-ea"/>
              </a:rPr>
              <a:t>*</a:t>
            </a:r>
            <a:endParaRPr lang="en-US" altLang="zh-CN" dirty="0"/>
          </a:p>
          <a:p>
            <a:pPr algn="ctr"/>
            <a:r>
              <a:rPr lang="en-US" altLang="zh-CN" dirty="0"/>
              <a:t>Supervised by: </a:t>
            </a:r>
            <a:r>
              <a:rPr lang="en-US" altLang="zh-CN" dirty="0">
                <a:sym typeface="+mn-ea"/>
              </a:rPr>
              <a:t>Heming Cui</a:t>
            </a:r>
            <a:r>
              <a:rPr lang="en-US" altLang="zh-CN" b="1" baseline="30000" dirty="0">
                <a:solidFill>
                  <a:schemeClr val="tx1">
                    <a:lumMod val="85000"/>
                    <a:lumOff val="15000"/>
                  </a:schemeClr>
                </a:solidFill>
                <a:sym typeface="+mn-ea"/>
              </a:rPr>
              <a:t>†</a:t>
            </a:r>
            <a:r>
              <a:rPr lang="zh-CN" altLang="en-US" dirty="0"/>
              <a:t>，</a:t>
            </a:r>
            <a:r>
              <a:rPr lang="en-US" altLang="zh-CN" dirty="0"/>
              <a:t>Yuqun Zhang</a:t>
            </a:r>
            <a:r>
              <a:rPr lang="en-US" altLang="zh-CN" b="1" baseline="30000" dirty="0">
                <a:solidFill>
                  <a:schemeClr val="tx1">
                    <a:lumMod val="85000"/>
                    <a:lumOff val="15000"/>
                  </a:schemeClr>
                </a:solidFill>
                <a:sym typeface="+mn-ea"/>
              </a:rPr>
              <a:t>*</a:t>
            </a:r>
            <a:endParaRPr lang="en-US" altLang="zh-CN" dirty="0"/>
          </a:p>
        </p:txBody>
      </p:sp>
      <p:sp>
        <p:nvSpPr>
          <p:cNvPr id="33" name="文本框 32"/>
          <p:cNvSpPr txBox="1"/>
          <p:nvPr/>
        </p:nvSpPr>
        <p:spPr>
          <a:xfrm>
            <a:off x="979805" y="4446984"/>
            <a:ext cx="9988550" cy="922020"/>
          </a:xfrm>
          <a:prstGeom prst="rect">
            <a:avLst/>
          </a:prstGeom>
          <a:noFill/>
        </p:spPr>
        <p:txBody>
          <a:bodyPr wrap="square">
            <a:spAutoFit/>
          </a:bodyPr>
          <a:lstStyle/>
          <a:p>
            <a:pPr algn="ctr"/>
            <a:r>
              <a:rPr lang="en-US" altLang="zh-CN" b="1" baseline="30000" dirty="0">
                <a:solidFill>
                  <a:schemeClr val="tx1">
                    <a:lumMod val="85000"/>
                    <a:lumOff val="15000"/>
                  </a:schemeClr>
                </a:solidFill>
                <a:sym typeface="+mn-ea"/>
              </a:rPr>
              <a:t>† </a:t>
            </a:r>
            <a:r>
              <a:rPr lang="en-US" altLang="zh-CN" dirty="0">
                <a:sym typeface="+mn-ea"/>
              </a:rPr>
              <a:t>The University of Hong Kong</a:t>
            </a:r>
            <a:r>
              <a:rPr lang="en-US" altLang="zh-CN" dirty="0"/>
              <a:t> </a:t>
            </a:r>
            <a:endParaRPr lang="en-US" altLang="zh-CN" dirty="0"/>
          </a:p>
          <a:p>
            <a:pPr algn="ctr"/>
            <a:r>
              <a:rPr lang="en-US" altLang="zh-CN" b="1" baseline="30000" dirty="0">
                <a:solidFill>
                  <a:schemeClr val="tx1">
                    <a:lumMod val="85000"/>
                    <a:lumOff val="15000"/>
                  </a:schemeClr>
                </a:solidFill>
                <a:sym typeface="+mn-ea"/>
              </a:rPr>
              <a:t>*</a:t>
            </a:r>
            <a:r>
              <a:rPr lang="en-US" altLang="zh-CN" dirty="0">
                <a:sym typeface="+mn-ea"/>
              </a:rPr>
              <a:t> Southern University of Science and Technology</a:t>
            </a:r>
            <a:endParaRPr lang="en-US" altLang="zh-CN" dirty="0"/>
          </a:p>
          <a:p>
            <a:pPr algn="ctr"/>
            <a:endParaRPr lang="zh-CN" altLang="en-US" dirty="0"/>
          </a:p>
        </p:txBody>
      </p:sp>
      <p:pic>
        <p:nvPicPr>
          <p:cNvPr id="1030" name="Picture 6" descr="The University of Hong Kong - HKU - Home | Facebook"/>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4579946" y="5368786"/>
            <a:ext cx="908050" cy="1019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Tm="22401">
        <p:fade/>
      </p:transition>
    </mc:Choice>
    <mc:Fallback>
      <p:transition spd="med" advTm="2240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Neural program-smoothing-based fuzzing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31" name="文本框 30"/>
          <p:cNvSpPr txBox="1"/>
          <p:nvPr/>
        </p:nvSpPr>
        <p:spPr>
          <a:xfrm>
            <a:off x="912495" y="1157605"/>
            <a:ext cx="10884535" cy="89154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olidFill>
                  <a:schemeClr val="dk1"/>
                </a:solidFill>
                <a:sym typeface="+mn-lt"/>
              </a:rPr>
              <a:t>Given bytes of a seed, Neuzz and MTFuzz essentially utilize explored edges to compute and rank gradients to derive the bytes for mutation.</a:t>
            </a:r>
            <a:endParaRPr lang="en-US" altLang="zh-CN" sz="2000" dirty="0">
              <a:solidFill>
                <a:schemeClr val="dk1"/>
              </a:solidFill>
              <a:sym typeface="+mn-lt"/>
            </a:endParaRPr>
          </a:p>
        </p:txBody>
      </p:sp>
      <p:sp>
        <p:nvSpPr>
          <p:cNvPr id="15" name="文本占位符 2"/>
          <p:cNvSpPr>
            <a:spLocks noGrp="1"/>
          </p:cNvSpPr>
          <p:nvPr/>
        </p:nvSpPr>
        <p:spPr>
          <a:xfrm>
            <a:off x="903605" y="2241550"/>
            <a:ext cx="4999990" cy="97472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How does such methodology work? </a:t>
            </a:r>
            <a:endParaRPr lang="en-US" altLang="zh-CN" sz="2200" b="0" dirty="0">
              <a:solidFill>
                <a:schemeClr val="dk1"/>
              </a:solidFill>
              <a:sym typeface="Arial" panose="020B0604020202020204"/>
            </a:endParaRPr>
          </a:p>
        </p:txBody>
      </p:sp>
      <p:graphicFrame>
        <p:nvGraphicFramePr>
          <p:cNvPr id="8" name="表格 7"/>
          <p:cNvGraphicFramePr/>
          <p:nvPr>
            <p:custDataLst>
              <p:tags r:id="rId1"/>
            </p:custDataLst>
          </p:nvPr>
        </p:nvGraphicFramePr>
        <p:xfrm>
          <a:off x="6319520" y="2378710"/>
          <a:ext cx="2365375" cy="3444240"/>
        </p:xfrm>
        <a:graphic>
          <a:graphicData uri="http://schemas.openxmlformats.org/drawingml/2006/table">
            <a:tbl>
              <a:tblPr firstRow="1" bandRow="1">
                <a:tableStyleId>{5940675A-B579-460E-94D1-54222C63F5DA}</a:tableStyleId>
              </a:tblPr>
              <a:tblGrid>
                <a:gridCol w="2365375"/>
              </a:tblGrid>
              <a:tr h="3196272">
                <a:tc>
                  <a:txBody>
                    <a:bodyPr/>
                    <a:lstStyle/>
                    <a:p>
                      <a:pPr marL="342900" indent="-342900">
                        <a:buAutoNum type="arabicPeriod"/>
                      </a:pPr>
                      <a:r>
                        <a:rPr lang="en-US" altLang="zh-CN" sz="2000" dirty="0"/>
                        <a:t> x = 1;</a:t>
                      </a:r>
                      <a:endParaRPr lang="en-US" altLang="zh-CN" sz="2000" dirty="0"/>
                    </a:p>
                    <a:p>
                      <a:pPr marL="342900" indent="-342900">
                        <a:buAutoNum type="arabicPeriod"/>
                      </a:pPr>
                      <a:r>
                        <a:rPr lang="en-US" altLang="zh-CN" sz="2000" dirty="0"/>
                        <a:t> z = x + y;</a:t>
                      </a:r>
                      <a:endParaRPr lang="en-US" altLang="zh-CN" sz="2000" dirty="0"/>
                    </a:p>
                    <a:p>
                      <a:pPr marL="342900" indent="-342900">
                        <a:buAutoNum type="arabicPeriod"/>
                      </a:pPr>
                      <a:r>
                        <a:rPr lang="en-US" altLang="zh-CN" sz="2000" dirty="0"/>
                        <a:t> </a:t>
                      </a:r>
                      <a:r>
                        <a:rPr lang="en-US" altLang="zh-CN" sz="2000" b="1" dirty="0"/>
                        <a:t>if </a:t>
                      </a:r>
                      <a:r>
                        <a:rPr lang="en-US" altLang="zh-CN" sz="2000" dirty="0"/>
                        <a:t>(x &gt; </a:t>
                      </a:r>
                      <a:r>
                        <a:rPr lang="en-US" altLang="zh-CN" sz="2000" i="1" dirty="0"/>
                        <a:t>seed[</a:t>
                      </a:r>
                      <a:r>
                        <a:rPr lang="en-US" altLang="zh-CN" sz="2000" i="1" dirty="0" err="1"/>
                        <a:t>i</a:t>
                      </a:r>
                      <a:r>
                        <a:rPr lang="en-US" altLang="zh-CN" sz="2000" i="1" dirty="0"/>
                        <a:t>]</a:t>
                      </a:r>
                      <a:r>
                        <a:rPr lang="en-US" altLang="zh-CN" sz="2000" dirty="0"/>
                        <a:t>) {</a:t>
                      </a:r>
                      <a:endParaRPr lang="en-US" altLang="zh-CN" sz="2000" dirty="0"/>
                    </a:p>
                    <a:p>
                      <a:pPr marL="342900" indent="-342900">
                        <a:buAutoNum type="arabicPeriod"/>
                      </a:pPr>
                      <a:r>
                        <a:rPr lang="en-US" altLang="zh-CN" sz="2000" dirty="0"/>
                        <a:t>    y = z - x;</a:t>
                      </a:r>
                      <a:endParaRPr lang="en-US" altLang="zh-CN" sz="2000" dirty="0"/>
                    </a:p>
                    <a:p>
                      <a:pPr marL="342900" indent="-342900">
                        <a:buAutoNum type="arabicPeriod"/>
                      </a:pPr>
                      <a:r>
                        <a:rPr lang="en-US" altLang="zh-CN" sz="2000" dirty="0"/>
                        <a:t>    x ++;</a:t>
                      </a:r>
                      <a:endParaRPr lang="en-US" altLang="zh-CN" sz="2000" dirty="0"/>
                    </a:p>
                    <a:p>
                      <a:pPr marL="342900" indent="-342900">
                        <a:buAutoNum type="arabicPeriod"/>
                      </a:pPr>
                      <a:r>
                        <a:rPr lang="en-US" altLang="zh-CN" sz="2000" dirty="0"/>
                        <a:t> } </a:t>
                      </a:r>
                      <a:r>
                        <a:rPr lang="en-US" altLang="zh-CN" sz="2000" b="1" dirty="0"/>
                        <a:t>else </a:t>
                      </a:r>
                      <a:r>
                        <a:rPr lang="en-US" altLang="zh-CN" sz="2000" dirty="0"/>
                        <a:t>{</a:t>
                      </a:r>
                      <a:endParaRPr lang="en-US" altLang="zh-CN" sz="2000" dirty="0"/>
                    </a:p>
                    <a:p>
                      <a:pPr marL="342900" indent="-342900">
                        <a:buAutoNum type="arabicPeriod"/>
                      </a:pPr>
                      <a:r>
                        <a:rPr lang="en-US" altLang="zh-CN" sz="2000" dirty="0"/>
                        <a:t>    x = y;</a:t>
                      </a:r>
                      <a:endParaRPr lang="en-US" altLang="zh-CN" sz="2000" dirty="0"/>
                    </a:p>
                    <a:p>
                      <a:pPr marL="342900" indent="-342900">
                        <a:buAutoNum type="arabicPeriod"/>
                      </a:pPr>
                      <a:r>
                        <a:rPr lang="en-US" altLang="zh-CN" sz="2000" dirty="0"/>
                        <a:t>    y --;</a:t>
                      </a:r>
                      <a:endParaRPr lang="en-US" altLang="zh-CN" sz="2000" dirty="0"/>
                    </a:p>
                    <a:p>
                      <a:pPr marL="342900" indent="-342900">
                        <a:buAutoNum type="arabicPeriod"/>
                      </a:pPr>
                      <a:r>
                        <a:rPr lang="en-US" altLang="zh-CN" sz="2000" dirty="0"/>
                        <a:t> }</a:t>
                      </a:r>
                      <a:endParaRPr lang="en-US" altLang="zh-CN" sz="2000" dirty="0"/>
                    </a:p>
                    <a:p>
                      <a:pPr marL="342900" indent="-342900">
                        <a:buAutoNum type="arabicPeriod"/>
                      </a:pPr>
                      <a:r>
                        <a:rPr lang="en-US" altLang="zh-CN" sz="2000" dirty="0"/>
                        <a:t> x = y - z;</a:t>
                      </a:r>
                      <a:endParaRPr lang="en-US" altLang="zh-CN" sz="2000" dirty="0"/>
                    </a:p>
                  </a:txBody>
                  <a:tcPr>
                    <a:lnL>
                      <a:noFill/>
                    </a:lnL>
                    <a:lnR>
                      <a:noFill/>
                    </a:lnR>
                    <a:lnT>
                      <a:noFill/>
                    </a:lnT>
                    <a:lnB>
                      <a:noFill/>
                    </a:lnB>
                    <a:lnTlToBr>
                      <a:noFill/>
                    </a:lnTlToBr>
                    <a:lnBlToTr>
                      <a:noFill/>
                    </a:lnBlToTr>
                  </a:tcPr>
                </a:tc>
              </a:tr>
            </a:tbl>
          </a:graphicData>
        </a:graphic>
      </p:graphicFrame>
      <p:grpSp>
        <p:nvGrpSpPr>
          <p:cNvPr id="10" name="组合 9"/>
          <p:cNvGrpSpPr/>
          <p:nvPr/>
        </p:nvGrpSpPr>
        <p:grpSpPr>
          <a:xfrm>
            <a:off x="8860155" y="1904365"/>
            <a:ext cx="2936240" cy="746125"/>
            <a:chOff x="13953" y="2999"/>
            <a:chExt cx="4624" cy="1175"/>
          </a:xfrm>
        </p:grpSpPr>
        <p:pic>
          <p:nvPicPr>
            <p:cNvPr id="9" name="图片 8"/>
            <p:cNvPicPr>
              <a:picLocks noChangeAspect="1"/>
            </p:cNvPicPr>
            <p:nvPr/>
          </p:nvPicPr>
          <p:blipFill>
            <a:blip r:embed="rId2"/>
            <a:stretch>
              <a:fillRect/>
            </a:stretch>
          </p:blipFill>
          <p:spPr>
            <a:xfrm>
              <a:off x="13953" y="3358"/>
              <a:ext cx="4625" cy="817"/>
            </a:xfrm>
            <a:prstGeom prst="rect">
              <a:avLst/>
            </a:prstGeom>
          </p:spPr>
        </p:pic>
        <p:sp>
          <p:nvSpPr>
            <p:cNvPr id="20" name="文本框 19"/>
            <p:cNvSpPr txBox="1"/>
            <p:nvPr/>
          </p:nvSpPr>
          <p:spPr>
            <a:xfrm>
              <a:off x="14525" y="2999"/>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Seed </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11" name="下箭头 10"/>
          <p:cNvSpPr/>
          <p:nvPr/>
        </p:nvSpPr>
        <p:spPr>
          <a:xfrm>
            <a:off x="10225405" y="2651125"/>
            <a:ext cx="206375" cy="50355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aphicFrame>
        <p:nvGraphicFramePr>
          <p:cNvPr id="12" name="表格 11"/>
          <p:cNvGraphicFramePr/>
          <p:nvPr/>
        </p:nvGraphicFramePr>
        <p:xfrm>
          <a:off x="9355455" y="3216275"/>
          <a:ext cx="1946275" cy="982345"/>
        </p:xfrm>
        <a:graphic>
          <a:graphicData uri="http://schemas.openxmlformats.org/drawingml/2006/table">
            <a:tbl>
              <a:tblPr firstRow="1" bandRow="1">
                <a:tableStyleId>{5940675A-B579-460E-94D1-54222C63F5DA}</a:tableStyleId>
              </a:tblPr>
              <a:tblGrid>
                <a:gridCol w="1946275"/>
              </a:tblGrid>
              <a:tr h="982345">
                <a:tc>
                  <a:txBody>
                    <a:bodyPr/>
                    <a:lstStyle/>
                    <a:p>
                      <a:pPr>
                        <a:buNone/>
                      </a:pPr>
                      <a:r>
                        <a:rPr lang="en-US" altLang="zh-CN"/>
                        <a:t>x = 1;</a:t>
                      </a:r>
                      <a:endParaRPr lang="en-US" altLang="zh-CN"/>
                    </a:p>
                    <a:p>
                      <a:pPr>
                        <a:buNone/>
                      </a:pPr>
                      <a:r>
                        <a:rPr lang="en-US" altLang="zh-CN"/>
                        <a:t>z = x + y;</a:t>
                      </a:r>
                      <a:endParaRPr lang="en-US" altLang="zh-CN"/>
                    </a:p>
                    <a:p>
                      <a:pPr>
                        <a:buNone/>
                      </a:pPr>
                      <a:r>
                        <a:rPr lang="en-US" altLang="zh-CN" b="1"/>
                        <a:t>if</a:t>
                      </a:r>
                      <a:r>
                        <a:rPr lang="en-US" altLang="zh-CN"/>
                        <a:t> (x &gt; </a:t>
                      </a:r>
                      <a:r>
                        <a:rPr lang="en-US" altLang="zh-CN" i="1"/>
                        <a:t>seed[i]</a:t>
                      </a:r>
                      <a:r>
                        <a:rPr lang="en-US" altLang="zh-CN"/>
                        <a:t>) {</a:t>
                      </a:r>
                      <a:endParaRPr lang="en-US" altLang="zh-CN"/>
                    </a:p>
                  </a:txBody>
                  <a:tcPr/>
                </a:tc>
              </a:tr>
            </a:tbl>
          </a:graphicData>
        </a:graphic>
      </p:graphicFrame>
      <p:graphicFrame>
        <p:nvGraphicFramePr>
          <p:cNvPr id="13" name="表格 12"/>
          <p:cNvGraphicFramePr/>
          <p:nvPr/>
        </p:nvGraphicFramePr>
        <p:xfrm>
          <a:off x="8860155" y="4763770"/>
          <a:ext cx="1202055" cy="674370"/>
        </p:xfrm>
        <a:graphic>
          <a:graphicData uri="http://schemas.openxmlformats.org/drawingml/2006/table">
            <a:tbl>
              <a:tblPr firstRow="1" bandRow="1">
                <a:tableStyleId>{5940675A-B579-460E-94D1-54222C63F5DA}</a:tableStyleId>
              </a:tblPr>
              <a:tblGrid>
                <a:gridCol w="1202055"/>
              </a:tblGrid>
              <a:tr h="674370">
                <a:tc>
                  <a:txBody>
                    <a:bodyPr/>
                    <a:lstStyle/>
                    <a:p>
                      <a:pPr>
                        <a:buNone/>
                      </a:pPr>
                      <a:r>
                        <a:rPr lang="en-US" altLang="zh-CN"/>
                        <a:t>y = z - x;</a:t>
                      </a:r>
                      <a:endParaRPr lang="en-US" altLang="zh-CN"/>
                    </a:p>
                    <a:p>
                      <a:pPr>
                        <a:buNone/>
                      </a:pPr>
                      <a:r>
                        <a:rPr lang="en-US" altLang="zh-CN"/>
                        <a:t>x ++;</a:t>
                      </a:r>
                      <a:endParaRPr lang="en-US" altLang="zh-CN"/>
                    </a:p>
                  </a:txBody>
                  <a:tcPr/>
                </a:tc>
              </a:tr>
            </a:tbl>
          </a:graphicData>
        </a:graphic>
      </p:graphicFrame>
      <p:graphicFrame>
        <p:nvGraphicFramePr>
          <p:cNvPr id="14" name="表格 13"/>
          <p:cNvGraphicFramePr/>
          <p:nvPr/>
        </p:nvGraphicFramePr>
        <p:xfrm>
          <a:off x="10594975" y="4763770"/>
          <a:ext cx="1202055" cy="680720"/>
        </p:xfrm>
        <a:graphic>
          <a:graphicData uri="http://schemas.openxmlformats.org/drawingml/2006/table">
            <a:tbl>
              <a:tblPr firstRow="1" bandRow="1">
                <a:tableStyleId>{5940675A-B579-460E-94D1-54222C63F5DA}</a:tableStyleId>
              </a:tblPr>
              <a:tblGrid>
                <a:gridCol w="1202055"/>
              </a:tblGrid>
              <a:tr h="680720">
                <a:tc>
                  <a:txBody>
                    <a:bodyPr/>
                    <a:lstStyle/>
                    <a:p>
                      <a:pPr>
                        <a:buNone/>
                      </a:pPr>
                      <a:r>
                        <a:rPr lang="en-US" altLang="zh-CN" dirty="0"/>
                        <a:t>x = y;</a:t>
                      </a:r>
                      <a:endParaRPr lang="en-US" altLang="zh-CN" dirty="0"/>
                    </a:p>
                    <a:p>
                      <a:pPr>
                        <a:buNone/>
                      </a:pPr>
                      <a:r>
                        <a:rPr lang="en-US" altLang="zh-CN" dirty="0"/>
                        <a:t>y --;</a:t>
                      </a:r>
                      <a:endParaRPr lang="en-US" altLang="zh-CN" dirty="0"/>
                    </a:p>
                  </a:txBody>
                  <a:tcPr/>
                </a:tc>
              </a:tr>
            </a:tbl>
          </a:graphicData>
        </a:graphic>
      </p:graphicFrame>
      <p:graphicFrame>
        <p:nvGraphicFramePr>
          <p:cNvPr id="16" name="表格 15"/>
          <p:cNvGraphicFramePr/>
          <p:nvPr/>
        </p:nvGraphicFramePr>
        <p:xfrm>
          <a:off x="9804400" y="5869940"/>
          <a:ext cx="1202055" cy="492760"/>
        </p:xfrm>
        <a:graphic>
          <a:graphicData uri="http://schemas.openxmlformats.org/drawingml/2006/table">
            <a:tbl>
              <a:tblPr firstRow="1" bandRow="1">
                <a:tableStyleId>{5940675A-B579-460E-94D1-54222C63F5DA}</a:tableStyleId>
              </a:tblPr>
              <a:tblGrid>
                <a:gridCol w="1202055"/>
              </a:tblGrid>
              <a:tr h="492760">
                <a:tc>
                  <a:txBody>
                    <a:bodyPr/>
                    <a:lstStyle/>
                    <a:p>
                      <a:pPr>
                        <a:buNone/>
                      </a:pPr>
                      <a:r>
                        <a:rPr lang="en-US" altLang="zh-CN"/>
                        <a:t>x = y - z;</a:t>
                      </a:r>
                      <a:endParaRPr lang="en-US" altLang="zh-CN"/>
                    </a:p>
                  </a:txBody>
                  <a:tcPr/>
                </a:tc>
              </a:tr>
            </a:tbl>
          </a:graphicData>
        </a:graphic>
      </p:graphicFrame>
      <p:cxnSp>
        <p:nvCxnSpPr>
          <p:cNvPr id="17" name="肘形连接符 16"/>
          <p:cNvCxnSpPr>
            <a:stCxn id="12" idx="2"/>
            <a:endCxn id="13" idx="0"/>
          </p:cNvCxnSpPr>
          <p:nvPr/>
        </p:nvCxnSpPr>
        <p:spPr>
          <a:xfrm rot="5400000">
            <a:off x="9612630" y="4047490"/>
            <a:ext cx="565150" cy="867410"/>
          </a:xfrm>
          <a:prstGeom prst="bentConnector3">
            <a:avLst>
              <a:gd name="adj1" fmla="val 5000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3" idx="2"/>
            <a:endCxn id="16" idx="0"/>
          </p:cNvCxnSpPr>
          <p:nvPr/>
        </p:nvCxnSpPr>
        <p:spPr>
          <a:xfrm rot="5400000" flipV="1">
            <a:off x="9717405" y="5181600"/>
            <a:ext cx="431800" cy="944245"/>
          </a:xfrm>
          <a:prstGeom prst="bentConnector3">
            <a:avLst>
              <a:gd name="adj1" fmla="val 49926"/>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0431780" y="4177665"/>
            <a:ext cx="764540" cy="586105"/>
            <a:chOff x="16428" y="6579"/>
            <a:chExt cx="1369" cy="923"/>
          </a:xfrm>
        </p:grpSpPr>
        <p:cxnSp>
          <p:nvCxnSpPr>
            <p:cNvPr id="23" name="直接连接符 22"/>
            <p:cNvCxnSpPr/>
            <p:nvPr/>
          </p:nvCxnSpPr>
          <p:spPr>
            <a:xfrm>
              <a:off x="16428" y="6579"/>
              <a:ext cx="0" cy="515"/>
            </a:xfrm>
            <a:prstGeom prst="line">
              <a:avLst/>
            </a:prstGeom>
            <a:ln w="31750">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6445" y="7057"/>
              <a:ext cx="1353" cy="0"/>
            </a:xfrm>
            <a:prstGeom prst="line">
              <a:avLst/>
            </a:prstGeom>
            <a:ln w="31750">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7797" y="7070"/>
              <a:ext cx="1" cy="432"/>
            </a:xfrm>
            <a:prstGeom prst="straightConnector1">
              <a:avLst/>
            </a:prstGeom>
            <a:ln w="31750">
              <a:solidFill>
                <a:srgbClr val="E73A1C"/>
              </a:solidFill>
              <a:tailEnd type="arrow"/>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9100820" y="4275455"/>
            <a:ext cx="552450" cy="370840"/>
          </a:xfrm>
          <a:prstGeom prst="rect">
            <a:avLst/>
          </a:prstGeom>
          <a:noFill/>
        </p:spPr>
        <p:txBody>
          <a:bodyPr wrap="square" rtlCol="0">
            <a:spAutoFit/>
          </a:bodyPr>
          <a:lstStyle/>
          <a:p>
            <a:pPr algn="l">
              <a:lnSpc>
                <a:spcPct val="130000"/>
              </a:lnSpc>
              <a:spcBef>
                <a:spcPts val="600"/>
              </a:spcBef>
            </a:pPr>
            <a:r>
              <a:rPr lang="en-US" altLang="zh-CN" sz="1400" b="1" kern="0" dirty="0">
                <a:latin typeface="Century Gothic" panose="020B0502020202020204" charset="0"/>
                <a:ea typeface="微软雅黑" panose="020B0503020204020204" pitchFamily="34" charset="-122"/>
                <a:cs typeface="Century Gothic" panose="020B0502020202020204" charset="0"/>
                <a:sym typeface="+mn-lt"/>
              </a:rPr>
              <a:t>e1</a:t>
            </a:r>
            <a:endParaRPr lang="en-US" altLang="zh-CN" sz="1400" b="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30" name="文本框 29"/>
          <p:cNvSpPr txBox="1"/>
          <p:nvPr/>
        </p:nvSpPr>
        <p:spPr>
          <a:xfrm>
            <a:off x="11195050" y="4275455"/>
            <a:ext cx="552450" cy="370840"/>
          </a:xfrm>
          <a:prstGeom prst="rect">
            <a:avLst/>
          </a:prstGeom>
          <a:noFill/>
        </p:spPr>
        <p:txBody>
          <a:bodyPr wrap="square" rtlCol="0">
            <a:spAutoFit/>
          </a:bodyPr>
          <a:lstStyle/>
          <a:p>
            <a:pPr algn="l">
              <a:lnSpc>
                <a:spcPct val="130000"/>
              </a:lnSpc>
              <a:spcBef>
                <a:spcPts val="600"/>
              </a:spcBef>
            </a:pPr>
            <a:r>
              <a:rPr lang="en-US" altLang="zh-CN" sz="1400" b="1" kern="0" dirty="0">
                <a:latin typeface="Century Gothic" panose="020B0502020202020204" charset="0"/>
                <a:ea typeface="微软雅黑" panose="020B0503020204020204" pitchFamily="34" charset="-122"/>
                <a:cs typeface="Century Gothic" panose="020B0502020202020204" charset="0"/>
                <a:sym typeface="+mn-lt"/>
              </a:rPr>
              <a:t>e2</a:t>
            </a:r>
            <a:endParaRPr lang="en-US" altLang="zh-CN" sz="1400" b="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7" name="文本框 6"/>
          <p:cNvSpPr txBox="1"/>
          <p:nvPr/>
        </p:nvSpPr>
        <p:spPr>
          <a:xfrm>
            <a:off x="881380" y="4777105"/>
            <a:ext cx="5245735" cy="1170305"/>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The “promising” byte for </a:t>
            </a:r>
            <a:r>
              <a:rPr lang="en-US" altLang="zh-CN" i="1" dirty="0">
                <a:solidFill>
                  <a:schemeClr val="dk1"/>
                </a:solidFill>
                <a:sym typeface="+mn-lt"/>
              </a:rPr>
              <a:t>e1</a:t>
            </a:r>
            <a:r>
              <a:rPr lang="en-US" altLang="zh-CN" dirty="0">
                <a:solidFill>
                  <a:schemeClr val="dk1"/>
                </a:solidFill>
                <a:sym typeface="+mn-lt"/>
              </a:rPr>
              <a:t> is identified after sorting the gradient of each byte and then mutated to explore </a:t>
            </a:r>
            <a:r>
              <a:rPr lang="en-US" altLang="zh-CN" i="1" dirty="0">
                <a:solidFill>
                  <a:schemeClr val="dk1"/>
                </a:solidFill>
                <a:sym typeface="+mn-lt"/>
              </a:rPr>
              <a:t>e2</a:t>
            </a:r>
            <a:r>
              <a:rPr lang="en-US" altLang="zh-CN" dirty="0">
                <a:solidFill>
                  <a:schemeClr val="dk1"/>
                </a:solidFill>
                <a:sym typeface="+mn-lt"/>
              </a:rPr>
              <a:t>.</a:t>
            </a:r>
            <a:endParaRPr lang="en-US" altLang="zh-CN" dirty="0">
              <a:solidFill>
                <a:schemeClr val="dk1"/>
              </a:solidFill>
              <a:sym typeface="+mn-lt"/>
            </a:endParaRPr>
          </a:p>
        </p:txBody>
      </p:sp>
      <p:sp>
        <p:nvSpPr>
          <p:cNvPr id="19" name="文本框 18"/>
          <p:cNvSpPr txBox="1"/>
          <p:nvPr/>
        </p:nvSpPr>
        <p:spPr>
          <a:xfrm>
            <a:off x="905828" y="3461385"/>
            <a:ext cx="5177155" cy="1170305"/>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The gradient of </a:t>
            </a:r>
            <a:r>
              <a:rPr lang="en-US" altLang="zh-CN" i="1" dirty="0">
                <a:solidFill>
                  <a:schemeClr val="dk1"/>
                </a:solidFill>
                <a:sym typeface="+mn-lt"/>
              </a:rPr>
              <a:t>seed[</a:t>
            </a:r>
            <a:r>
              <a:rPr lang="en-US" altLang="zh-CN" i="1" dirty="0" err="1">
                <a:solidFill>
                  <a:schemeClr val="dk1"/>
                </a:solidFill>
                <a:sym typeface="+mn-lt"/>
              </a:rPr>
              <a:t>i</a:t>
            </a:r>
            <a:r>
              <a:rPr lang="en-US" altLang="zh-CN" i="1" dirty="0">
                <a:solidFill>
                  <a:schemeClr val="dk1"/>
                </a:solidFill>
                <a:sym typeface="+mn-lt"/>
              </a:rPr>
              <a:t>]</a:t>
            </a:r>
            <a:r>
              <a:rPr lang="en-US" altLang="zh-CN" dirty="0">
                <a:solidFill>
                  <a:schemeClr val="dk1"/>
                </a:solidFill>
                <a:sym typeface="+mn-lt"/>
              </a:rPr>
              <a:t> to the explored edge </a:t>
            </a:r>
            <a:r>
              <a:rPr lang="en-US" altLang="zh-CN" i="1" dirty="0">
                <a:solidFill>
                  <a:schemeClr val="dk1"/>
                </a:solidFill>
                <a:sym typeface="+mn-lt"/>
              </a:rPr>
              <a:t>e1 </a:t>
            </a:r>
            <a:r>
              <a:rPr lang="en-US" altLang="zh-CN" dirty="0">
                <a:solidFill>
                  <a:schemeClr val="dk1"/>
                </a:solidFill>
                <a:sym typeface="+mn-lt"/>
              </a:rPr>
              <a:t>should be larger than other bytes after training. </a:t>
            </a:r>
            <a:endParaRPr lang="en-US" altLang="zh-CN" dirty="0">
              <a:solidFill>
                <a:schemeClr val="dk1"/>
              </a:solidFill>
              <a:sym typeface="+mn-lt"/>
            </a:endParaRPr>
          </a:p>
        </p:txBody>
      </p:sp>
      <p:cxnSp>
        <p:nvCxnSpPr>
          <p:cNvPr id="29" name="肘形连接符 17"/>
          <p:cNvCxnSpPr>
            <a:stCxn id="14" idx="2"/>
            <a:endCxn id="16" idx="0"/>
          </p:cNvCxnSpPr>
          <p:nvPr/>
        </p:nvCxnSpPr>
        <p:spPr>
          <a:xfrm rot="5400000">
            <a:off x="10587990" y="5261928"/>
            <a:ext cx="425450" cy="790575"/>
          </a:xfrm>
          <a:prstGeom prst="bentConnector3">
            <a:avLst>
              <a:gd name="adj1" fmla="val 50000"/>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Tm="90217">
        <p:fade/>
      </p:transition>
    </mc:Choice>
    <mc:Fallback>
      <p:transition spd="med" advTm="902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15" grpId="0" bldLvl="0" animBg="1"/>
      <p:bldP spid="15" grpId="1" animBg="1"/>
      <p:bldP spid="11" grpId="0" bldLvl="0" animBg="1"/>
      <p:bldP spid="11" grpId="1" animBg="1"/>
      <p:bldP spid="28" grpId="0"/>
      <p:bldP spid="28" grpId="1"/>
      <p:bldP spid="30" grpId="0"/>
      <p:bldP spid="30" grpId="1"/>
      <p:bldP spid="7" grpId="0"/>
      <p:bldP spid="7" grpId="1"/>
      <p:bldP spid="19" grpId="0"/>
      <p:bldP spid="1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rPr>
              <a:t>Important Findings</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33" name="圆角矩形 32"/>
          <p:cNvSpPr/>
          <p:nvPr/>
        </p:nvSpPr>
        <p:spPr>
          <a:xfrm>
            <a:off x="967740" y="1101725"/>
            <a:ext cx="10256520" cy="1325245"/>
          </a:xfrm>
          <a:prstGeom prst="roundRect">
            <a:avLst>
              <a:gd name="adj" fmla="val 6612"/>
            </a:avLst>
          </a:prstGeom>
          <a:solidFill>
            <a:schemeClr val="bg1">
              <a:lumMod val="9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zh-CN" altLang="en-US" sz="2000" b="1" dirty="0">
                <a:solidFill>
                  <a:schemeClr val="tx1"/>
                </a:solidFill>
                <a:sym typeface="+mn-ea"/>
              </a:rPr>
              <a:t>Finding </a:t>
            </a:r>
            <a:r>
              <a:rPr lang="en-US" altLang="zh-CN" sz="2000" b="1" dirty="0">
                <a:solidFill>
                  <a:schemeClr val="tx1"/>
                </a:solidFill>
                <a:sym typeface="+mn-ea"/>
              </a:rPr>
              <a:t>1</a:t>
            </a:r>
            <a:r>
              <a:rPr lang="zh-CN" altLang="en-US" sz="2000" b="1" dirty="0">
                <a:solidFill>
                  <a:schemeClr val="tx1"/>
                </a:solidFill>
                <a:sym typeface="+mn-ea"/>
              </a:rPr>
              <a:t>:</a:t>
            </a:r>
            <a:r>
              <a:rPr lang="en-US" altLang="zh-CN" sz="2000" b="1" dirty="0">
                <a:solidFill>
                  <a:schemeClr val="tx1"/>
                </a:solidFill>
                <a:sym typeface="+mn-ea"/>
              </a:rPr>
              <a:t> </a:t>
            </a:r>
            <a:r>
              <a:rPr lang="en-US" altLang="zh-CN" sz="2000" dirty="0">
                <a:solidFill>
                  <a:schemeClr val="tx1"/>
                </a:solidFill>
                <a:cs typeface="+mn-lt"/>
                <a:sym typeface="+mn-ea"/>
              </a:rPr>
              <a:t>According to the evaluation on a large-scale benchmark suite with a total of 28 real-world projects, t</a:t>
            </a:r>
            <a:r>
              <a:rPr lang="zh-CN" altLang="en-US" sz="2000" dirty="0">
                <a:solidFill>
                  <a:schemeClr val="tx1"/>
                </a:solidFill>
                <a:cs typeface="+mn-lt"/>
                <a:sym typeface="+mn-ea"/>
              </a:rPr>
              <a:t>he performance of </a:t>
            </a:r>
            <a:r>
              <a:rPr lang="en-US" altLang="zh-CN" sz="2000" dirty="0">
                <a:solidFill>
                  <a:schemeClr val="tx1"/>
                </a:solidFill>
                <a:cs typeface="+mn-lt"/>
                <a:sym typeface="+mn-ea"/>
              </a:rPr>
              <a:t>Neuzz</a:t>
            </a:r>
            <a:r>
              <a:rPr lang="zh-CN" altLang="en-US" sz="2000" dirty="0">
                <a:solidFill>
                  <a:schemeClr val="tx1"/>
                </a:solidFill>
                <a:cs typeface="+mn-lt"/>
                <a:sym typeface="+mn-ea"/>
              </a:rPr>
              <a:t> and </a:t>
            </a:r>
            <a:r>
              <a:rPr lang="en-US" altLang="zh-CN" sz="2000" dirty="0">
                <a:solidFill>
                  <a:schemeClr val="tx1"/>
                </a:solidFill>
                <a:cs typeface="+mn-lt"/>
                <a:sym typeface="+mn-ea"/>
              </a:rPr>
              <a:t>MTFuzz</a:t>
            </a:r>
            <a:r>
              <a:rPr lang="zh-CN" altLang="en-US" sz="2000" dirty="0">
                <a:solidFill>
                  <a:schemeClr val="tx1"/>
                </a:solidFill>
                <a:cs typeface="+mn-lt"/>
                <a:sym typeface="+mn-ea"/>
              </a:rPr>
              <a:t> can be largely program-dependent. Interestingly, such program-smoothing-based fuzzers tend to perform better on larger programs.  </a:t>
            </a:r>
            <a:endParaRPr lang="zh-CN" altLang="en-US" sz="2000" dirty="0">
              <a:solidFill>
                <a:schemeClr val="tx1"/>
              </a:solidFill>
              <a:cs typeface="+mn-lt"/>
              <a:sym typeface="+mn-ea"/>
            </a:endParaRPr>
          </a:p>
        </p:txBody>
      </p:sp>
      <p:sp>
        <p:nvSpPr>
          <p:cNvPr id="9" name="圆角矩形 8"/>
          <p:cNvSpPr/>
          <p:nvPr/>
        </p:nvSpPr>
        <p:spPr>
          <a:xfrm>
            <a:off x="988060" y="2689860"/>
            <a:ext cx="10201275" cy="1475105"/>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sz="2000" b="1" dirty="0">
                <a:solidFill>
                  <a:schemeClr val="tx1"/>
                </a:solidFill>
                <a:sym typeface="+mn-ea"/>
              </a:rPr>
              <a:t>Finding </a:t>
            </a:r>
            <a:r>
              <a:rPr lang="en-US" altLang="zh-CN" sz="2000" b="1" dirty="0">
                <a:solidFill>
                  <a:schemeClr val="tx1"/>
                </a:solidFill>
                <a:sym typeface="+mn-ea"/>
              </a:rPr>
              <a:t>2</a:t>
            </a:r>
            <a:r>
              <a:rPr lang="zh-CN" altLang="en-US" sz="2000" b="1" dirty="0">
                <a:solidFill>
                  <a:schemeClr val="tx1"/>
                </a:solidFill>
                <a:sym typeface="+mn-ea"/>
              </a:rPr>
              <a:t>:</a:t>
            </a:r>
            <a:r>
              <a:rPr lang="en-US" altLang="zh-CN" sz="2000" b="1" dirty="0">
                <a:solidFill>
                  <a:schemeClr val="tx1"/>
                </a:solidFill>
                <a:sym typeface="+mn-ea"/>
              </a:rPr>
              <a:t> </a:t>
            </a:r>
            <a:r>
              <a:rPr sz="2000" dirty="0">
                <a:solidFill>
                  <a:schemeClr val="tx1"/>
                </a:solidFill>
                <a:cs typeface="+mn-lt"/>
                <a:sym typeface="+mn-ea"/>
              </a:rPr>
              <a:t>Randomly selecting bytes for mutations dominates the efficiency of edge exploration among all the studied fuzzing strategies, </a:t>
            </a:r>
            <a:r>
              <a:rPr sz="2000" dirty="0">
                <a:solidFill>
                  <a:schemeClr val="tx1"/>
                </a:solidFill>
                <a:cs typeface="+mn-lt"/>
                <a:sym typeface="+mn-ea"/>
              </a:rPr>
              <a:t>indicating that it is promising to augment edge exploration by adopting random byte selection mechanism.</a:t>
            </a:r>
            <a:r>
              <a:rPr lang="zh-CN" altLang="en-US" sz="2000" dirty="0">
                <a:solidFill>
                  <a:schemeClr val="tx1"/>
                </a:solidFill>
                <a:cs typeface="+mn-lt"/>
                <a:sym typeface="+mn-ea"/>
              </a:rPr>
              <a:t>   </a:t>
            </a:r>
            <a:endParaRPr lang="zh-CN" altLang="en-US" sz="2000" dirty="0">
              <a:solidFill>
                <a:schemeClr val="tx1"/>
              </a:solidFill>
              <a:cs typeface="+mn-lt"/>
              <a:sym typeface="+mn-ea"/>
            </a:endParaRPr>
          </a:p>
        </p:txBody>
      </p:sp>
      <p:sp>
        <p:nvSpPr>
          <p:cNvPr id="11" name="圆角矩形 10"/>
          <p:cNvSpPr/>
          <p:nvPr/>
        </p:nvSpPr>
        <p:spPr>
          <a:xfrm>
            <a:off x="988059" y="4402358"/>
            <a:ext cx="5675745" cy="1961392"/>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sz="2000" b="1" dirty="0">
                <a:solidFill>
                  <a:schemeClr val="tx1"/>
                </a:solidFill>
                <a:sym typeface="+mn-ea"/>
              </a:rPr>
              <a:t>Finding </a:t>
            </a:r>
            <a:r>
              <a:rPr lang="en-US" altLang="zh-CN" sz="2000" b="1" dirty="0">
                <a:solidFill>
                  <a:schemeClr val="tx1"/>
                </a:solidFill>
                <a:sym typeface="+mn-ea"/>
              </a:rPr>
              <a:t>3</a:t>
            </a:r>
            <a:r>
              <a:rPr lang="zh-CN" altLang="en-US" sz="2000" b="1" dirty="0">
                <a:solidFill>
                  <a:schemeClr val="tx1"/>
                </a:solidFill>
                <a:sym typeface="+mn-ea"/>
              </a:rPr>
              <a:t>:</a:t>
            </a:r>
            <a:r>
              <a:rPr lang="en-US" altLang="zh-CN" sz="2000" b="1" dirty="0">
                <a:solidFill>
                  <a:schemeClr val="tx1"/>
                </a:solidFill>
                <a:sym typeface="+mn-ea"/>
              </a:rPr>
              <a:t> </a:t>
            </a:r>
            <a:r>
              <a:rPr lang="en-US" altLang="zh-CN" sz="2000" dirty="0">
                <a:solidFill>
                  <a:schemeClr val="tx1"/>
                </a:solidFill>
                <a:sym typeface="+mn-ea"/>
              </a:rPr>
              <a:t>Although the gradient guidance mechanisms adopted by Neuzz and MTFuzz are overall effective for identifying the promising bytes, their performance can be rather unstable on some programs. </a:t>
            </a:r>
            <a:endParaRPr lang="zh-CN" altLang="en-US" sz="2000" dirty="0">
              <a:solidFill>
                <a:schemeClr val="tx1"/>
              </a:solidFill>
              <a:cs typeface="+mn-lt"/>
              <a:sym typeface="+mn-ea"/>
            </a:endParaRPr>
          </a:p>
        </p:txBody>
      </p:sp>
      <p:sp>
        <p:nvSpPr>
          <p:cNvPr id="13" name="圆角矩形 12"/>
          <p:cNvSpPr/>
          <p:nvPr/>
        </p:nvSpPr>
        <p:spPr>
          <a:xfrm>
            <a:off x="6808470" y="4402455"/>
            <a:ext cx="4397375" cy="1950085"/>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sz="2000" b="1" dirty="0">
                <a:solidFill>
                  <a:schemeClr val="tx1"/>
                </a:solidFill>
                <a:sym typeface="+mn-ea"/>
              </a:rPr>
              <a:t>Finding </a:t>
            </a:r>
            <a:r>
              <a:rPr lang="en-US" altLang="zh-CN" sz="2000" b="1" dirty="0">
                <a:solidFill>
                  <a:schemeClr val="tx1"/>
                </a:solidFill>
                <a:sym typeface="+mn-ea"/>
              </a:rPr>
              <a:t>4</a:t>
            </a:r>
            <a:r>
              <a:rPr lang="zh-CN" altLang="en-US" sz="2000" b="1" dirty="0">
                <a:solidFill>
                  <a:schemeClr val="tx1"/>
                </a:solidFill>
                <a:sym typeface="+mn-ea"/>
              </a:rPr>
              <a:t>:</a:t>
            </a:r>
            <a:r>
              <a:rPr lang="en-US" altLang="zh-CN" sz="2000" b="1" dirty="0">
                <a:solidFill>
                  <a:schemeClr val="tx1"/>
                </a:solidFill>
                <a:sym typeface="+mn-ea"/>
              </a:rPr>
              <a:t> </a:t>
            </a:r>
            <a:r>
              <a:rPr lang="en-US" altLang="zh-CN" sz="2000" dirty="0">
                <a:solidFill>
                  <a:schemeClr val="tx1"/>
                </a:solidFill>
                <a:sym typeface="+mn-ea"/>
              </a:rPr>
              <a:t>Different neural network models have limited impact on the effectiveness of program-smoothing-based fuzzing.</a:t>
            </a:r>
            <a:endParaRPr lang="en-US" altLang="zh-CN" sz="2000" dirty="0">
              <a:solidFill>
                <a:schemeClr val="tx1"/>
              </a:solidFill>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66594">
        <p:fade/>
      </p:transition>
    </mc:Choice>
    <mc:Fallback>
      <p:transition spd="med" advTm="6659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3" grpId="1" animBg="1"/>
      <p:bldP spid="11" grpId="0" bldLvl="0" animBg="1"/>
      <p:bldP spid="11" grpId="1" animBg="1"/>
      <p:bldP spid="13" grpId="0" bldLvl="0" animBg="1"/>
      <p:bldP spid="13" grpId="1" animBg="1"/>
      <p:bldP spid="9" grpId="0" bldLvl="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An improved approach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19" name="文本框 18"/>
          <p:cNvSpPr txBox="1"/>
          <p:nvPr/>
        </p:nvSpPr>
        <p:spPr>
          <a:xfrm>
            <a:off x="784949" y="986819"/>
            <a:ext cx="11290211" cy="520463"/>
          </a:xfrm>
          <a:prstGeom prst="rect">
            <a:avLst/>
          </a:prstGeom>
          <a:noFill/>
        </p:spPr>
        <p:txBody>
          <a:bodyPr wrap="square" rtlCol="0">
            <a:spAutoFit/>
          </a:bodyPr>
          <a:lstStyle/>
          <a:p>
            <a:pPr>
              <a:lnSpc>
                <a:spcPct val="130000"/>
              </a:lnSpc>
              <a:spcBef>
                <a:spcPts val="600"/>
              </a:spcBef>
            </a:pPr>
            <a:r>
              <a:rPr lang="en-US" altLang="zh-CN" sz="2400" b="1" dirty="0" err="1">
                <a:solidFill>
                  <a:schemeClr val="dk1"/>
                </a:solidFill>
                <a:sym typeface="+mn-lt"/>
              </a:rPr>
              <a:t>PreFuzz</a:t>
            </a:r>
            <a:r>
              <a:rPr lang="en-US" altLang="zh-CN" sz="2400" dirty="0">
                <a:solidFill>
                  <a:schemeClr val="dk1"/>
                </a:solidFill>
                <a:sym typeface="+mn-lt"/>
              </a:rPr>
              <a:t> (</a:t>
            </a:r>
            <a:r>
              <a:rPr lang="en-US" altLang="zh-CN" sz="2400" b="1" dirty="0">
                <a:solidFill>
                  <a:schemeClr val="dk1"/>
                </a:solidFill>
                <a:sym typeface="+mn-lt"/>
              </a:rPr>
              <a:t>P</a:t>
            </a:r>
            <a:r>
              <a:rPr lang="en-US" altLang="zh-CN" sz="2400" dirty="0">
                <a:solidFill>
                  <a:schemeClr val="dk1"/>
                </a:solidFill>
                <a:sym typeface="+mn-lt"/>
              </a:rPr>
              <a:t>robabilistic </a:t>
            </a:r>
            <a:r>
              <a:rPr lang="en-US" altLang="zh-CN" sz="2400" b="1" dirty="0">
                <a:solidFill>
                  <a:schemeClr val="dk1"/>
                </a:solidFill>
                <a:sym typeface="+mn-lt"/>
              </a:rPr>
              <a:t>re</a:t>
            </a:r>
            <a:r>
              <a:rPr lang="en-US" altLang="zh-CN" sz="2400" dirty="0">
                <a:solidFill>
                  <a:schemeClr val="dk1"/>
                </a:solidFill>
                <a:sym typeface="+mn-lt"/>
              </a:rPr>
              <a:t>source-efficient program-smoothing-based </a:t>
            </a:r>
            <a:r>
              <a:rPr lang="en-US" altLang="zh-CN" sz="2400" b="1" dirty="0">
                <a:solidFill>
                  <a:schemeClr val="dk1"/>
                </a:solidFill>
                <a:sym typeface="+mn-lt"/>
              </a:rPr>
              <a:t>Fuzz</a:t>
            </a:r>
            <a:r>
              <a:rPr lang="en-US" altLang="zh-CN" sz="2400" dirty="0">
                <a:solidFill>
                  <a:schemeClr val="dk1"/>
                </a:solidFill>
                <a:sym typeface="+mn-lt"/>
              </a:rPr>
              <a:t>ing)</a:t>
            </a:r>
            <a:endParaRPr lang="en-US" altLang="zh-CN" sz="2400" dirty="0">
              <a:solidFill>
                <a:schemeClr val="dk1"/>
              </a:solidFill>
              <a:sym typeface="+mn-lt"/>
            </a:endParaRPr>
          </a:p>
        </p:txBody>
      </p:sp>
      <p:grpSp>
        <p:nvGrpSpPr>
          <p:cNvPr id="6" name="组合 5"/>
          <p:cNvGrpSpPr/>
          <p:nvPr/>
        </p:nvGrpSpPr>
        <p:grpSpPr>
          <a:xfrm>
            <a:off x="2258060" y="1715410"/>
            <a:ext cx="2210435" cy="1671320"/>
            <a:chOff x="1446" y="3463"/>
            <a:chExt cx="3481" cy="2632"/>
          </a:xfrm>
        </p:grpSpPr>
        <p:grpSp>
          <p:nvGrpSpPr>
            <p:cNvPr id="4" name="组合 3"/>
            <p:cNvGrpSpPr/>
            <p:nvPr/>
          </p:nvGrpSpPr>
          <p:grpSpPr>
            <a:xfrm>
              <a:off x="2820" y="3463"/>
              <a:ext cx="2053" cy="2632"/>
              <a:chOff x="4042" y="1735"/>
              <a:chExt cx="3790" cy="4358"/>
            </a:xfrm>
          </p:grpSpPr>
          <p:sp>
            <p:nvSpPr>
              <p:cNvPr id="3074" name="矩形 3073"/>
              <p:cNvSpPr/>
              <p:nvPr/>
            </p:nvSpPr>
            <p:spPr>
              <a:xfrm>
                <a:off x="6930" y="1735"/>
                <a:ext cx="598" cy="4358"/>
              </a:xfrm>
              <a:prstGeom prst="rect">
                <a:avLst/>
              </a:prstGeom>
              <a:noFill/>
              <a:ln w="25400" cap="flat" cmpd="sng">
                <a:solidFill>
                  <a:srgbClr val="000000">
                    <a:alpha val="100000"/>
                  </a:srgbClr>
                </a:solidFill>
                <a:prstDash val="solid"/>
                <a:miter lim="400000"/>
                <a:headEnd type="none" w="med" len="med"/>
                <a:tailEnd type="none" w="med" len="med"/>
              </a:ln>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075" name="直接连接符 3074"/>
              <p:cNvSpPr/>
              <p:nvPr/>
            </p:nvSpPr>
            <p:spPr>
              <a:xfrm flipH="1">
                <a:off x="6913" y="2610"/>
                <a:ext cx="632" cy="0"/>
              </a:xfrm>
              <a:prstGeom prst="line">
                <a:avLst/>
              </a:prstGeom>
              <a:ln w="25400" cap="flat" cmpd="sng">
                <a:solidFill>
                  <a:srgbClr val="000000">
                    <a:alpha val="100000"/>
                  </a:srgbClr>
                </a:solidFill>
                <a:prstDash val="solid"/>
                <a:round/>
                <a:headEnd type="none" w="med" len="med"/>
                <a:tailEnd type="non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76" name="直接连接符 3075"/>
              <p:cNvSpPr/>
              <p:nvPr/>
            </p:nvSpPr>
            <p:spPr>
              <a:xfrm flipH="1">
                <a:off x="6910" y="3483"/>
                <a:ext cx="638" cy="0"/>
              </a:xfrm>
              <a:prstGeom prst="line">
                <a:avLst/>
              </a:prstGeom>
              <a:ln w="25400" cap="flat" cmpd="sng">
                <a:solidFill>
                  <a:srgbClr val="000000">
                    <a:alpha val="100000"/>
                  </a:srgbClr>
                </a:solidFill>
                <a:prstDash val="solid"/>
                <a:round/>
                <a:headEnd type="none" w="med" len="med"/>
                <a:tailEnd type="non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77" name="直接连接符 3076"/>
              <p:cNvSpPr/>
              <p:nvPr/>
            </p:nvSpPr>
            <p:spPr>
              <a:xfrm>
                <a:off x="5608" y="4045"/>
                <a:ext cx="1070"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81" name="文本框 3080"/>
              <p:cNvSpPr txBox="1"/>
              <p:nvPr/>
            </p:nvSpPr>
            <p:spPr>
              <a:xfrm>
                <a:off x="6732" y="4455"/>
                <a:ext cx="1100" cy="660"/>
              </a:xfrm>
              <a:prstGeom prst="rect">
                <a:avLst/>
              </a:prstGeom>
              <a:noFill/>
              <a:ln w="12700">
                <a:noFill/>
              </a:ln>
            </p:spPr>
            <p:txBody>
              <a:bodyPr vert="eaVert" wrap="square" lIns="50800" tIns="50800" rIns="50800" bIns="50800" anchor="ctr" anchorCtr="0">
                <a:spAutoFit/>
              </a:bodyPr>
              <a:lstStyle/>
              <a:p>
                <a:pPr>
                  <a:buNone/>
                </a:pPr>
                <a:r>
                  <a:rPr lang="en-US" altLang="zh-CN" baseline="0" dirty="0">
                    <a:latin typeface="Yu Gothic Medium" panose="020B0500000000000000" charset="-128"/>
                    <a:ea typeface="+mn-ea"/>
                    <a:sym typeface="Yu Gothic Medium" panose="020B0500000000000000" charset="-128"/>
                  </a:rPr>
                  <a:t>…</a:t>
                </a:r>
                <a:endParaRPr lang="en-US" altLang="zh-CN" baseline="0" dirty="0">
                  <a:latin typeface="Yu Gothic Medium" panose="020B0500000000000000" charset="-128"/>
                  <a:ea typeface="+mn-ea"/>
                  <a:sym typeface="Yu Gothic Medium" panose="020B0500000000000000" charset="-128"/>
                </a:endParaRPr>
              </a:p>
            </p:txBody>
          </p:sp>
          <p:pic>
            <p:nvPicPr>
              <p:cNvPr id="3087" name="图片 3086" descr="file.png"/>
              <p:cNvPicPr>
                <a:picLocks noChangeAspect="1"/>
              </p:cNvPicPr>
              <p:nvPr/>
            </p:nvPicPr>
            <p:blipFill>
              <a:blip r:embed="rId1"/>
              <a:stretch>
                <a:fillRect/>
              </a:stretch>
            </p:blipFill>
            <p:spPr>
              <a:xfrm>
                <a:off x="4042" y="3383"/>
                <a:ext cx="1326" cy="1326"/>
              </a:xfrm>
              <a:prstGeom prst="rect">
                <a:avLst/>
              </a:prstGeom>
              <a:noFill/>
              <a:ln w="12700">
                <a:noFill/>
              </a:ln>
            </p:spPr>
          </p:pic>
          <p:sp>
            <p:nvSpPr>
              <p:cNvPr id="3089" name="直接连接符 3088"/>
              <p:cNvSpPr/>
              <p:nvPr/>
            </p:nvSpPr>
            <p:spPr>
              <a:xfrm flipH="1">
                <a:off x="6910" y="4355"/>
                <a:ext cx="638" cy="0"/>
              </a:xfrm>
              <a:prstGeom prst="line">
                <a:avLst/>
              </a:prstGeom>
              <a:ln w="25400" cap="flat" cmpd="sng">
                <a:solidFill>
                  <a:srgbClr val="000000">
                    <a:alpha val="100000"/>
                  </a:srgbClr>
                </a:solidFill>
                <a:prstDash val="solid"/>
                <a:round/>
                <a:headEnd type="none" w="med" len="med"/>
                <a:tailEnd type="non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90" name="直接连接符 3089"/>
              <p:cNvSpPr/>
              <p:nvPr/>
            </p:nvSpPr>
            <p:spPr>
              <a:xfrm flipH="1">
                <a:off x="6910" y="5215"/>
                <a:ext cx="638" cy="0"/>
              </a:xfrm>
              <a:prstGeom prst="line">
                <a:avLst/>
              </a:prstGeom>
              <a:ln w="25400" cap="flat" cmpd="sng">
                <a:solidFill>
                  <a:srgbClr val="000000">
                    <a:alpha val="100000"/>
                  </a:srgbClr>
                </a:solidFill>
                <a:prstDash val="solid"/>
                <a:round/>
                <a:headEnd type="none" w="med" len="med"/>
                <a:tailEnd type="non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sp>
          <p:nvSpPr>
            <p:cNvPr id="20" name="文本框 19"/>
            <p:cNvSpPr txBox="1"/>
            <p:nvPr/>
          </p:nvSpPr>
          <p:spPr>
            <a:xfrm>
              <a:off x="1446" y="5273"/>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Seed corpus</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7" name="组合 6"/>
          <p:cNvGrpSpPr/>
          <p:nvPr/>
        </p:nvGrpSpPr>
        <p:grpSpPr>
          <a:xfrm>
            <a:off x="4537075" y="1832250"/>
            <a:ext cx="491490" cy="1463675"/>
            <a:chOff x="7893" y="2913"/>
            <a:chExt cx="774" cy="2305"/>
          </a:xfrm>
        </p:grpSpPr>
        <p:sp>
          <p:nvSpPr>
            <p:cNvPr id="3078" name="直接连接符 3077"/>
            <p:cNvSpPr/>
            <p:nvPr/>
          </p:nvSpPr>
          <p:spPr>
            <a:xfrm>
              <a:off x="7903" y="2913"/>
              <a:ext cx="540" cy="0"/>
            </a:xfrm>
            <a:prstGeom prst="line">
              <a:avLst/>
            </a:prstGeom>
            <a:ln w="127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79" name="直接连接符 3078"/>
            <p:cNvSpPr/>
            <p:nvPr/>
          </p:nvSpPr>
          <p:spPr>
            <a:xfrm>
              <a:off x="7893" y="4045"/>
              <a:ext cx="540" cy="0"/>
            </a:xfrm>
            <a:prstGeom prst="line">
              <a:avLst/>
            </a:prstGeom>
            <a:ln w="127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80" name="直接连接符 3079"/>
            <p:cNvSpPr/>
            <p:nvPr/>
          </p:nvSpPr>
          <p:spPr>
            <a:xfrm>
              <a:off x="7903" y="5218"/>
              <a:ext cx="540" cy="0"/>
            </a:xfrm>
            <a:prstGeom prst="line">
              <a:avLst/>
            </a:prstGeom>
            <a:ln w="127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3082" name="文本框 3081"/>
            <p:cNvSpPr txBox="1"/>
            <p:nvPr/>
          </p:nvSpPr>
          <p:spPr>
            <a:xfrm>
              <a:off x="7943" y="4395"/>
              <a:ext cx="725" cy="660"/>
            </a:xfrm>
            <a:prstGeom prst="rect">
              <a:avLst/>
            </a:prstGeom>
            <a:noFill/>
            <a:ln w="12700">
              <a:noFill/>
            </a:ln>
          </p:spPr>
          <p:txBody>
            <a:bodyPr vert="eaVert" wrap="none" lIns="50800" tIns="50800" rIns="50800" bIns="50800" anchor="ctr" anchorCtr="0">
              <a:spAutoFit/>
            </a:bodyPr>
            <a:lstStyle/>
            <a:p>
              <a:pPr>
                <a:buNone/>
              </a:pPr>
              <a:r>
                <a:rPr lang="en-US" altLang="zh-CN" baseline="0">
                  <a:latin typeface="Yu Gothic Medium" panose="020B0500000000000000" charset="-128"/>
                  <a:ea typeface="+mn-ea"/>
                  <a:sym typeface="Yu Gothic Medium" panose="020B0500000000000000" charset="-128"/>
                </a:rPr>
                <a:t>…</a:t>
              </a:r>
              <a:endParaRPr lang="en-US" altLang="zh-CN" baseline="0">
                <a:latin typeface="Yu Gothic Medium" panose="020B0500000000000000" charset="-128"/>
                <a:ea typeface="+mn-ea"/>
                <a:sym typeface="Yu Gothic Medium" panose="020B0500000000000000" charset="-128"/>
              </a:endParaRPr>
            </a:p>
          </p:txBody>
        </p:sp>
      </p:grpSp>
      <p:grpSp>
        <p:nvGrpSpPr>
          <p:cNvPr id="10" name="组合 9"/>
          <p:cNvGrpSpPr/>
          <p:nvPr/>
        </p:nvGrpSpPr>
        <p:grpSpPr>
          <a:xfrm>
            <a:off x="4827270" y="1604285"/>
            <a:ext cx="2209800" cy="1775460"/>
            <a:chOff x="5492" y="3288"/>
            <a:chExt cx="3480" cy="2796"/>
          </a:xfrm>
        </p:grpSpPr>
        <p:grpSp>
          <p:nvGrpSpPr>
            <p:cNvPr id="8" name="组合 7"/>
            <p:cNvGrpSpPr/>
            <p:nvPr/>
          </p:nvGrpSpPr>
          <p:grpSpPr>
            <a:xfrm>
              <a:off x="5915" y="3288"/>
              <a:ext cx="2634" cy="2796"/>
              <a:chOff x="8773" y="1568"/>
              <a:chExt cx="4400" cy="4691"/>
            </a:xfrm>
          </p:grpSpPr>
          <p:sp>
            <p:nvSpPr>
              <p:cNvPr id="3109" name="椭圆 3108" descr="tile_paper_ltgray.png"/>
              <p:cNvSpPr/>
              <p:nvPr/>
            </p:nvSpPr>
            <p:spPr>
              <a:xfrm>
                <a:off x="10803" y="1568"/>
                <a:ext cx="340" cy="345"/>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10" name="直接箭头连接符 3109"/>
              <p:cNvCxnSpPr>
                <a:stCxn id="3111" idx="0"/>
                <a:endCxn id="3109" idx="0"/>
              </p:cNvCxnSpPr>
              <p:nvPr/>
            </p:nvCxnSpPr>
            <p:spPr>
              <a:xfrm flipV="1">
                <a:off x="10418" y="1740"/>
                <a:ext cx="555" cy="873"/>
              </a:xfrm>
              <a:prstGeom prst="straightConnector1">
                <a:avLst/>
              </a:prstGeom>
              <a:ln w="10160" cap="flat" cmpd="sng">
                <a:solidFill>
                  <a:srgbClr val="000000">
                    <a:alpha val="100000"/>
                  </a:srgbClr>
                </a:solidFill>
                <a:prstDash val="solid"/>
                <a:miter lim="400000"/>
                <a:headEnd type="none" w="med" len="med"/>
                <a:tailEnd type="none" w="med" len="med"/>
              </a:ln>
            </p:spPr>
          </p:cxnSp>
          <p:sp>
            <p:nvSpPr>
              <p:cNvPr id="3111" name="椭圆 3110" descr="tile_paper_ltgray.png"/>
              <p:cNvSpPr/>
              <p:nvPr/>
            </p:nvSpPr>
            <p:spPr>
              <a:xfrm>
                <a:off x="10245" y="2438"/>
                <a:ext cx="343" cy="347"/>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12" name="直接箭头连接符 3111"/>
              <p:cNvCxnSpPr>
                <a:stCxn id="3113" idx="0"/>
                <a:endCxn id="3109" idx="0"/>
              </p:cNvCxnSpPr>
              <p:nvPr/>
            </p:nvCxnSpPr>
            <p:spPr>
              <a:xfrm flipH="1" flipV="1">
                <a:off x="10973" y="1740"/>
                <a:ext cx="537" cy="895"/>
              </a:xfrm>
              <a:prstGeom prst="straightConnector1">
                <a:avLst/>
              </a:prstGeom>
              <a:ln w="10160" cap="flat" cmpd="sng">
                <a:solidFill>
                  <a:srgbClr val="000000">
                    <a:alpha val="100000"/>
                  </a:srgbClr>
                </a:solidFill>
                <a:prstDash val="solid"/>
                <a:miter lim="400000"/>
                <a:headEnd type="none" w="med" len="med"/>
                <a:tailEnd type="none" w="med" len="med"/>
              </a:ln>
            </p:spPr>
          </p:cxnSp>
          <p:sp>
            <p:nvSpPr>
              <p:cNvPr id="3113" name="椭圆 3112"/>
              <p:cNvSpPr/>
              <p:nvPr/>
            </p:nvSpPr>
            <p:spPr>
              <a:xfrm>
                <a:off x="11335" y="2463"/>
                <a:ext cx="350"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14" name="直接箭头连接符 3113"/>
              <p:cNvCxnSpPr>
                <a:stCxn id="3117" idx="0"/>
                <a:endCxn id="3111" idx="0"/>
              </p:cNvCxnSpPr>
              <p:nvPr/>
            </p:nvCxnSpPr>
            <p:spPr>
              <a:xfrm flipV="1">
                <a:off x="9943" y="2613"/>
                <a:ext cx="475" cy="895"/>
              </a:xfrm>
              <a:prstGeom prst="straightConnector1">
                <a:avLst/>
              </a:prstGeom>
              <a:ln w="10160" cap="flat" cmpd="sng">
                <a:solidFill>
                  <a:srgbClr val="000000">
                    <a:alpha val="100000"/>
                  </a:srgbClr>
                </a:solidFill>
                <a:prstDash val="solid"/>
                <a:miter lim="400000"/>
                <a:headEnd type="none" w="med" len="med"/>
                <a:tailEnd type="none" w="med" len="med"/>
              </a:ln>
            </p:spPr>
          </p:cxnSp>
          <p:cxnSp>
            <p:nvCxnSpPr>
              <p:cNvPr id="3115" name="直接箭头连接符 3114"/>
              <p:cNvCxnSpPr>
                <a:stCxn id="3116" idx="0"/>
                <a:endCxn id="3109" idx="0"/>
              </p:cNvCxnSpPr>
              <p:nvPr/>
            </p:nvCxnSpPr>
            <p:spPr>
              <a:xfrm flipV="1">
                <a:off x="10960" y="1740"/>
                <a:ext cx="13" cy="1283"/>
              </a:xfrm>
              <a:prstGeom prst="straightConnector1">
                <a:avLst/>
              </a:prstGeom>
              <a:ln w="22860" cap="flat" cmpd="sng">
                <a:solidFill>
                  <a:srgbClr val="F27200">
                    <a:alpha val="100000"/>
                  </a:srgbClr>
                </a:solidFill>
                <a:prstDash val="solid"/>
                <a:miter lim="400000"/>
                <a:headEnd type="none" w="med" len="med"/>
                <a:tailEnd type="none" w="med" len="med"/>
              </a:ln>
              <a:effectLst>
                <a:outerShdw dist="63500" dir="2699999" algn="ctr" rotWithShape="0">
                  <a:srgbClr val="000000">
                    <a:alpha val="50000"/>
                  </a:srgbClr>
                </a:outerShdw>
              </a:effectLst>
            </p:spPr>
          </p:cxnSp>
          <p:sp>
            <p:nvSpPr>
              <p:cNvPr id="3116" name="椭圆 3115" descr="tile_paper_ltgray.png"/>
              <p:cNvSpPr/>
              <p:nvPr/>
            </p:nvSpPr>
            <p:spPr>
              <a:xfrm>
                <a:off x="10785" y="2850"/>
                <a:ext cx="350" cy="345"/>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117" name="椭圆 3116" descr="tile_paper_ltgray.png"/>
              <p:cNvSpPr/>
              <p:nvPr/>
            </p:nvSpPr>
            <p:spPr>
              <a:xfrm>
                <a:off x="9768" y="3335"/>
                <a:ext cx="350" cy="348"/>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18" name="直接箭头连接符 3117"/>
              <p:cNvCxnSpPr>
                <a:stCxn id="3119" idx="0"/>
                <a:endCxn id="3113" idx="0"/>
              </p:cNvCxnSpPr>
              <p:nvPr/>
            </p:nvCxnSpPr>
            <p:spPr>
              <a:xfrm flipH="1" flipV="1">
                <a:off x="11510" y="2635"/>
                <a:ext cx="448" cy="790"/>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19" name="椭圆 3118"/>
              <p:cNvSpPr/>
              <p:nvPr/>
            </p:nvSpPr>
            <p:spPr>
              <a:xfrm>
                <a:off x="11783" y="3253"/>
                <a:ext cx="350"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20" name="直接箭头连接符 3119"/>
              <p:cNvCxnSpPr>
                <a:stCxn id="3123" idx="0"/>
                <a:endCxn id="3116" idx="0"/>
              </p:cNvCxnSpPr>
              <p:nvPr/>
            </p:nvCxnSpPr>
            <p:spPr>
              <a:xfrm flipV="1">
                <a:off x="10705" y="3023"/>
                <a:ext cx="255" cy="800"/>
              </a:xfrm>
              <a:prstGeom prst="straightConnector1">
                <a:avLst/>
              </a:prstGeom>
              <a:ln w="19050" cap="flat" cmpd="sng">
                <a:solidFill>
                  <a:srgbClr val="F27200">
                    <a:alpha val="100000"/>
                  </a:srgbClr>
                </a:solidFill>
                <a:prstDash val="solid"/>
                <a:miter lim="400000"/>
                <a:headEnd type="none" w="med" len="med"/>
                <a:tailEnd type="none" w="med" len="med"/>
              </a:ln>
              <a:effectLst>
                <a:outerShdw dist="63500" dir="2699999" algn="ctr" rotWithShape="0">
                  <a:srgbClr val="000000">
                    <a:alpha val="50000"/>
                  </a:srgbClr>
                </a:outerShdw>
              </a:effectLst>
            </p:spPr>
          </p:cxnSp>
          <p:cxnSp>
            <p:nvCxnSpPr>
              <p:cNvPr id="3121" name="直接箭头连接符 3120"/>
              <p:cNvCxnSpPr>
                <a:stCxn id="3122" idx="0"/>
                <a:endCxn id="3116" idx="0"/>
              </p:cNvCxnSpPr>
              <p:nvPr/>
            </p:nvCxnSpPr>
            <p:spPr>
              <a:xfrm flipH="1" flipV="1">
                <a:off x="10960" y="3023"/>
                <a:ext cx="550" cy="1047"/>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22" name="椭圆 3121"/>
              <p:cNvSpPr/>
              <p:nvPr/>
            </p:nvSpPr>
            <p:spPr>
              <a:xfrm>
                <a:off x="11335" y="3898"/>
                <a:ext cx="350"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123" name="椭圆 3122" descr="tile_paper_ltgray.png"/>
              <p:cNvSpPr/>
              <p:nvPr/>
            </p:nvSpPr>
            <p:spPr>
              <a:xfrm>
                <a:off x="10530" y="3650"/>
                <a:ext cx="350" cy="345"/>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24" name="直接箭头连接符 3123"/>
              <p:cNvCxnSpPr>
                <a:stCxn id="3125" idx="0"/>
                <a:endCxn id="3117" idx="0"/>
              </p:cNvCxnSpPr>
              <p:nvPr/>
            </p:nvCxnSpPr>
            <p:spPr>
              <a:xfrm flipV="1">
                <a:off x="9670" y="3508"/>
                <a:ext cx="273" cy="1105"/>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25" name="椭圆 3124"/>
              <p:cNvSpPr/>
              <p:nvPr/>
            </p:nvSpPr>
            <p:spPr>
              <a:xfrm>
                <a:off x="9495" y="4440"/>
                <a:ext cx="353"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26" name="直接箭头连接符 3125"/>
              <p:cNvCxnSpPr>
                <a:stCxn id="3127" idx="0"/>
                <a:endCxn id="3123" idx="0"/>
              </p:cNvCxnSpPr>
              <p:nvPr/>
            </p:nvCxnSpPr>
            <p:spPr>
              <a:xfrm flipV="1">
                <a:off x="10413" y="3823"/>
                <a:ext cx="292" cy="800"/>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27" name="椭圆 3126"/>
              <p:cNvSpPr/>
              <p:nvPr/>
            </p:nvSpPr>
            <p:spPr>
              <a:xfrm>
                <a:off x="10235" y="4450"/>
                <a:ext cx="353"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28" name="直接箭头连接符 3127"/>
              <p:cNvCxnSpPr>
                <a:stCxn id="3129" idx="0"/>
                <a:endCxn id="3123" idx="0"/>
              </p:cNvCxnSpPr>
              <p:nvPr/>
            </p:nvCxnSpPr>
            <p:spPr>
              <a:xfrm flipH="1" flipV="1">
                <a:off x="10705" y="3823"/>
                <a:ext cx="605" cy="1032"/>
              </a:xfrm>
              <a:prstGeom prst="straightConnector1">
                <a:avLst/>
              </a:prstGeom>
              <a:ln w="19050" cap="flat" cmpd="sng">
                <a:solidFill>
                  <a:srgbClr val="F27200">
                    <a:alpha val="100000"/>
                  </a:srgbClr>
                </a:solidFill>
                <a:prstDash val="solid"/>
                <a:miter lim="400000"/>
                <a:headEnd type="none" w="med" len="med"/>
                <a:tailEnd type="none" w="med" len="med"/>
              </a:ln>
              <a:effectLst>
                <a:outerShdw dist="63500" dir="2699999" algn="ctr" rotWithShape="0">
                  <a:srgbClr val="000000">
                    <a:alpha val="50000"/>
                  </a:srgbClr>
                </a:outerShdw>
              </a:effectLst>
            </p:spPr>
          </p:cxnSp>
          <p:sp>
            <p:nvSpPr>
              <p:cNvPr id="3129" name="椭圆 3128" descr="tile_paper_ltgray.png"/>
              <p:cNvSpPr/>
              <p:nvPr/>
            </p:nvSpPr>
            <p:spPr>
              <a:xfrm>
                <a:off x="11135" y="4683"/>
                <a:ext cx="350" cy="345"/>
              </a:xfrm>
              <a:prstGeom prst="ellipse">
                <a:avLst/>
              </a:prstGeom>
              <a:blipFill rotWithShape="0">
                <a:blip r:embed="rId2"/>
              </a:blip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cxnSp>
            <p:nvCxnSpPr>
              <p:cNvPr id="3130" name="直接箭头连接符 3129"/>
              <p:cNvCxnSpPr>
                <a:stCxn id="3131" idx="0"/>
                <a:endCxn id="3119" idx="0"/>
              </p:cNvCxnSpPr>
              <p:nvPr/>
            </p:nvCxnSpPr>
            <p:spPr>
              <a:xfrm flipH="1" flipV="1">
                <a:off x="11958" y="3425"/>
                <a:ext cx="245" cy="1198"/>
              </a:xfrm>
              <a:prstGeom prst="straightConnector1">
                <a:avLst/>
              </a:prstGeom>
              <a:ln w="10160" cap="flat" cmpd="sng">
                <a:solidFill>
                  <a:srgbClr val="000000">
                    <a:alpha val="100000"/>
                  </a:srgbClr>
                </a:solidFill>
                <a:prstDash val="dash"/>
                <a:miter lim="400000"/>
                <a:headEnd type="none" w="med" len="med"/>
                <a:tailEnd type="none" w="med" len="med"/>
              </a:ln>
            </p:spPr>
          </p:cxnSp>
          <p:sp>
            <p:nvSpPr>
              <p:cNvPr id="3131" name="椭圆 3130"/>
              <p:cNvSpPr/>
              <p:nvPr/>
            </p:nvSpPr>
            <p:spPr>
              <a:xfrm>
                <a:off x="12028" y="4450"/>
                <a:ext cx="350" cy="345"/>
              </a:xfrm>
              <a:prstGeom prst="ellipse">
                <a:avLst/>
              </a:prstGeom>
              <a:solidFill>
                <a:srgbClr val="D5D5D5">
                  <a:alpha val="100000"/>
                </a:srgbClr>
              </a:solidFill>
              <a:ln w="6350" cap="flat" cmpd="sng">
                <a:solidFill>
                  <a:srgbClr val="5E5E5E">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132" name="任意多边形 3131"/>
              <p:cNvSpPr/>
              <p:nvPr/>
            </p:nvSpPr>
            <p:spPr>
              <a:xfrm>
                <a:off x="9183" y="4788"/>
                <a:ext cx="465" cy="832"/>
              </a:xfrm>
              <a:custGeom>
                <a:avLst/>
                <a:gdLst/>
                <a:ahLst/>
                <a:cxnLst>
                  <a:cxn ang="0">
                    <a:pos x="10800" y="10800"/>
                  </a:cxn>
                  <a:cxn ang="0">
                    <a:pos x="10800" y="10800"/>
                  </a:cxn>
                  <a:cxn ang="0">
                    <a:pos x="10800" y="10800"/>
                  </a:cxn>
                  <a:cxn ang="0">
                    <a:pos x="10800" y="10800"/>
                  </a:cxn>
                </a:cxnLst>
                <a:rect l="0" t="0" r="0" b="0"/>
                <a:pathLst>
                  <a:path w="21600" h="21600">
                    <a:moveTo>
                      <a:pt x="0" y="21600"/>
                    </a:moveTo>
                    <a:cubicBezTo>
                      <a:pt x="11543" y="15529"/>
                      <a:pt x="18743" y="8329"/>
                      <a:pt x="2160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3" name="任意多边形 3132"/>
              <p:cNvSpPr/>
              <p:nvPr/>
            </p:nvSpPr>
            <p:spPr>
              <a:xfrm>
                <a:off x="9735" y="4780"/>
                <a:ext cx="650" cy="1128"/>
              </a:xfrm>
              <a:custGeom>
                <a:avLst/>
                <a:gdLst/>
                <a:ahLst/>
                <a:cxnLst>
                  <a:cxn ang="0">
                    <a:pos x="10800" y="10800"/>
                  </a:cxn>
                  <a:cxn ang="0">
                    <a:pos x="10800" y="10800"/>
                  </a:cxn>
                  <a:cxn ang="0">
                    <a:pos x="10800" y="10800"/>
                  </a:cxn>
                  <a:cxn ang="0">
                    <a:pos x="10800" y="10800"/>
                  </a:cxn>
                </a:cxnLst>
                <a:rect l="0" t="0" r="0" b="0"/>
                <a:pathLst>
                  <a:path w="21600" h="21600">
                    <a:moveTo>
                      <a:pt x="21600" y="21600"/>
                    </a:moveTo>
                    <a:cubicBezTo>
                      <a:pt x="14418" y="17761"/>
                      <a:pt x="7218" y="10561"/>
                      <a:pt x="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4" name="任意多边形 3133"/>
              <p:cNvSpPr/>
              <p:nvPr/>
            </p:nvSpPr>
            <p:spPr>
              <a:xfrm>
                <a:off x="10060" y="4800"/>
                <a:ext cx="345" cy="763"/>
              </a:xfrm>
              <a:custGeom>
                <a:avLst/>
                <a:gdLst/>
                <a:ahLst/>
                <a:cxnLst>
                  <a:cxn ang="0">
                    <a:pos x="10800" y="10800"/>
                  </a:cxn>
                  <a:cxn ang="0">
                    <a:pos x="10800" y="10800"/>
                  </a:cxn>
                  <a:cxn ang="0">
                    <a:pos x="10800" y="10800"/>
                  </a:cxn>
                  <a:cxn ang="0">
                    <a:pos x="10800" y="10800"/>
                  </a:cxn>
                </a:cxnLst>
                <a:rect l="0" t="0" r="0" b="0"/>
                <a:pathLst>
                  <a:path w="21600" h="21600">
                    <a:moveTo>
                      <a:pt x="0" y="21600"/>
                    </a:moveTo>
                    <a:cubicBezTo>
                      <a:pt x="12560" y="17891"/>
                      <a:pt x="19760" y="10691"/>
                      <a:pt x="2160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5" name="任意多边形 3134"/>
              <p:cNvSpPr/>
              <p:nvPr/>
            </p:nvSpPr>
            <p:spPr>
              <a:xfrm>
                <a:off x="10463" y="4793"/>
                <a:ext cx="655" cy="1100"/>
              </a:xfrm>
              <a:custGeom>
                <a:avLst/>
                <a:gdLst/>
                <a:ahLst/>
                <a:cxnLst>
                  <a:cxn ang="0">
                    <a:pos x="10800" y="10800"/>
                  </a:cxn>
                  <a:cxn ang="0">
                    <a:pos x="10800" y="10800"/>
                  </a:cxn>
                  <a:cxn ang="0">
                    <a:pos x="10800" y="10800"/>
                  </a:cxn>
                  <a:cxn ang="0">
                    <a:pos x="10800" y="10800"/>
                  </a:cxn>
                </a:cxnLst>
                <a:rect l="0" t="0" r="0" b="0"/>
                <a:pathLst>
                  <a:path w="21600" h="21600">
                    <a:moveTo>
                      <a:pt x="21600" y="21600"/>
                    </a:moveTo>
                    <a:cubicBezTo>
                      <a:pt x="12035" y="15922"/>
                      <a:pt x="4835" y="8722"/>
                      <a:pt x="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6" name="任意多边形 3135"/>
              <p:cNvSpPr/>
              <p:nvPr/>
            </p:nvSpPr>
            <p:spPr>
              <a:xfrm>
                <a:off x="11308" y="5033"/>
                <a:ext cx="572" cy="792"/>
              </a:xfrm>
              <a:custGeom>
                <a:avLst/>
                <a:gdLst/>
                <a:ahLst/>
                <a:cxnLst>
                  <a:cxn ang="0">
                    <a:pos x="10800" y="10800"/>
                  </a:cxn>
                  <a:cxn ang="0">
                    <a:pos x="10800" y="10800"/>
                  </a:cxn>
                  <a:cxn ang="0">
                    <a:pos x="10800" y="10800"/>
                  </a:cxn>
                  <a:cxn ang="0">
                    <a:pos x="10800" y="10800"/>
                  </a:cxn>
                </a:cxnLst>
                <a:rect l="0" t="0" r="0" b="0"/>
                <a:pathLst>
                  <a:path w="21600" h="21600">
                    <a:moveTo>
                      <a:pt x="21600" y="21600"/>
                    </a:moveTo>
                    <a:cubicBezTo>
                      <a:pt x="8112" y="16083"/>
                      <a:pt x="912" y="8883"/>
                      <a:pt x="0" y="0"/>
                    </a:cubicBezTo>
                  </a:path>
                </a:pathLst>
              </a:custGeom>
              <a:noFill/>
              <a:ln w="19050" cap="flat" cmpd="sng">
                <a:solidFill>
                  <a:srgbClr val="F27200">
                    <a:alpha val="100000"/>
                  </a:srgbClr>
                </a:solidFill>
                <a:prstDash val="solid"/>
                <a:miter lim="400000"/>
                <a:headEnd type="none" w="med" len="med"/>
                <a:tailEnd type="none" w="med" len="med"/>
              </a:ln>
              <a:effectLst>
                <a:outerShdw dist="63500" dir="2699999" algn="ctr" rotWithShape="0">
                  <a:srgbClr val="000000">
                    <a:alpha val="50000"/>
                  </a:srgbClr>
                </a:outerShdw>
              </a:effectLst>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7" name="任意多边形 3136"/>
              <p:cNvSpPr/>
              <p:nvPr/>
            </p:nvSpPr>
            <p:spPr>
              <a:xfrm>
                <a:off x="11475" y="4928"/>
                <a:ext cx="565" cy="815"/>
              </a:xfrm>
              <a:custGeom>
                <a:avLst/>
                <a:gdLst/>
                <a:ahLst/>
                <a:cxnLst>
                  <a:cxn ang="0">
                    <a:pos x="10168" y="10800"/>
                  </a:cxn>
                  <a:cxn ang="0">
                    <a:pos x="10168" y="10800"/>
                  </a:cxn>
                  <a:cxn ang="0">
                    <a:pos x="10168" y="10800"/>
                  </a:cxn>
                  <a:cxn ang="0">
                    <a:pos x="10168" y="10800"/>
                  </a:cxn>
                </a:cxnLst>
                <a:rect l="0" t="0" r="0" b="0"/>
                <a:pathLst>
                  <a:path w="20337" h="21600">
                    <a:moveTo>
                      <a:pt x="20142" y="21600"/>
                    </a:moveTo>
                    <a:cubicBezTo>
                      <a:pt x="21600" y="12571"/>
                      <a:pt x="14886" y="5371"/>
                      <a:pt x="0" y="0"/>
                    </a:cubicBezTo>
                  </a:path>
                </a:pathLst>
              </a:custGeom>
              <a:noFill/>
              <a:ln w="10160" cap="flat" cmpd="sng">
                <a:solidFill>
                  <a:srgbClr val="000000">
                    <a:alpha val="100000"/>
                  </a:srgbClr>
                </a:solidFill>
                <a:prstDash val="solid"/>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8" name="任意多边形 3137"/>
              <p:cNvSpPr/>
              <p:nvPr/>
            </p:nvSpPr>
            <p:spPr>
              <a:xfrm>
                <a:off x="12300" y="4773"/>
                <a:ext cx="335" cy="1222"/>
              </a:xfrm>
              <a:custGeom>
                <a:avLst/>
                <a:gdLst/>
                <a:ahLst/>
                <a:cxnLst>
                  <a:cxn ang="0">
                    <a:pos x="8716" y="10800"/>
                  </a:cxn>
                  <a:cxn ang="0">
                    <a:pos x="8716" y="10800"/>
                  </a:cxn>
                  <a:cxn ang="0">
                    <a:pos x="8716" y="10800"/>
                  </a:cxn>
                  <a:cxn ang="0">
                    <a:pos x="8716" y="10800"/>
                  </a:cxn>
                </a:cxnLst>
                <a:rect l="0" t="0" r="0" b="0"/>
                <a:pathLst>
                  <a:path w="17433" h="21600">
                    <a:moveTo>
                      <a:pt x="13612" y="21600"/>
                    </a:moveTo>
                    <a:cubicBezTo>
                      <a:pt x="21600" y="16669"/>
                      <a:pt x="17063" y="9469"/>
                      <a:pt x="0" y="0"/>
                    </a:cubicBezTo>
                  </a:path>
                </a:pathLst>
              </a:custGeom>
              <a:noFill/>
              <a:ln w="10160" cap="flat" cmpd="sng">
                <a:solidFill>
                  <a:srgbClr val="000000">
                    <a:alpha val="100000"/>
                  </a:srgbClr>
                </a:solidFill>
                <a:prstDash val="dash"/>
                <a:miter lim="400000"/>
                <a:headEnd type="non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sp>
            <p:nvSpPr>
              <p:cNvPr id="3139" name="圆角矩形 3138"/>
              <p:cNvSpPr/>
              <p:nvPr/>
            </p:nvSpPr>
            <p:spPr>
              <a:xfrm>
                <a:off x="8773" y="5255"/>
                <a:ext cx="4400" cy="1005"/>
              </a:xfrm>
              <a:prstGeom prst="roundRect">
                <a:avLst>
                  <a:gd name="adj" fmla="val 8944"/>
                </a:avLst>
              </a:prstGeom>
              <a:solidFill>
                <a:srgbClr val="FF644E">
                  <a:alpha val="97066"/>
                </a:srgbClr>
              </a:solidFill>
              <a:ln w="12700" cap="flat" cmpd="sng">
                <a:solidFill>
                  <a:srgbClr val="000000">
                    <a:alpha val="97066"/>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11430" tIns="11430" rIns="11430" bIns="11430" anchor="ctr" anchorCtr="0"/>
              <a:lstStyle/>
              <a:p>
                <a:pPr>
                  <a:buNone/>
                </a:pPr>
                <a:endParaRPr lang="en-US" altLang="zh-CN" sz="1600" b="1" baseline="0">
                  <a:solidFill>
                    <a:srgbClr val="000000"/>
                  </a:solidFill>
                  <a:latin typeface="Candara" panose="020E0502030303020204" charset="0"/>
                  <a:ea typeface="Candara" panose="020E0502030303020204" charset="0"/>
                  <a:sym typeface="Candara" panose="020E0502030303020204" charset="0"/>
                </a:endParaRPr>
              </a:p>
            </p:txBody>
          </p:sp>
        </p:grpSp>
        <p:sp>
          <p:nvSpPr>
            <p:cNvPr id="9" name="文本框 8"/>
            <p:cNvSpPr txBox="1"/>
            <p:nvPr/>
          </p:nvSpPr>
          <p:spPr>
            <a:xfrm>
              <a:off x="5492" y="5486"/>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Edge Selection</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140" name="直接连接符 3139"/>
          <p:cNvSpPr/>
          <p:nvPr/>
        </p:nvSpPr>
        <p:spPr>
          <a:xfrm>
            <a:off x="6896418" y="2550753"/>
            <a:ext cx="544512"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nvGrpSpPr>
          <p:cNvPr id="13" name="组合 12"/>
          <p:cNvGrpSpPr/>
          <p:nvPr/>
        </p:nvGrpSpPr>
        <p:grpSpPr>
          <a:xfrm>
            <a:off x="7367905" y="1812565"/>
            <a:ext cx="2209800" cy="1550670"/>
            <a:chOff x="9493" y="3616"/>
            <a:chExt cx="3480" cy="2442"/>
          </a:xfrm>
        </p:grpSpPr>
        <p:grpSp>
          <p:nvGrpSpPr>
            <p:cNvPr id="11" name="组合 10"/>
            <p:cNvGrpSpPr/>
            <p:nvPr/>
          </p:nvGrpSpPr>
          <p:grpSpPr>
            <a:xfrm>
              <a:off x="10022" y="3616"/>
              <a:ext cx="2423" cy="2438"/>
              <a:chOff x="14593" y="2155"/>
              <a:chExt cx="3960" cy="4089"/>
            </a:xfrm>
          </p:grpSpPr>
          <p:grpSp>
            <p:nvGrpSpPr>
              <p:cNvPr id="3141" name="组合 3140"/>
              <p:cNvGrpSpPr/>
              <p:nvPr/>
            </p:nvGrpSpPr>
            <p:grpSpPr>
              <a:xfrm>
                <a:off x="14840" y="5445"/>
                <a:ext cx="3465" cy="658"/>
                <a:chOff x="0" y="0"/>
                <a:chExt cx="2198923" cy="418846"/>
              </a:xfrm>
            </p:grpSpPr>
            <p:sp>
              <p:nvSpPr>
                <p:cNvPr id="3142" name="圆角矩形 3141"/>
                <p:cNvSpPr/>
                <p:nvPr/>
              </p:nvSpPr>
              <p:spPr>
                <a:xfrm>
                  <a:off x="0" y="13371"/>
                  <a:ext cx="2198923" cy="405475"/>
                </a:xfrm>
                <a:prstGeom prst="roundRect">
                  <a:avLst>
                    <a:gd name="adj" fmla="val 50000"/>
                  </a:avLst>
                </a:prstGeom>
                <a:solidFill>
                  <a:srgbClr val="D5D5D5">
                    <a:alpha val="100000"/>
                  </a:srgbClr>
                </a:solidFill>
                <a:ln w="9525" cap="flat" cmpd="sng">
                  <a:solidFill>
                    <a:srgbClr val="000000">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50800" tIns="50800" rIns="50800" bIns="50800" anchor="ctr" anchorCtr="0"/>
                <a:lstStyle/>
                <a:p>
                  <a:pPr defTabSz="825500">
                    <a:buNone/>
                  </a:pPr>
                  <a:endParaRPr sz="32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sp>
              <p:nvSpPr>
                <p:cNvPr id="3143" name="文本框 3142"/>
                <p:cNvSpPr txBox="1"/>
                <p:nvPr/>
              </p:nvSpPr>
              <p:spPr>
                <a:xfrm>
                  <a:off x="302095" y="0"/>
                  <a:ext cx="1594732" cy="400770"/>
                </a:xfrm>
                <a:prstGeom prst="rect">
                  <a:avLst/>
                </a:prstGeom>
                <a:noFill/>
                <a:ln w="12700">
                  <a:noFill/>
                </a:ln>
              </p:spPr>
              <p:txBody>
                <a:bodyPr vert="horz" wrap="square" lIns="50800" tIns="50800" rIns="50800" bIns="50800" anchor="ctr" anchorCtr="0"/>
                <a:lstStyle/>
                <a:p>
                  <a:pPr>
                    <a:buNone/>
                  </a:pPr>
                  <a:endParaRPr lang="en-US" altLang="zh-CN" sz="1800" b="1" baseline="0">
                    <a:latin typeface="Candara" panose="020E0502030303020204" charset="0"/>
                    <a:ea typeface="Candara" panose="020E0502030303020204" charset="0"/>
                    <a:sym typeface="Candara" panose="020E0502030303020204" charset="0"/>
                  </a:endParaRPr>
                </a:p>
              </p:txBody>
            </p:sp>
          </p:grpSp>
          <p:sp>
            <p:nvSpPr>
              <p:cNvPr id="3144" name="圆角矩形 3143"/>
              <p:cNvSpPr/>
              <p:nvPr/>
            </p:nvSpPr>
            <p:spPr>
              <a:xfrm>
                <a:off x="14593" y="2160"/>
                <a:ext cx="3960" cy="4085"/>
              </a:xfrm>
              <a:prstGeom prst="roundRect">
                <a:avLst>
                  <a:gd name="adj" fmla="val 9384"/>
                </a:avLst>
              </a:prstGeom>
              <a:noFill/>
              <a:ln w="19050" cap="flat" cmpd="sng">
                <a:solidFill>
                  <a:srgbClr val="929292">
                    <a:alpha val="100000"/>
                  </a:srgbClr>
                </a:solidFill>
                <a:prstDash val="dash"/>
                <a:miter lim="400000"/>
                <a:headEnd type="none" w="med" len="med"/>
                <a:tailEnd type="none" w="med" len="med"/>
              </a:ln>
            </p:spPr>
            <p:txBody>
              <a:bodyPr vert="horz" wrap="square" lIns="11430" tIns="11430" rIns="11430" bIns="11430" anchor="ctr" anchorCtr="0"/>
              <a:lstStyle/>
              <a:p>
                <a:pPr defTabSz="586105">
                  <a:buNone/>
                </a:pPr>
                <a:endParaRPr sz="20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pic>
            <p:nvPicPr>
              <p:cNvPr id="3145" name="图片 3144" descr="nn.png"/>
              <p:cNvPicPr/>
              <p:nvPr/>
            </p:nvPicPr>
            <p:blipFill>
              <a:blip r:embed="rId3"/>
              <a:stretch>
                <a:fillRect/>
              </a:stretch>
            </p:blipFill>
            <p:spPr>
              <a:xfrm>
                <a:off x="14978" y="2155"/>
                <a:ext cx="3190" cy="3408"/>
              </a:xfrm>
              <a:prstGeom prst="rect">
                <a:avLst/>
              </a:prstGeom>
              <a:noFill/>
              <a:ln w="12700">
                <a:noFill/>
              </a:ln>
            </p:spPr>
          </p:pic>
        </p:grpSp>
        <p:sp>
          <p:nvSpPr>
            <p:cNvPr id="12" name="文本框 11"/>
            <p:cNvSpPr txBox="1"/>
            <p:nvPr/>
          </p:nvSpPr>
          <p:spPr>
            <a:xfrm>
              <a:off x="9493" y="5474"/>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NN Training</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073" name="任意多边形 3072"/>
          <p:cNvSpPr/>
          <p:nvPr/>
        </p:nvSpPr>
        <p:spPr>
          <a:xfrm>
            <a:off x="2581275" y="3492775"/>
            <a:ext cx="5918835" cy="798195"/>
          </a:xfrm>
          <a:custGeom>
            <a:avLst/>
            <a:gdLst/>
            <a:ahLst/>
            <a:cxnLst>
              <a:cxn ang="0">
                <a:pos x="10800" y="10800"/>
              </a:cxn>
              <a:cxn ang="0">
                <a:pos x="10800" y="10800"/>
              </a:cxn>
              <a:cxn ang="0">
                <a:pos x="10800" y="10800"/>
              </a:cxn>
              <a:cxn ang="0">
                <a:pos x="10800" y="10800"/>
              </a:cxn>
            </a:cxnLst>
            <a:rect l="0" t="0" r="0" b="0"/>
            <a:pathLst>
              <a:path w="21600" h="21600">
                <a:moveTo>
                  <a:pt x="0" y="21600"/>
                </a:moveTo>
                <a:lnTo>
                  <a:pt x="0" y="10640"/>
                </a:lnTo>
                <a:lnTo>
                  <a:pt x="21600" y="10640"/>
                </a:lnTo>
                <a:lnTo>
                  <a:pt x="21600" y="0"/>
                </a:lnTo>
              </a:path>
            </a:pathLst>
          </a:custGeom>
          <a:noFill/>
          <a:ln w="25400" cap="flat" cmpd="sng">
            <a:solidFill>
              <a:srgbClr val="5E5E5E">
                <a:alpha val="47212"/>
              </a:srgbClr>
            </a:solidFill>
            <a:prstDash val="dash"/>
            <a:miter lim="400000"/>
            <a:headEnd type="triangle" w="med" len="med"/>
            <a:tailEnd type="none" w="med" len="med"/>
          </a:ln>
        </p:spPr>
        <p:txBody>
          <a:bodyPr/>
          <a:lstStyle/>
          <a:p>
            <a:endParaRPr lang="zh-CN" altLang="en-US">
              <a:latin typeface="Yu Gothic Medium" panose="020B0500000000000000" charset="-128"/>
              <a:ea typeface="Yu Gothic Medium" panose="020B0500000000000000" charset="-128"/>
              <a:sym typeface="Yu Gothic Medium" panose="020B0500000000000000" charset="-128"/>
            </a:endParaRPr>
          </a:p>
        </p:txBody>
      </p:sp>
      <p:grpSp>
        <p:nvGrpSpPr>
          <p:cNvPr id="16" name="组合 15"/>
          <p:cNvGrpSpPr/>
          <p:nvPr/>
        </p:nvGrpSpPr>
        <p:grpSpPr>
          <a:xfrm>
            <a:off x="1506220" y="4362725"/>
            <a:ext cx="2209800" cy="1151890"/>
            <a:chOff x="262" y="7632"/>
            <a:chExt cx="3480" cy="1814"/>
          </a:xfrm>
        </p:grpSpPr>
        <p:pic>
          <p:nvPicPr>
            <p:cNvPr id="3108" name="图片 3107"/>
            <p:cNvPicPr>
              <a:picLocks noChangeAspect="1"/>
            </p:cNvPicPr>
            <p:nvPr/>
          </p:nvPicPr>
          <p:blipFill>
            <a:blip r:embed="rId4"/>
            <a:stretch>
              <a:fillRect/>
            </a:stretch>
          </p:blipFill>
          <p:spPr>
            <a:xfrm>
              <a:off x="1236" y="7632"/>
              <a:ext cx="1533" cy="1230"/>
            </a:xfrm>
            <a:prstGeom prst="rect">
              <a:avLst/>
            </a:prstGeom>
            <a:noFill/>
            <a:ln w="9525">
              <a:noFill/>
            </a:ln>
          </p:spPr>
        </p:pic>
        <p:sp>
          <p:nvSpPr>
            <p:cNvPr id="15" name="文本框 14"/>
            <p:cNvSpPr txBox="1"/>
            <p:nvPr/>
          </p:nvSpPr>
          <p:spPr>
            <a:xfrm>
              <a:off x="262" y="8862"/>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Gradient Calculation</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084" name="直接连接符 3083"/>
          <p:cNvSpPr/>
          <p:nvPr/>
        </p:nvSpPr>
        <p:spPr>
          <a:xfrm>
            <a:off x="3420110" y="4752933"/>
            <a:ext cx="544513"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nvGrpSpPr>
          <p:cNvPr id="27" name="组合 26"/>
          <p:cNvGrpSpPr/>
          <p:nvPr/>
        </p:nvGrpSpPr>
        <p:grpSpPr>
          <a:xfrm>
            <a:off x="3847465" y="4268745"/>
            <a:ext cx="3351530" cy="1002665"/>
            <a:chOff x="3949" y="7484"/>
            <a:chExt cx="5278" cy="1579"/>
          </a:xfrm>
        </p:grpSpPr>
        <p:grpSp>
          <p:nvGrpSpPr>
            <p:cNvPr id="17" name="组合 16"/>
            <p:cNvGrpSpPr/>
            <p:nvPr/>
          </p:nvGrpSpPr>
          <p:grpSpPr>
            <a:xfrm>
              <a:off x="4556" y="7484"/>
              <a:ext cx="3789" cy="1579"/>
              <a:chOff x="4439" y="7284"/>
              <a:chExt cx="5252" cy="2280"/>
            </a:xfrm>
          </p:grpSpPr>
          <p:sp>
            <p:nvSpPr>
              <p:cNvPr id="3094" name="圆角矩形 3093"/>
              <p:cNvSpPr/>
              <p:nvPr/>
            </p:nvSpPr>
            <p:spPr>
              <a:xfrm>
                <a:off x="4686" y="7874"/>
                <a:ext cx="2650" cy="1052"/>
              </a:xfrm>
              <a:prstGeom prst="roundRect">
                <a:avLst>
                  <a:gd name="adj" fmla="val 9926"/>
                </a:avLst>
              </a:prstGeom>
              <a:solidFill>
                <a:srgbClr val="D5D5D5">
                  <a:alpha val="100000"/>
                </a:srgbClr>
              </a:solidFill>
              <a:ln w="12700" cap="flat" cmpd="sng">
                <a:solidFill>
                  <a:srgbClr val="000000">
                    <a:alpha val="100000"/>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11430" tIns="11430" rIns="11430" bIns="11430" anchor="ctr" anchorCtr="0"/>
              <a:lstStyle/>
              <a:p>
                <a:pPr defTabSz="586105">
                  <a:buNone/>
                </a:pPr>
                <a:endParaRPr lang="en-US" altLang="zh-CN" sz="1500" b="1" baseline="0">
                  <a:latin typeface="Candara" panose="020E0502030303020204" charset="0"/>
                  <a:ea typeface="Candara" panose="020E0502030303020204" charset="0"/>
                  <a:sym typeface="Candara" panose="020E0502030303020204" charset="0"/>
                </a:endParaRPr>
              </a:p>
            </p:txBody>
          </p:sp>
          <p:sp>
            <p:nvSpPr>
              <p:cNvPr id="3095" name="圆角矩形 3094"/>
              <p:cNvSpPr/>
              <p:nvPr/>
            </p:nvSpPr>
            <p:spPr>
              <a:xfrm>
                <a:off x="7536" y="7741"/>
                <a:ext cx="1930" cy="1290"/>
              </a:xfrm>
              <a:prstGeom prst="roundRect">
                <a:avLst>
                  <a:gd name="adj" fmla="val 8880"/>
                </a:avLst>
              </a:prstGeom>
              <a:solidFill>
                <a:srgbClr val="FF644E">
                  <a:alpha val="97066"/>
                </a:srgbClr>
              </a:solidFill>
              <a:ln w="12700" cap="flat" cmpd="sng">
                <a:solidFill>
                  <a:srgbClr val="000000">
                    <a:alpha val="97066"/>
                  </a:srgbClr>
                </a:solidFill>
                <a:prstDash val="solid"/>
                <a:miter lim="400000"/>
                <a:headEnd type="none" w="med" len="med"/>
                <a:tailEnd type="none" w="med" len="med"/>
              </a:ln>
              <a:effectLst>
                <a:outerShdw dist="25400" dir="5400000" algn="ctr" rotWithShape="0">
                  <a:srgbClr val="000000">
                    <a:alpha val="50000"/>
                  </a:srgbClr>
                </a:outerShdw>
              </a:effectLst>
            </p:spPr>
            <p:txBody>
              <a:bodyPr vert="horz" wrap="square" lIns="11430" tIns="11430" rIns="11430" bIns="11430" anchor="ctr" anchorCtr="0"/>
              <a:lstStyle/>
              <a:p>
                <a:pPr defTabSz="586105">
                  <a:buNone/>
                </a:pPr>
                <a:endParaRPr lang="en-US" altLang="zh-CN" sz="2200" b="1" baseline="0">
                  <a:solidFill>
                    <a:srgbClr val="000000"/>
                  </a:solidFill>
                  <a:latin typeface="Candara" panose="020E0502030303020204" charset="0"/>
                  <a:ea typeface="Candara" panose="020E0502030303020204" charset="0"/>
                  <a:sym typeface="Candara" panose="020E0502030303020204" charset="0"/>
                </a:endParaRPr>
              </a:p>
            </p:txBody>
          </p:sp>
          <p:sp>
            <p:nvSpPr>
              <p:cNvPr id="3096" name="圆角矩形 3095"/>
              <p:cNvSpPr/>
              <p:nvPr/>
            </p:nvSpPr>
            <p:spPr>
              <a:xfrm>
                <a:off x="4439" y="7284"/>
                <a:ext cx="5252" cy="2280"/>
              </a:xfrm>
              <a:prstGeom prst="roundRect">
                <a:avLst>
                  <a:gd name="adj" fmla="val 4991"/>
                </a:avLst>
              </a:prstGeom>
              <a:noFill/>
              <a:ln w="19050" cap="flat" cmpd="sng">
                <a:solidFill>
                  <a:srgbClr val="929292">
                    <a:alpha val="100000"/>
                  </a:srgbClr>
                </a:solidFill>
                <a:prstDash val="dash"/>
                <a:miter lim="400000"/>
                <a:headEnd type="none" w="med" len="med"/>
                <a:tailEnd type="none" w="med" len="med"/>
              </a:ln>
            </p:spPr>
            <p:txBody>
              <a:bodyPr vert="horz" wrap="square" lIns="11430" tIns="11430" rIns="11430" bIns="11430" anchor="ctr" anchorCtr="0"/>
              <a:lstStyle/>
              <a:p>
                <a:pPr defTabSz="586105">
                  <a:buNone/>
                </a:pPr>
                <a:endParaRPr sz="2000" baseline="0">
                  <a:solidFill>
                    <a:srgbClr val="FFFFFF"/>
                  </a:solidFill>
                  <a:latin typeface="Yu Gothic Medium" panose="020B0500000000000000" charset="-128"/>
                  <a:ea typeface="Yu Gothic Medium" panose="020B0500000000000000" charset="-128"/>
                  <a:sym typeface="Yu Gothic Medium" panose="020B0500000000000000" charset="-128"/>
                </a:endParaRPr>
              </a:p>
            </p:txBody>
          </p:sp>
        </p:grpSp>
        <p:sp>
          <p:nvSpPr>
            <p:cNvPr id="18" name="文本框 17"/>
            <p:cNvSpPr txBox="1"/>
            <p:nvPr/>
          </p:nvSpPr>
          <p:spPr>
            <a:xfrm>
              <a:off x="3949" y="7965"/>
              <a:ext cx="3481" cy="459"/>
            </a:xfrm>
            <a:prstGeom prst="rect">
              <a:avLst/>
            </a:prstGeom>
            <a:noFill/>
          </p:spPr>
          <p:txBody>
            <a:bodyPr wrap="square" rtlCol="0">
              <a:spAutoFit/>
            </a:bodyPr>
            <a:lstStyle/>
            <a:p>
              <a:pPr algn="ctr">
                <a:lnSpc>
                  <a:spcPct val="130000"/>
                </a:lnSpc>
                <a:spcBef>
                  <a:spcPts val="600"/>
                </a:spcBef>
              </a:pPr>
              <a:r>
                <a:rPr lang="en-US" altLang="zh-CN" sz="1000" kern="0" dirty="0">
                  <a:latin typeface="Century Gothic" panose="020B0502020202020204" charset="0"/>
                  <a:ea typeface="微软雅黑" panose="020B0503020204020204" pitchFamily="34" charset="-122"/>
                  <a:cs typeface="Century Gothic" panose="020B0502020202020204" charset="0"/>
                  <a:sym typeface="+mn-lt"/>
                </a:rPr>
                <a:t>Gradient mutation</a:t>
              </a:r>
              <a:endParaRPr lang="en-US" altLang="zh-CN" sz="10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21" name="文本框 20"/>
            <p:cNvSpPr txBox="1"/>
            <p:nvPr/>
          </p:nvSpPr>
          <p:spPr>
            <a:xfrm>
              <a:off x="5746" y="7947"/>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PBS</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085" name="直接连接符 3084"/>
          <p:cNvSpPr/>
          <p:nvPr/>
        </p:nvSpPr>
        <p:spPr>
          <a:xfrm>
            <a:off x="6896100" y="4752933"/>
            <a:ext cx="544513"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nvGrpSpPr>
          <p:cNvPr id="29" name="组合 28"/>
          <p:cNvGrpSpPr/>
          <p:nvPr/>
        </p:nvGrpSpPr>
        <p:grpSpPr>
          <a:xfrm>
            <a:off x="6829425" y="4290970"/>
            <a:ext cx="2209800" cy="984885"/>
            <a:chOff x="8645" y="7519"/>
            <a:chExt cx="3480" cy="1551"/>
          </a:xfrm>
        </p:grpSpPr>
        <p:pic>
          <p:nvPicPr>
            <p:cNvPr id="3093" name="图片 3092" descr="folder.png"/>
            <p:cNvPicPr>
              <a:picLocks noChangeAspect="1"/>
            </p:cNvPicPr>
            <p:nvPr/>
          </p:nvPicPr>
          <p:blipFill>
            <a:blip r:embed="rId5"/>
            <a:stretch>
              <a:fillRect/>
            </a:stretch>
          </p:blipFill>
          <p:spPr>
            <a:xfrm>
              <a:off x="9870" y="7519"/>
              <a:ext cx="1110" cy="1202"/>
            </a:xfrm>
            <a:prstGeom prst="rect">
              <a:avLst/>
            </a:prstGeom>
            <a:noFill/>
            <a:ln w="12700">
              <a:noFill/>
            </a:ln>
          </p:spPr>
        </p:pic>
        <p:sp>
          <p:nvSpPr>
            <p:cNvPr id="28" name="文本框 27"/>
            <p:cNvSpPr txBox="1"/>
            <p:nvPr/>
          </p:nvSpPr>
          <p:spPr>
            <a:xfrm>
              <a:off x="8645" y="8486"/>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Mutants</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3101" name="直接连接符 3100"/>
          <p:cNvSpPr/>
          <p:nvPr/>
        </p:nvSpPr>
        <p:spPr>
          <a:xfrm>
            <a:off x="8601075" y="4752933"/>
            <a:ext cx="544513"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grpSp>
        <p:nvGrpSpPr>
          <p:cNvPr id="58" name="组合 57"/>
          <p:cNvGrpSpPr/>
          <p:nvPr/>
        </p:nvGrpSpPr>
        <p:grpSpPr>
          <a:xfrm>
            <a:off x="8550910" y="4360185"/>
            <a:ext cx="2209800" cy="962660"/>
            <a:chOff x="15495" y="6202"/>
            <a:chExt cx="3480" cy="1516"/>
          </a:xfrm>
        </p:grpSpPr>
        <p:pic>
          <p:nvPicPr>
            <p:cNvPr id="49" name="Picture 40"/>
            <p:cNvPicPr>
              <a:picLocks noChangeAspect="1"/>
            </p:cNvPicPr>
            <p:nvPr/>
          </p:nvPicPr>
          <p:blipFill>
            <a:blip r:embed="rId1"/>
            <a:stretch>
              <a:fillRect/>
            </a:stretch>
          </p:blipFill>
          <p:spPr>
            <a:xfrm>
              <a:off x="16768" y="6202"/>
              <a:ext cx="756" cy="911"/>
            </a:xfrm>
            <a:prstGeom prst="rect">
              <a:avLst/>
            </a:prstGeom>
            <a:noFill/>
            <a:ln w="12700">
              <a:noFill/>
            </a:ln>
          </p:spPr>
        </p:pic>
        <p:sp>
          <p:nvSpPr>
            <p:cNvPr id="51" name="文本框 50"/>
            <p:cNvSpPr txBox="1"/>
            <p:nvPr/>
          </p:nvSpPr>
          <p:spPr>
            <a:xfrm>
              <a:off x="15495" y="7134"/>
              <a:ext cx="3481" cy="584"/>
            </a:xfrm>
            <a:prstGeom prst="rect">
              <a:avLst/>
            </a:prstGeom>
            <a:noFill/>
          </p:spPr>
          <p:txBody>
            <a:bodyPr wrap="square" rtlCol="0">
              <a:spAutoFit/>
            </a:bodyPr>
            <a:lstStyle/>
            <a:p>
              <a:pPr algn="ctr">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Update seed corpus</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95" name="组合 94"/>
          <p:cNvGrpSpPr/>
          <p:nvPr/>
        </p:nvGrpSpPr>
        <p:grpSpPr>
          <a:xfrm>
            <a:off x="4782140" y="3447632"/>
            <a:ext cx="2290176" cy="534411"/>
            <a:chOff x="4747491" y="1783455"/>
            <a:chExt cx="766618" cy="534411"/>
          </a:xfrm>
        </p:grpSpPr>
        <p:sp>
          <p:nvSpPr>
            <p:cNvPr id="96" name="矩形: 圆角 95"/>
            <p:cNvSpPr/>
            <p:nvPr/>
          </p:nvSpPr>
          <p:spPr>
            <a:xfrm>
              <a:off x="4747491" y="1783455"/>
              <a:ext cx="766618" cy="503248"/>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7" name="文本框 96"/>
            <p:cNvSpPr txBox="1"/>
            <p:nvPr/>
          </p:nvSpPr>
          <p:spPr>
            <a:xfrm>
              <a:off x="4772891" y="1794646"/>
              <a:ext cx="715818" cy="523220"/>
            </a:xfrm>
            <a:prstGeom prst="rect">
              <a:avLst/>
            </a:prstGeom>
            <a:noFill/>
          </p:spPr>
          <p:txBody>
            <a:bodyPr wrap="square">
              <a:spAutoFit/>
            </a:bodyPr>
            <a:lstStyle/>
            <a:p>
              <a:pPr algn="ctr"/>
              <a:r>
                <a:rPr lang="en-US" altLang="zh-CN" sz="1400" dirty="0"/>
                <a:t>Identifying the edge worthy being explored</a:t>
              </a:r>
              <a:endParaRPr lang="zh-CN" altLang="en-US" sz="1400" dirty="0"/>
            </a:p>
          </p:txBody>
        </p:sp>
      </p:grpSp>
      <p:grpSp>
        <p:nvGrpSpPr>
          <p:cNvPr id="98" name="组合 97"/>
          <p:cNvGrpSpPr/>
          <p:nvPr/>
        </p:nvGrpSpPr>
        <p:grpSpPr>
          <a:xfrm>
            <a:off x="4747496" y="5168262"/>
            <a:ext cx="2692545" cy="749855"/>
            <a:chOff x="4747491" y="1783455"/>
            <a:chExt cx="766618" cy="749855"/>
          </a:xfrm>
        </p:grpSpPr>
        <p:sp>
          <p:nvSpPr>
            <p:cNvPr id="99" name="矩形: 圆角 98"/>
            <p:cNvSpPr/>
            <p:nvPr/>
          </p:nvSpPr>
          <p:spPr>
            <a:xfrm>
              <a:off x="4747491" y="1783455"/>
              <a:ext cx="766618" cy="503248"/>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4772890" y="1794646"/>
              <a:ext cx="715818" cy="738664"/>
            </a:xfrm>
            <a:prstGeom prst="rect">
              <a:avLst/>
            </a:prstGeom>
            <a:noFill/>
          </p:spPr>
          <p:txBody>
            <a:bodyPr wrap="square">
              <a:spAutoFit/>
            </a:bodyPr>
            <a:lstStyle/>
            <a:p>
              <a:pPr algn="ctr"/>
              <a:r>
                <a:rPr lang="en-US" altLang="zh-CN" sz="1400" dirty="0"/>
                <a:t>Random byte selection with gradient information</a:t>
              </a:r>
              <a:endParaRPr lang="zh-CN" altLang="en-US" sz="1400" dirty="0"/>
            </a:p>
          </p:txBody>
        </p:sp>
      </p:grpSp>
      <p:grpSp>
        <p:nvGrpSpPr>
          <p:cNvPr id="14" name="组合 13"/>
          <p:cNvGrpSpPr/>
          <p:nvPr/>
        </p:nvGrpSpPr>
        <p:grpSpPr>
          <a:xfrm>
            <a:off x="1670050" y="5801995"/>
            <a:ext cx="9074150" cy="919480"/>
            <a:chOff x="854863" y="1542775"/>
            <a:chExt cx="5130494" cy="688255"/>
          </a:xfrm>
        </p:grpSpPr>
        <p:sp>
          <p:nvSpPr>
            <p:cNvPr id="22" name="文本框 21"/>
            <p:cNvSpPr txBox="1"/>
            <p:nvPr/>
          </p:nvSpPr>
          <p:spPr>
            <a:xfrm>
              <a:off x="854863" y="1573939"/>
              <a:ext cx="5130494" cy="482919"/>
            </a:xfrm>
            <a:prstGeom prst="rect">
              <a:avLst/>
            </a:prstGeom>
            <a:noFill/>
          </p:spPr>
          <p:txBody>
            <a:bodyPr wrap="square">
              <a:spAutoFit/>
            </a:bodyPr>
            <a:p>
              <a:r>
                <a:rPr lang="en-US" altLang="zh-CN" dirty="0"/>
                <a:t>The evaluation results demonstrate that PreFuzz can significantly outperform Neuzz (by 43.1%) and MTFuzz (by 45.2%) in terms of edge coverage.</a:t>
              </a:r>
              <a:endParaRPr lang="en-US" altLang="zh-CN" dirty="0"/>
            </a:p>
          </p:txBody>
        </p:sp>
        <p:sp>
          <p:nvSpPr>
            <p:cNvPr id="25" name="矩形: 圆角 90"/>
            <p:cNvSpPr/>
            <p:nvPr/>
          </p:nvSpPr>
          <p:spPr>
            <a:xfrm>
              <a:off x="858626" y="1542775"/>
              <a:ext cx="5043195" cy="688255"/>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advTm="91541">
        <p:fade/>
      </p:transition>
    </mc:Choice>
    <mc:Fallback>
      <p:transition spd="med" advTm="915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5"/>
                                        </p:tgtEl>
                                      </p:cBhvr>
                                    </p:animEffect>
                                    <p:set>
                                      <p:cBhvr>
                                        <p:cTn id="32" dur="1" fill="hold">
                                          <p:stCondLst>
                                            <p:cond delay="499"/>
                                          </p:stCondLst>
                                        </p:cTn>
                                        <p:tgtEl>
                                          <p:spTgt spid="9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40"/>
                                        </p:tgtEl>
                                        <p:attrNameLst>
                                          <p:attrName>style.visibility</p:attrName>
                                        </p:attrNameLst>
                                      </p:cBhvr>
                                      <p:to>
                                        <p:strVal val="visible"/>
                                      </p:to>
                                    </p:set>
                                    <p:animEffect transition="in" filter="fade">
                                      <p:cBhvr>
                                        <p:cTn id="37" dur="500"/>
                                        <p:tgtEl>
                                          <p:spTgt spid="31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3073"/>
                                        </p:tgtEl>
                                        <p:attrNameLst>
                                          <p:attrName>style.visibility</p:attrName>
                                        </p:attrNameLst>
                                      </p:cBhvr>
                                      <p:to>
                                        <p:strVal val="visible"/>
                                      </p:to>
                                    </p:set>
                                    <p:animEffect transition="in" filter="fade">
                                      <p:cBhvr>
                                        <p:cTn id="47" dur="500"/>
                                        <p:tgtEl>
                                          <p:spTgt spid="30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84"/>
                                        </p:tgtEl>
                                        <p:attrNameLst>
                                          <p:attrName>style.visibility</p:attrName>
                                        </p:attrNameLst>
                                      </p:cBhvr>
                                      <p:to>
                                        <p:strVal val="visible"/>
                                      </p:to>
                                    </p:set>
                                    <p:animEffect transition="in" filter="fade">
                                      <p:cBhvr>
                                        <p:cTn id="57" dur="500"/>
                                        <p:tgtEl>
                                          <p:spTgt spid="308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98"/>
                                        </p:tgtEl>
                                        <p:attrNameLst>
                                          <p:attrName>style.visibility</p:attrName>
                                        </p:attrNameLst>
                                      </p:cBhvr>
                                      <p:to>
                                        <p:strVal val="visible"/>
                                      </p:to>
                                    </p:set>
                                    <p:animEffect transition="in" filter="fade">
                                      <p:cBhvr>
                                        <p:cTn id="65" dur="500"/>
                                        <p:tgtEl>
                                          <p:spTgt spid="9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98"/>
                                        </p:tgtEl>
                                      </p:cBhvr>
                                    </p:animEffect>
                                    <p:set>
                                      <p:cBhvr>
                                        <p:cTn id="70" dur="1" fill="hold">
                                          <p:stCondLst>
                                            <p:cond delay="499"/>
                                          </p:stCondLst>
                                        </p:cTn>
                                        <p:tgtEl>
                                          <p:spTgt spid="9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085"/>
                                        </p:tgtEl>
                                        <p:attrNameLst>
                                          <p:attrName>style.visibility</p:attrName>
                                        </p:attrNameLst>
                                      </p:cBhvr>
                                      <p:to>
                                        <p:strVal val="visible"/>
                                      </p:to>
                                    </p:set>
                                    <p:animEffect transition="in" filter="fade">
                                      <p:cBhvr>
                                        <p:cTn id="75" dur="500"/>
                                        <p:tgtEl>
                                          <p:spTgt spid="308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101"/>
                                        </p:tgtEl>
                                        <p:attrNameLst>
                                          <p:attrName>style.visibility</p:attrName>
                                        </p:attrNameLst>
                                      </p:cBhvr>
                                      <p:to>
                                        <p:strVal val="visible"/>
                                      </p:to>
                                    </p:set>
                                    <p:animEffect transition="in" filter="fade">
                                      <p:cBhvr>
                                        <p:cTn id="85" dur="500"/>
                                        <p:tgtEl>
                                          <p:spTgt spid="310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500"/>
                                        <p:tgtEl>
                                          <p:spTgt spid="5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fade">
                                      <p:cBhvr>
                                        <p:cTn id="9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3140" grpId="0" bldLvl="0" animBg="1"/>
      <p:bldP spid="3073" grpId="0" animBg="1"/>
      <p:bldP spid="3073" grpId="1" bldLvl="0" animBg="1"/>
      <p:bldP spid="3084" grpId="0" bldLvl="0" animBg="1"/>
      <p:bldP spid="3085" grpId="0" bldLvl="0" animBg="1"/>
      <p:bldP spid="310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flipH="1">
            <a:off x="4405095" y="2206202"/>
            <a:ext cx="5600185" cy="12488"/>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4405096" y="2216026"/>
            <a:ext cx="4099467" cy="0"/>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504563" y="2064152"/>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111266" y="2213083"/>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27.9%</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Evaluation </a:t>
            </a:r>
            <a:endParaRPr lang="en-US" altLang="zh-CN" sz="2800" b="1" dirty="0">
              <a:solidFill>
                <a:schemeClr val="tx1">
                  <a:lumMod val="75000"/>
                  <a:lumOff val="25000"/>
                </a:schemeClr>
              </a:solidFill>
              <a:latin typeface="+mj-lt"/>
              <a:ea typeface="微软雅黑" panose="020B0503020204020204" pitchFamily="34" charset="-122"/>
            </a:endParaRPr>
          </a:p>
        </p:txBody>
      </p:sp>
      <p:pic>
        <p:nvPicPr>
          <p:cNvPr id="17" name="图片 16"/>
          <p:cNvPicPr>
            <a:picLocks noChangeAspect="1"/>
          </p:cNvPicPr>
          <p:nvPr/>
        </p:nvPicPr>
        <p:blipFill rotWithShape="1">
          <a:blip r:embed="rId1"/>
          <a:srcRect l="11104" r="11229" b="10921"/>
          <a:stretch>
            <a:fillRect/>
          </a:stretch>
        </p:blipFill>
        <p:spPr>
          <a:xfrm>
            <a:off x="3200118" y="2056233"/>
            <a:ext cx="6609929" cy="4561531"/>
          </a:xfrm>
          <a:prstGeom prst="rect">
            <a:avLst/>
          </a:prstGeom>
        </p:spPr>
      </p:pic>
      <p:graphicFrame>
        <p:nvGraphicFramePr>
          <p:cNvPr id="25" name="表格 24"/>
          <p:cNvGraphicFramePr/>
          <p:nvPr>
            <p:custDataLst>
              <p:tags r:id="rId2"/>
            </p:custDataLst>
          </p:nvPr>
        </p:nvGraphicFramePr>
        <p:xfrm>
          <a:off x="1407229" y="1299948"/>
          <a:ext cx="9267068" cy="75628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469268"/>
                <a:gridCol w="1009650"/>
                <a:gridCol w="971550"/>
                <a:gridCol w="1206500"/>
                <a:gridCol w="1657350"/>
                <a:gridCol w="1504950"/>
                <a:gridCol w="1447800"/>
              </a:tblGrid>
              <a:tr h="138111">
                <a:tc>
                  <a:txBody>
                    <a:bodyPr/>
                    <a:lstStyle/>
                    <a:p>
                      <a:pPr>
                        <a:buNone/>
                      </a:pPr>
                      <a:r>
                        <a:rPr lang="en-US" altLang="zh-CN" dirty="0" err="1">
                          <a:solidFill>
                            <a:schemeClr val="tx1"/>
                          </a:solidFill>
                        </a:rPr>
                        <a:t>Fuzzers</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AFL</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Neuzz</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MTFuzz</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err="1">
                          <a:solidFill>
                            <a:schemeClr val="tx1"/>
                          </a:solidFill>
                        </a:rPr>
                        <a:t>Neuzz</a:t>
                      </a:r>
                      <a:r>
                        <a:rPr lang="en-US" altLang="zh-CN" i="1" baseline="-25000" dirty="0" err="1">
                          <a:solidFill>
                            <a:schemeClr val="tx1"/>
                          </a:solidFill>
                        </a:rPr>
                        <a:t>Edge</a:t>
                      </a:r>
                      <a:endParaRPr lang="en-US" altLang="zh-CN" i="1" baseline="-25000"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buNone/>
                      </a:pPr>
                      <a:r>
                        <a:rPr lang="en-US" altLang="zh-CN" dirty="0" err="1">
                          <a:solidFill>
                            <a:schemeClr val="tx1"/>
                          </a:solidFill>
                        </a:rPr>
                        <a:t>Neuzz</a:t>
                      </a:r>
                      <a:r>
                        <a:rPr lang="en-US" altLang="zh-CN" i="1" baseline="-25000" dirty="0" err="1">
                          <a:solidFill>
                            <a:schemeClr val="tx1"/>
                          </a:solidFill>
                        </a:rPr>
                        <a:t>Prob</a:t>
                      </a:r>
                      <a:endParaRPr lang="en-US" altLang="zh-CN" i="1" baseline="-25000"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buNone/>
                      </a:pPr>
                      <a:r>
                        <a:rPr lang="en-US" altLang="zh-CN" dirty="0" err="1">
                          <a:solidFill>
                            <a:schemeClr val="tx1"/>
                          </a:solidFill>
                        </a:rPr>
                        <a:t>PreFuzz</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lumMod val="75000"/>
                      </a:schemeClr>
                    </a:solidFill>
                  </a:tcPr>
                </a:tc>
              </a:tr>
              <a:tr h="390525">
                <a:tc>
                  <a:txBody>
                    <a:bodyPr/>
                    <a:lstStyle/>
                    <a:p>
                      <a:pPr>
                        <a:buNone/>
                      </a:pPr>
                      <a:r>
                        <a:rPr lang="en-US" altLang="zh-CN" b="0" dirty="0"/>
                        <a:t>Edge </a:t>
                      </a:r>
                      <a:r>
                        <a:rPr lang="en-US" altLang="zh-CN" b="0" dirty="0" err="1"/>
                        <a:t>Cov</a:t>
                      </a:r>
                      <a:r>
                        <a:rPr lang="en-US" altLang="zh-CN" b="0" dirty="0"/>
                        <a:t>.</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20,265</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22,395</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22,070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24,155</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noFill/>
                  </a:tcPr>
                </a:tc>
                <a:tc>
                  <a:txBody>
                    <a:bodyPr/>
                    <a:lstStyle/>
                    <a:p>
                      <a:pPr algn="ctr">
                        <a:buNone/>
                      </a:pPr>
                      <a:r>
                        <a:rPr lang="en-US" altLang="zh-CN" dirty="0"/>
                        <a:t>28,636</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noFill/>
                  </a:tcPr>
                </a:tc>
                <a:tc>
                  <a:txBody>
                    <a:bodyPr/>
                    <a:lstStyle/>
                    <a:p>
                      <a:pPr algn="ctr">
                        <a:buNone/>
                      </a:pPr>
                      <a:r>
                        <a:rPr lang="en-US" altLang="zh-CN" b="1" i="1" dirty="0">
                          <a:solidFill>
                            <a:srgbClr val="C00000"/>
                          </a:solidFill>
                        </a:rPr>
                        <a:t>32,042</a:t>
                      </a:r>
                      <a:endParaRPr lang="en-US" altLang="zh-CN" b="1" i="1" dirty="0">
                        <a:solidFill>
                          <a:srgbClr val="C00000"/>
                        </a:solidFill>
                      </a:endParaRPr>
                    </a:p>
                  </a:txBody>
                  <a:tcP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noFill/>
                  </a:tcPr>
                </a:tc>
              </a:tr>
            </a:tbl>
          </a:graphicData>
        </a:graphic>
      </p:graphicFrame>
      <p:cxnSp>
        <p:nvCxnSpPr>
          <p:cNvPr id="27" name="直接连接符 26"/>
          <p:cNvCxnSpPr/>
          <p:nvPr/>
        </p:nvCxnSpPr>
        <p:spPr>
          <a:xfrm>
            <a:off x="4405097" y="2056233"/>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405097" y="2218690"/>
            <a:ext cx="2524597" cy="0"/>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29694" y="2073218"/>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225510" y="2207078"/>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7.9%</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cxnSp>
        <p:nvCxnSpPr>
          <p:cNvPr id="46" name="直接连接符 45"/>
          <p:cNvCxnSpPr/>
          <p:nvPr/>
        </p:nvCxnSpPr>
        <p:spPr>
          <a:xfrm>
            <a:off x="10005280" y="2064152"/>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7088278" y="2201705"/>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43.1%</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grpSp>
        <p:nvGrpSpPr>
          <p:cNvPr id="21" name="组合 20"/>
          <p:cNvGrpSpPr/>
          <p:nvPr/>
        </p:nvGrpSpPr>
        <p:grpSpPr>
          <a:xfrm>
            <a:off x="4968105" y="834521"/>
            <a:ext cx="3923177" cy="380523"/>
            <a:chOff x="4772891" y="1783455"/>
            <a:chExt cx="626441" cy="380523"/>
          </a:xfrm>
        </p:grpSpPr>
        <p:sp>
          <p:nvSpPr>
            <p:cNvPr id="22" name="矩形: 圆角 21"/>
            <p:cNvSpPr/>
            <p:nvPr/>
          </p:nvSpPr>
          <p:spPr>
            <a:xfrm>
              <a:off x="4772891" y="1783455"/>
              <a:ext cx="626441" cy="367172"/>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772891" y="1794646"/>
              <a:ext cx="626441" cy="369332"/>
            </a:xfrm>
            <a:prstGeom prst="rect">
              <a:avLst/>
            </a:prstGeom>
            <a:noFill/>
          </p:spPr>
          <p:txBody>
            <a:bodyPr wrap="square">
              <a:spAutoFit/>
            </a:bodyPr>
            <a:lstStyle/>
            <a:p>
              <a:r>
                <a:rPr lang="en-US" altLang="zh-CN" dirty="0"/>
                <a:t>Injecting edge selection to Neuzz</a:t>
              </a:r>
              <a:endParaRPr lang="zh-CN" altLang="en-US" dirty="0"/>
            </a:p>
          </p:txBody>
        </p:sp>
      </p:grpSp>
      <p:grpSp>
        <p:nvGrpSpPr>
          <p:cNvPr id="26" name="组合 25"/>
          <p:cNvGrpSpPr/>
          <p:nvPr/>
        </p:nvGrpSpPr>
        <p:grpSpPr>
          <a:xfrm>
            <a:off x="7037761" y="834521"/>
            <a:ext cx="2933604" cy="380523"/>
            <a:chOff x="4772891" y="1783455"/>
            <a:chExt cx="468429" cy="380523"/>
          </a:xfrm>
        </p:grpSpPr>
        <p:sp>
          <p:nvSpPr>
            <p:cNvPr id="28" name="矩形: 圆角 27"/>
            <p:cNvSpPr/>
            <p:nvPr/>
          </p:nvSpPr>
          <p:spPr>
            <a:xfrm>
              <a:off x="4772891" y="1783455"/>
              <a:ext cx="468429" cy="367172"/>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4772891" y="1794646"/>
              <a:ext cx="468429" cy="369332"/>
            </a:xfrm>
            <a:prstGeom prst="rect">
              <a:avLst/>
            </a:prstGeom>
            <a:noFill/>
          </p:spPr>
          <p:txBody>
            <a:bodyPr wrap="square">
              <a:spAutoFit/>
            </a:bodyPr>
            <a:lstStyle/>
            <a:p>
              <a:pPr marL="0" algn="l" rtl="0" eaLnBrk="1" latinLnBrk="0" hangingPunct="1">
                <a:spcBef>
                  <a:spcPts val="0"/>
                </a:spcBef>
                <a:spcAft>
                  <a:spcPts val="0"/>
                </a:spcAft>
              </a:pPr>
              <a:r>
                <a:rPr lang="en-US" altLang="zh-CN" dirty="0">
                  <a:solidFill>
                    <a:srgbClr val="000000"/>
                  </a:solidFill>
                  <a:latin typeface="Century Gothic" panose="020B0502020202020204" charset="0"/>
                  <a:ea typeface="微软雅黑" panose="020B0503020204020204" pitchFamily="34" charset="-122"/>
                </a:rPr>
                <a:t>A</a:t>
              </a:r>
              <a:r>
                <a:rPr lang="en-US" altLang="zh-CN" sz="1800" kern="1200" dirty="0">
                  <a:solidFill>
                    <a:srgbClr val="000000"/>
                  </a:solidFill>
                  <a:effectLst/>
                  <a:latin typeface="Century Gothic" panose="020B0502020202020204" charset="0"/>
                  <a:ea typeface="微软雅黑" panose="020B0503020204020204" pitchFamily="34" charset="-122"/>
                  <a:cs typeface="+mn-cs"/>
                </a:rPr>
                <a:t>ppending PBS to Neuzz</a:t>
              </a:r>
              <a:endParaRPr lang="zh-CN" altLang="zh-CN" dirty="0">
                <a:effectLst/>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Tm="37466">
        <p:fade/>
      </p:transition>
    </mc:Choice>
    <mc:Fallback>
      <p:transition spd="med" advTm="3746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xit" presetSubtype="0" fill="hold" nodeType="with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1"/>
                                        </p:tgtEl>
                                      </p:cBhvr>
                                    </p:animEffect>
                                    <p:set>
                                      <p:cBhvr>
                                        <p:cTn id="38" dur="1" fill="hold">
                                          <p:stCondLst>
                                            <p:cond delay="499"/>
                                          </p:stCondLst>
                                        </p:cTn>
                                        <p:tgtEl>
                                          <p:spTgt spid="3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xit" presetSubtype="0" fill="hold" grpId="2" nodeType="withEffect">
                                  <p:stCondLst>
                                    <p:cond delay="0"/>
                                  </p:stCondLst>
                                  <p:childTnLst>
                                    <p:animEffect transition="out" filter="fade">
                                      <p:cBhvr>
                                        <p:cTn id="43" dur="500"/>
                                        <p:tgtEl>
                                          <p:spTgt spid="38"/>
                                        </p:tgtEl>
                                      </p:cBhvr>
                                    </p:animEffect>
                                    <p:set>
                                      <p:cBhvr>
                                        <p:cTn id="44" dur="1" fill="hold">
                                          <p:stCondLst>
                                            <p:cond delay="499"/>
                                          </p:stCondLst>
                                        </p:cTn>
                                        <p:tgtEl>
                                          <p:spTgt spid="38"/>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xit" presetSubtype="0" fill="hold" nodeType="withEffect">
                                  <p:stCondLst>
                                    <p:cond delay="0"/>
                                  </p:stCondLst>
                                  <p:childTnLst>
                                    <p:animEffect transition="out" filter="fade">
                                      <p:cBhvr>
                                        <p:cTn id="57" dur="500"/>
                                        <p:tgtEl>
                                          <p:spTgt spid="26"/>
                                        </p:tgtEl>
                                      </p:cBhvr>
                                    </p:animEffect>
                                    <p:set>
                                      <p:cBhvr>
                                        <p:cTn id="58" dur="1" fill="hold">
                                          <p:stCondLst>
                                            <p:cond delay="499"/>
                                          </p:stCondLst>
                                        </p:cTn>
                                        <p:tgtEl>
                                          <p:spTgt spid="26"/>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41"/>
                                        </p:tgtEl>
                                      </p:cBhvr>
                                    </p:animEffect>
                                    <p:set>
                                      <p:cBhvr>
                                        <p:cTn id="64" dur="1" fill="hold">
                                          <p:stCondLst>
                                            <p:cond delay="499"/>
                                          </p:stCondLst>
                                        </p:cTn>
                                        <p:tgtEl>
                                          <p:spTgt spid="41"/>
                                        </p:tgtEl>
                                        <p:attrNameLst>
                                          <p:attrName>style.visibility</p:attrName>
                                        </p:attrNameLst>
                                      </p:cBhvr>
                                      <p:to>
                                        <p:strVal val="hidden"/>
                                      </p:to>
                                    </p:set>
                                  </p:childTnLst>
                                </p:cTn>
                              </p:par>
                              <p:par>
                                <p:cTn id="65" presetID="10" presetClass="exit" presetSubtype="0" fill="hold" grpId="2" nodeType="withEffect">
                                  <p:stCondLst>
                                    <p:cond delay="0"/>
                                  </p:stCondLst>
                                  <p:childTnLst>
                                    <p:animEffect transition="out" filter="fade">
                                      <p:cBhvr>
                                        <p:cTn id="66" dur="500"/>
                                        <p:tgtEl>
                                          <p:spTgt spid="42"/>
                                        </p:tgtEl>
                                      </p:cBhvr>
                                    </p:animEffect>
                                    <p:set>
                                      <p:cBhvr>
                                        <p:cTn id="67" dur="1" fill="hold">
                                          <p:stCondLst>
                                            <p:cond delay="499"/>
                                          </p:stCondLst>
                                        </p:cTn>
                                        <p:tgtEl>
                                          <p:spTgt spid="42"/>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xit" presetSubtype="0" fill="hold" nodeType="withEffect">
                                  <p:stCondLst>
                                    <p:cond delay="0"/>
                                  </p:stCondLst>
                                  <p:childTnLst>
                                    <p:animEffect transition="out" filter="fade">
                                      <p:cBhvr>
                                        <p:cTn id="80" dur="500"/>
                                        <p:tgtEl>
                                          <p:spTgt spid="43"/>
                                        </p:tgtEl>
                                      </p:cBhvr>
                                    </p:animEffect>
                                    <p:set>
                                      <p:cBhvr>
                                        <p:cTn id="81" dur="1" fill="hold">
                                          <p:stCondLst>
                                            <p:cond delay="499"/>
                                          </p:stCondLst>
                                        </p:cTn>
                                        <p:tgtEl>
                                          <p:spTgt spid="4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7"/>
                                        </p:tgtEl>
                                      </p:cBhvr>
                                    </p:animEffect>
                                    <p:set>
                                      <p:cBhvr>
                                        <p:cTn id="84" dur="1" fill="hold">
                                          <p:stCondLst>
                                            <p:cond delay="499"/>
                                          </p:stCondLst>
                                        </p:cTn>
                                        <p:tgtEl>
                                          <p:spTgt spid="2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46"/>
                                        </p:tgtEl>
                                      </p:cBhvr>
                                    </p:animEffect>
                                    <p:set>
                                      <p:cBhvr>
                                        <p:cTn id="87" dur="1" fill="hold">
                                          <p:stCondLst>
                                            <p:cond delay="499"/>
                                          </p:stCondLst>
                                        </p:cTn>
                                        <p:tgtEl>
                                          <p:spTgt spid="46"/>
                                        </p:tgtEl>
                                        <p:attrNameLst>
                                          <p:attrName>style.visibility</p:attrName>
                                        </p:attrNameLst>
                                      </p:cBhvr>
                                      <p:to>
                                        <p:strVal val="hidden"/>
                                      </p:to>
                                    </p:set>
                                  </p:childTnLst>
                                </p:cTn>
                              </p:par>
                              <p:par>
                                <p:cTn id="88" presetID="10" presetClass="exit" presetSubtype="0" fill="hold" grpId="2" nodeType="withEffect">
                                  <p:stCondLst>
                                    <p:cond delay="0"/>
                                  </p:stCondLst>
                                  <p:childTnLst>
                                    <p:animEffect transition="out" filter="fade">
                                      <p:cBhvr>
                                        <p:cTn id="89" dur="500"/>
                                        <p:tgtEl>
                                          <p:spTgt spid="47"/>
                                        </p:tgtEl>
                                      </p:cBhvr>
                                    </p:animEffect>
                                    <p:set>
                                      <p:cBhvr>
                                        <p:cTn id="90"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2" grpId="2"/>
      <p:bldP spid="38" grpId="0"/>
      <p:bldP spid="38" grpId="1"/>
      <p:bldP spid="38" grpId="2"/>
      <p:bldP spid="47" grpId="0"/>
      <p:bldP spid="47" grpId="1"/>
      <p:bldP spid="47"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084397" y="65350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3" name="矩形 2"/>
          <p:cNvSpPr/>
          <p:nvPr/>
        </p:nvSpPr>
        <p:spPr>
          <a:xfrm>
            <a:off x="784949" y="136525"/>
            <a:ext cx="9708607" cy="650875"/>
          </a:xfrm>
          <a:prstGeom prst="rect">
            <a:avLst/>
          </a:prstGeom>
          <a:noFill/>
        </p:spPr>
        <p:txBody>
          <a:bodyPr wrap="square" numCol="1" spcCol="360000">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Silver points from the study</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panose="020B0502020202020204"/>
              <a:ea typeface="微软雅黑" panose="020B0503020204020204" pitchFamily="34" charset="-122"/>
              <a:cs typeface="+mn-cs"/>
            </a:endParaRPr>
          </a:p>
        </p:txBody>
      </p:sp>
      <p:sp>
        <p:nvSpPr>
          <p:cNvPr id="14" name="矩形 13"/>
          <p:cNvSpPr/>
          <p:nvPr/>
        </p:nvSpPr>
        <p:spPr>
          <a:xfrm>
            <a:off x="747390" y="949933"/>
            <a:ext cx="9708607" cy="530860"/>
          </a:xfrm>
          <a:prstGeom prst="rect">
            <a:avLst/>
          </a:prstGeom>
          <a:noFill/>
        </p:spPr>
        <p:txBody>
          <a:bodyPr wrap="square" numCol="1" spcCol="360000">
            <a:spAutoFit/>
          </a:bodyPr>
          <a:lstStyle/>
          <a:p>
            <a:pPr defTabSz="609600">
              <a:lnSpc>
                <a:spcPct val="130000"/>
              </a:lnSpc>
            </a:pPr>
            <a:r>
              <a:rPr kumimoji="1" lang="en-US" altLang="en-GB" sz="2200" b="1" dirty="0">
                <a:latin typeface="+mj-lt"/>
                <a:cs typeface="+mj-lt"/>
              </a:rPr>
              <a:t>Random strategy is very powerful</a:t>
            </a:r>
            <a:endParaRPr kumimoji="1" lang="en-US" altLang="en-GB" sz="2200" b="1" dirty="0">
              <a:latin typeface="+mj-lt"/>
              <a:cs typeface="+mj-lt"/>
            </a:endParaRPr>
          </a:p>
        </p:txBody>
      </p:sp>
      <p:sp>
        <p:nvSpPr>
          <p:cNvPr id="15" name="文本框 14"/>
          <p:cNvSpPr txBox="1"/>
          <p:nvPr/>
        </p:nvSpPr>
        <p:spPr>
          <a:xfrm>
            <a:off x="495528" y="1507338"/>
            <a:ext cx="9139360" cy="132207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cs typeface="+mn-lt"/>
                <a:sym typeface="+mn-lt"/>
              </a:rPr>
              <a:t>Random strategy can explore the target program efficiently.</a:t>
            </a:r>
            <a:endParaRPr lang="en-US" altLang="zh-CN" sz="2000" dirty="0">
              <a:cs typeface="+mn-lt"/>
              <a:sym typeface="+mn-lt"/>
            </a:endParaRPr>
          </a:p>
          <a:p>
            <a:pPr marL="342900" indent="-342900">
              <a:buFont typeface="Arial" panose="020B0604020202020204" pitchFamily="34" charset="0"/>
              <a:buChar char="•"/>
            </a:pPr>
            <a:r>
              <a:rPr lang="en-US" altLang="zh-CN" sz="2000" dirty="0">
                <a:cs typeface="+mn-lt"/>
                <a:sym typeface="+mn-lt"/>
              </a:rPr>
              <a:t>Havoc only can already outperform tons of other fancy approaches significantly.</a:t>
            </a:r>
            <a:endParaRPr lang="en-US" altLang="zh-CN" sz="2000" dirty="0">
              <a:cs typeface="+mn-lt"/>
              <a:sym typeface="+mn-lt"/>
            </a:endParaRPr>
          </a:p>
          <a:p>
            <a:pPr marL="342900" indent="-342900">
              <a:buFont typeface="Arial" panose="020B0604020202020204" pitchFamily="34" charset="0"/>
              <a:buChar char="•"/>
            </a:pPr>
            <a:endParaRPr lang="en-US" altLang="zh-CN" sz="2000" dirty="0">
              <a:latin typeface="Helvetica Neue"/>
              <a:sym typeface="+mn-lt"/>
            </a:endParaRPr>
          </a:p>
        </p:txBody>
      </p:sp>
      <p:sp>
        <p:nvSpPr>
          <p:cNvPr id="16" name="矩形 15"/>
          <p:cNvSpPr/>
          <p:nvPr/>
        </p:nvSpPr>
        <p:spPr>
          <a:xfrm>
            <a:off x="747484" y="2419383"/>
            <a:ext cx="9708607" cy="530860"/>
          </a:xfrm>
          <a:prstGeom prst="rect">
            <a:avLst/>
          </a:prstGeom>
          <a:noFill/>
        </p:spPr>
        <p:txBody>
          <a:bodyPr wrap="square" numCol="1" spcCol="360000">
            <a:spAutoFit/>
          </a:bodyPr>
          <a:lstStyle/>
          <a:p>
            <a:pPr defTabSz="609600">
              <a:lnSpc>
                <a:spcPct val="130000"/>
              </a:lnSpc>
            </a:pPr>
            <a:r>
              <a:rPr kumimoji="1" lang="en-US" altLang="en-GB" sz="2200" b="1" dirty="0">
                <a:latin typeface="+mj-lt"/>
                <a:cs typeface="+mj-lt"/>
              </a:rPr>
              <a:t>Random strategy could be less effective in some applications  </a:t>
            </a:r>
            <a:endParaRPr kumimoji="1" lang="en-US" altLang="en-GB" sz="2200" b="1" dirty="0">
              <a:latin typeface="+mj-lt"/>
              <a:cs typeface="+mj-lt"/>
            </a:endParaRPr>
          </a:p>
        </p:txBody>
      </p:sp>
      <p:sp>
        <p:nvSpPr>
          <p:cNvPr id="17" name="文本框 16"/>
          <p:cNvSpPr txBox="1"/>
          <p:nvPr/>
        </p:nvSpPr>
        <p:spPr>
          <a:xfrm>
            <a:off x="495529" y="2939811"/>
            <a:ext cx="9254864" cy="132207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cs typeface="+mn-lt"/>
              </a:rPr>
              <a:t>The fundamental guidance mechanism, coverage guidance, can be less effective when fuzzing some applications. </a:t>
            </a:r>
            <a:endParaRPr lang="en-US" altLang="zh-CN" sz="2000" dirty="0">
              <a:cs typeface="+mn-lt"/>
            </a:endParaRPr>
          </a:p>
          <a:p>
            <a:pPr marL="342900" indent="-342900">
              <a:buFont typeface="Arial" panose="020B0604020202020204" pitchFamily="34" charset="0"/>
              <a:buChar char="•"/>
            </a:pPr>
            <a:r>
              <a:rPr lang="en-US" altLang="zh-CN" sz="2000" dirty="0">
                <a:cs typeface="+mn-lt"/>
              </a:rPr>
              <a:t>An application with complicated constraints can easily terminate in the early stage and thus fuzzers cannot explore it efficiently. </a:t>
            </a:r>
            <a:endParaRPr lang="en-US" altLang="zh-CN" sz="2000" dirty="0">
              <a:latin typeface="Helvetica Neue"/>
              <a:sym typeface="+mn-lt"/>
            </a:endParaRPr>
          </a:p>
        </p:txBody>
      </p:sp>
      <p:sp>
        <p:nvSpPr>
          <p:cNvPr id="6" name="文本占位符 2"/>
          <p:cNvSpPr>
            <a:spLocks noGrp="1"/>
          </p:cNvSpPr>
          <p:nvPr>
            <p:custDataLst>
              <p:tags r:id="rId1"/>
            </p:custDataLst>
          </p:nvPr>
        </p:nvSpPr>
        <p:spPr>
          <a:xfrm>
            <a:off x="605790" y="5516880"/>
            <a:ext cx="10469245" cy="92646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Insight 2: how about we randomly travel in a target program </a:t>
            </a:r>
            <a:r>
              <a:rPr lang="en-US" altLang="zh-CN" sz="2200" dirty="0">
                <a:solidFill>
                  <a:schemeClr val="dk1"/>
                </a:solidFill>
                <a:sym typeface="Arial" panose="020B0604020202020204"/>
              </a:rPr>
              <a:t>WITHOUT </a:t>
            </a:r>
            <a:r>
              <a:rPr lang="en-US" altLang="zh-CN" sz="2200" b="0" dirty="0">
                <a:solidFill>
                  <a:schemeClr val="dk1"/>
                </a:solidFill>
                <a:sym typeface="Arial" panose="020B0604020202020204"/>
              </a:rPr>
              <a:t>being violating any predefined constraints by gathering limited information?</a:t>
            </a:r>
            <a:endParaRPr lang="en-US" altLang="zh-CN" sz="2200" b="0" dirty="0">
              <a:solidFill>
                <a:schemeClr val="dk1"/>
              </a:solidFill>
              <a:sym typeface="Arial" panose="020B0604020202020204"/>
            </a:endParaRPr>
          </a:p>
        </p:txBody>
      </p:sp>
      <p:sp>
        <p:nvSpPr>
          <p:cNvPr id="8" name="文本占位符 2"/>
          <p:cNvSpPr>
            <a:spLocks noGrp="1"/>
          </p:cNvSpPr>
          <p:nvPr>
            <p:custDataLst>
              <p:tags r:id="rId2"/>
            </p:custDataLst>
          </p:nvPr>
        </p:nvSpPr>
        <p:spPr>
          <a:xfrm>
            <a:off x="605790" y="4425950"/>
            <a:ext cx="10469245" cy="92646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Insight 1: can we improve the performance of coverage guidance by gathering more information?</a:t>
            </a:r>
            <a:endParaRPr lang="en-US" altLang="zh-CN" sz="2200" b="0" dirty="0">
              <a:solidFill>
                <a:schemeClr val="dk1"/>
              </a:solidFill>
              <a:sym typeface="Arial" panose="020B0604020202020204"/>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300" advTm="56485">
        <p:fade/>
      </p:transition>
    </mc:Choice>
    <mc:Fallback>
      <p:transition advTm="5648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25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250"/>
                                        <p:tgtEl>
                                          <p:spTgt spid="1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2"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2"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16" grpId="0"/>
      <p:bldP spid="17" grpId="0"/>
      <p:bldP spid="6" grpId="1" animBg="1"/>
      <p:bldP spid="6" grpId="2" bldLvl="0" animBg="1"/>
      <p:bldP spid="8" grpId="1" animBg="1"/>
      <p:bldP spid="8" grpId="2"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4" name="文本占位符 2"/>
          <p:cNvSpPr>
            <a:spLocks noGrp="1"/>
          </p:cNvSpPr>
          <p:nvPr/>
        </p:nvSpPr>
        <p:spPr>
          <a:xfrm>
            <a:off x="1612265" y="1162685"/>
            <a:ext cx="9316085" cy="1247775"/>
          </a:xfrm>
          <a:prstGeom prst="roundRect">
            <a:avLst>
              <a:gd name="adj" fmla="val 8013"/>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000" dirty="0">
                <a:solidFill>
                  <a:schemeClr val="tx1"/>
                </a:solidFill>
                <a:cs typeface="+mn-lt"/>
                <a:sym typeface="Arial" panose="020B0604020202020204"/>
              </a:rPr>
              <a:t>Although coverage guidance has been shown effective, it is still somewhat restricted to hinder their further performance improvement !</a:t>
            </a:r>
            <a:endParaRPr lang="en-US" altLang="zh-CN" sz="2000" dirty="0">
              <a:solidFill>
                <a:schemeClr val="tx1"/>
              </a:solidFill>
              <a:cs typeface="+mn-lt"/>
              <a:sym typeface="Arial" panose="020B0604020202020204"/>
            </a:endParaRPr>
          </a:p>
        </p:txBody>
      </p:sp>
      <p:sp>
        <p:nvSpPr>
          <p:cNvPr id="3" name="矩形 2"/>
          <p:cNvSpPr/>
          <p:nvPr/>
        </p:nvSpPr>
        <p:spPr>
          <a:xfrm>
            <a:off x="784949" y="153596"/>
            <a:ext cx="9708607" cy="953135"/>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mn-ea"/>
              </a:rPr>
              <a:t>Enhancing Coverage-Guided Fuzzing via Phantom Program</a:t>
            </a:r>
            <a:endParaRPr lang="en-US" altLang="zh-CN" sz="2800" b="1" dirty="0">
              <a:ln>
                <a:noFill/>
              </a:ln>
              <a:solidFill>
                <a:schemeClr val="tx2"/>
              </a:solidFill>
              <a:effectLst/>
              <a:uFillTx/>
              <a:latin typeface="+mj-lt"/>
              <a:ea typeface="Arial" panose="020B0604020202020204"/>
              <a:cs typeface="Arial" panose="020B0604020202020204"/>
              <a:sym typeface="+mn-ea"/>
            </a:endParaRPr>
          </a:p>
        </p:txBody>
      </p:sp>
      <p:grpSp>
        <p:nvGrpSpPr>
          <p:cNvPr id="13" name="组合 12"/>
          <p:cNvGrpSpPr/>
          <p:nvPr/>
        </p:nvGrpSpPr>
        <p:grpSpPr>
          <a:xfrm>
            <a:off x="17145" y="2656840"/>
            <a:ext cx="11868785" cy="868045"/>
            <a:chOff x="840" y="3631"/>
            <a:chExt cx="18691" cy="1367"/>
          </a:xfrm>
        </p:grpSpPr>
        <p:pic>
          <p:nvPicPr>
            <p:cNvPr id="14" name="图片 13"/>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31" name="文本框 30"/>
            <p:cNvSpPr txBox="1"/>
            <p:nvPr>
              <p:custDataLst>
                <p:tags r:id="rId3"/>
              </p:custDataLst>
            </p:nvPr>
          </p:nvSpPr>
          <p:spPr>
            <a:xfrm>
              <a:off x="2390" y="3631"/>
              <a:ext cx="17141" cy="774"/>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1</a:t>
              </a:r>
              <a:r>
                <a:rPr lang="en-US" altLang="zh-CN" sz="2000" dirty="0">
                  <a:solidFill>
                    <a:srgbClr val="FF0000"/>
                  </a:solidFill>
                  <a:sym typeface="+mn-lt"/>
                </a:rPr>
                <a:t>: </a:t>
              </a:r>
              <a:r>
                <a:rPr lang="en-US" altLang="zh-CN" sz="2000" dirty="0">
                  <a:solidFill>
                    <a:schemeClr val="tx1"/>
                  </a:solidFill>
                  <a:sym typeface="+mn-lt"/>
                </a:rPr>
                <a:t>Only a limited number of seeds can explore a particular branch. </a:t>
              </a:r>
              <a:r>
                <a:rPr lang="en-US" altLang="zh-CN" sz="2000" dirty="0">
                  <a:solidFill>
                    <a:schemeClr val="dk1"/>
                  </a:solidFill>
                  <a:sym typeface="+mn-lt"/>
                </a:rPr>
                <a:t>  </a:t>
              </a:r>
              <a:endParaRPr lang="en-US" altLang="zh-CN" sz="2000" dirty="0">
                <a:solidFill>
                  <a:schemeClr val="dk1"/>
                </a:solidFill>
                <a:sym typeface="+mn-lt"/>
              </a:endParaRPr>
            </a:p>
          </p:txBody>
        </p:sp>
      </p:grpSp>
      <p:grpSp>
        <p:nvGrpSpPr>
          <p:cNvPr id="15" name="组合 14"/>
          <p:cNvGrpSpPr/>
          <p:nvPr/>
        </p:nvGrpSpPr>
        <p:grpSpPr>
          <a:xfrm>
            <a:off x="17145" y="3548380"/>
            <a:ext cx="11868785" cy="934720"/>
            <a:chOff x="840" y="3526"/>
            <a:chExt cx="18691" cy="1472"/>
          </a:xfrm>
        </p:grpSpPr>
        <p:pic>
          <p:nvPicPr>
            <p:cNvPr id="16" name="图片 15"/>
            <p:cNvPicPr>
              <a:picLocks noChangeAspect="1"/>
            </p:cNvPicPr>
            <p:nvPr>
              <p:custDataLst>
                <p:tags r:id="rId4"/>
              </p:custDataLst>
            </p:nvPr>
          </p:nvPicPr>
          <p:blipFill>
            <a:blip r:embed="rId2"/>
            <a:stretch>
              <a:fillRect/>
            </a:stretch>
          </p:blipFill>
          <p:spPr>
            <a:xfrm>
              <a:off x="840" y="3631"/>
              <a:ext cx="1550" cy="1367"/>
            </a:xfrm>
            <a:prstGeom prst="rect">
              <a:avLst/>
            </a:prstGeom>
          </p:spPr>
        </p:pic>
        <p:sp>
          <p:nvSpPr>
            <p:cNvPr id="17" name="文本框 16"/>
            <p:cNvSpPr txBox="1"/>
            <p:nvPr>
              <p:custDataLst>
                <p:tags r:id="rId5"/>
              </p:custDataLst>
            </p:nvPr>
          </p:nvSpPr>
          <p:spPr>
            <a:xfrm>
              <a:off x="2390" y="3526"/>
              <a:ext cx="17141" cy="1404"/>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a:t>
              </a:r>
              <a:r>
                <a:rPr lang="en-US" altLang="zh-CN" sz="2000" b="1" dirty="0">
                  <a:solidFill>
                    <a:srgbClr val="FF0000"/>
                  </a:solidFill>
                  <a:sym typeface="+mn-lt"/>
                </a:rPr>
                <a:t>2</a:t>
              </a:r>
              <a:r>
                <a:rPr lang="en-US" altLang="zh-CN" sz="2000" dirty="0">
                  <a:solidFill>
                    <a:srgbClr val="FF0000"/>
                  </a:solidFill>
                  <a:sym typeface="+mn-lt"/>
                </a:rPr>
                <a:t>: </a:t>
              </a:r>
              <a:r>
                <a:rPr lang="en-US" altLang="zh-CN" sz="2000" dirty="0">
                  <a:solidFill>
                    <a:schemeClr val="tx1"/>
                  </a:solidFill>
                  <a:sym typeface="+mn-lt"/>
                </a:rPr>
                <a:t>A seed that satisfies an unexplored branch condition can be discarded if its dependent branches are not accessed yet. </a:t>
              </a:r>
              <a:endParaRPr lang="en-US" altLang="zh-CN" sz="2000" dirty="0">
                <a:solidFill>
                  <a:schemeClr val="tx1"/>
                </a:solidFill>
                <a:sym typeface="+mn-lt"/>
              </a:endParaRPr>
            </a:p>
          </p:txBody>
        </p:sp>
      </p:grpSp>
    </p:spTree>
    <p:custDataLst>
      <p:tags r:id="rId6"/>
    </p:custDataLst>
  </p:cSld>
  <p:clrMapOvr>
    <a:masterClrMapping/>
  </p:clrMapOvr>
  <mc:AlternateContent xmlns:mc="http://schemas.openxmlformats.org/markup-compatibility/2006">
    <mc:Choice xmlns:p14="http://schemas.microsoft.com/office/powerpoint/2010/main" Requires="p14">
      <p:transition p14:dur="300" advTm="27386">
        <p:fade/>
      </p:transition>
    </mc:Choice>
    <mc:Fallback>
      <p:transition advTm="273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44071"/>
            <a:ext cx="9708607" cy="521970"/>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mn-ea"/>
              </a:rPr>
              <a:t>Motivation</a:t>
            </a:r>
            <a:endParaRPr lang="en-US" altLang="zh-CN" sz="2800" b="1" dirty="0">
              <a:ln>
                <a:noFill/>
              </a:ln>
              <a:solidFill>
                <a:schemeClr val="tx2"/>
              </a:solidFill>
              <a:effectLst/>
              <a:uFillTx/>
              <a:latin typeface="+mj-lt"/>
              <a:ea typeface="Arial" panose="020B0604020202020204"/>
              <a:cs typeface="Arial" panose="020B0604020202020204"/>
            </a:endParaRPr>
          </a:p>
        </p:txBody>
      </p:sp>
      <p:pic>
        <p:nvPicPr>
          <p:cNvPr id="7" name="图片 6"/>
          <p:cNvPicPr>
            <a:picLocks noChangeAspect="1"/>
          </p:cNvPicPr>
          <p:nvPr/>
        </p:nvPicPr>
        <p:blipFill>
          <a:blip r:embed="rId1"/>
          <a:stretch>
            <a:fillRect/>
          </a:stretch>
        </p:blipFill>
        <p:spPr>
          <a:xfrm>
            <a:off x="784860" y="756285"/>
            <a:ext cx="3600450" cy="3810000"/>
          </a:xfrm>
          <a:prstGeom prst="rect">
            <a:avLst/>
          </a:prstGeom>
        </p:spPr>
      </p:pic>
      <p:sp>
        <p:nvSpPr>
          <p:cNvPr id="8" name="矩形 7"/>
          <p:cNvSpPr/>
          <p:nvPr/>
        </p:nvSpPr>
        <p:spPr>
          <a:xfrm>
            <a:off x="1617345" y="1609725"/>
            <a:ext cx="2229485" cy="285750"/>
          </a:xfrm>
          <a:prstGeom prst="rect">
            <a:avLst/>
          </a:prstGeom>
          <a:noFill/>
          <a:ln w="28575" cmpd="sng">
            <a:solidFill>
              <a:srgbClr val="E73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55" name="直接箭头连接符 54"/>
          <p:cNvCxnSpPr/>
          <p:nvPr/>
        </p:nvCxnSpPr>
        <p:spPr>
          <a:xfrm>
            <a:off x="3846830" y="1750695"/>
            <a:ext cx="1049020" cy="3810"/>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9" name="文本框 8"/>
          <p:cNvSpPr txBox="1"/>
          <p:nvPr>
            <p:custDataLst>
              <p:tags r:id="rId2"/>
            </p:custDataLst>
          </p:nvPr>
        </p:nvSpPr>
        <p:spPr>
          <a:xfrm>
            <a:off x="5033010" y="1009015"/>
            <a:ext cx="5080000" cy="181610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olidFill>
                  <a:srgbClr val="FF0000"/>
                </a:solidFill>
                <a:sym typeface="+mn-lt"/>
              </a:rPr>
              <a:t>Only seeds which successfully satisfy the condition in line 3 </a:t>
            </a:r>
            <a:r>
              <a:rPr lang="en-US" altLang="zh-CN" sz="2000" dirty="0">
                <a:solidFill>
                  <a:schemeClr val="dk1"/>
                </a:solidFill>
                <a:sym typeface="+mn-lt"/>
              </a:rPr>
              <a:t> can be used to explore line 4!</a:t>
            </a:r>
            <a:endParaRPr lang="en-US" altLang="zh-CN" sz="2000" dirty="0">
              <a:solidFill>
                <a:schemeClr val="dk1"/>
              </a:solidFill>
              <a:sym typeface="+mn-lt"/>
            </a:endParaRPr>
          </a:p>
        </p:txBody>
      </p:sp>
      <p:sp>
        <p:nvSpPr>
          <p:cNvPr id="10" name="矩形 9"/>
          <p:cNvSpPr/>
          <p:nvPr/>
        </p:nvSpPr>
        <p:spPr>
          <a:xfrm>
            <a:off x="2078355" y="2141220"/>
            <a:ext cx="2229485" cy="285750"/>
          </a:xfrm>
          <a:prstGeom prst="rect">
            <a:avLst/>
          </a:prstGeom>
          <a:noFill/>
          <a:ln w="2857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a:off x="3846830" y="2426970"/>
            <a:ext cx="0" cy="922655"/>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12" name="文本框 11"/>
          <p:cNvSpPr txBox="1"/>
          <p:nvPr>
            <p:custDataLst>
              <p:tags r:id="rId3"/>
            </p:custDataLst>
          </p:nvPr>
        </p:nvSpPr>
        <p:spPr>
          <a:xfrm>
            <a:off x="3249295" y="3349625"/>
            <a:ext cx="5484495" cy="181610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olidFill>
                  <a:schemeClr val="dk1"/>
                </a:solidFill>
                <a:sym typeface="+mn-lt"/>
              </a:rPr>
              <a:t>Seeds satisfying the condition in line 6 </a:t>
            </a:r>
            <a:r>
              <a:rPr lang="en-US" altLang="zh-CN" sz="2000" dirty="0">
                <a:solidFill>
                  <a:srgbClr val="FF0000"/>
                </a:solidFill>
                <a:sym typeface="+mn-lt"/>
              </a:rPr>
              <a:t>can be DISCARDED</a:t>
            </a:r>
            <a:r>
              <a:rPr lang="en-US" altLang="zh-CN" sz="2000" dirty="0">
                <a:solidFill>
                  <a:schemeClr val="dk1"/>
                </a:solidFill>
                <a:sym typeface="+mn-lt"/>
              </a:rPr>
              <a:t> if they fail to access all dependent branches, e.g., user[2] == ‘Z’.</a:t>
            </a:r>
            <a:endParaRPr lang="en-US" altLang="zh-CN" sz="2000" dirty="0">
              <a:solidFill>
                <a:schemeClr val="dk1"/>
              </a:solidFill>
              <a:sym typeface="+mn-lt"/>
            </a:endParaRPr>
          </a:p>
        </p:txBody>
      </p:sp>
      <p:sp>
        <p:nvSpPr>
          <p:cNvPr id="18" name="文本占位符 2"/>
          <p:cNvSpPr>
            <a:spLocks noGrp="1"/>
          </p:cNvSpPr>
          <p:nvPr>
            <p:custDataLst>
              <p:tags r:id="rId4"/>
            </p:custDataLst>
          </p:nvPr>
        </p:nvSpPr>
        <p:spPr>
          <a:xfrm>
            <a:off x="1438275" y="4837430"/>
            <a:ext cx="9316085" cy="1247775"/>
          </a:xfrm>
          <a:prstGeom prst="roundRect">
            <a:avLst>
              <a:gd name="adj" fmla="val 8013"/>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000" dirty="0">
                <a:solidFill>
                  <a:schemeClr val="tx1"/>
                </a:solidFill>
                <a:cs typeface="+mn-lt"/>
                <a:sym typeface="Arial" panose="020B0604020202020204"/>
              </a:rPr>
              <a:t>Exploring program states are bounded by rigorous dependencies between program branches!</a:t>
            </a:r>
            <a:endParaRPr lang="en-US" altLang="zh-CN" sz="2000" dirty="0">
              <a:solidFill>
                <a:schemeClr val="tx1"/>
              </a:solidFill>
              <a:cs typeface="+mn-lt"/>
              <a:sym typeface="Arial" panose="020B0604020202020204"/>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300" advTm="25644">
        <p:fade/>
      </p:transition>
    </mc:Choice>
    <mc:Fallback>
      <p:transition advTm="256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animBg="1"/>
      <p:bldP spid="18" grpId="1" bldLvl="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44071"/>
            <a:ext cx="9708607" cy="521970"/>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mn-ea"/>
              </a:rPr>
              <a:t>Motivation</a:t>
            </a:r>
            <a:endParaRPr lang="en-US" altLang="zh-CN" sz="2800" b="1" dirty="0">
              <a:ln>
                <a:noFill/>
              </a:ln>
              <a:solidFill>
                <a:schemeClr val="tx2"/>
              </a:solidFill>
              <a:effectLst/>
              <a:uFillTx/>
              <a:latin typeface="+mj-lt"/>
              <a:ea typeface="Arial" panose="020B0604020202020204"/>
              <a:cs typeface="Arial" panose="020B0604020202020204"/>
            </a:endParaRPr>
          </a:p>
        </p:txBody>
      </p:sp>
      <p:pic>
        <p:nvPicPr>
          <p:cNvPr id="4" name="图片 3"/>
          <p:cNvPicPr>
            <a:picLocks noChangeAspect="1"/>
          </p:cNvPicPr>
          <p:nvPr/>
        </p:nvPicPr>
        <p:blipFill>
          <a:blip r:embed="rId1"/>
          <a:stretch>
            <a:fillRect/>
          </a:stretch>
        </p:blipFill>
        <p:spPr>
          <a:xfrm>
            <a:off x="784860" y="1170305"/>
            <a:ext cx="3600450" cy="3810000"/>
          </a:xfrm>
          <a:prstGeom prst="rect">
            <a:avLst/>
          </a:prstGeom>
        </p:spPr>
      </p:pic>
      <p:sp>
        <p:nvSpPr>
          <p:cNvPr id="6" name="矩形 5"/>
          <p:cNvSpPr/>
          <p:nvPr/>
        </p:nvSpPr>
        <p:spPr>
          <a:xfrm>
            <a:off x="1875790" y="2292985"/>
            <a:ext cx="2289175" cy="286385"/>
          </a:xfrm>
          <a:prstGeom prst="rect">
            <a:avLst/>
          </a:prstGeom>
          <a:noFill/>
          <a:ln w="2857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13" name="直接箭头连接符 12"/>
          <p:cNvCxnSpPr/>
          <p:nvPr/>
        </p:nvCxnSpPr>
        <p:spPr>
          <a:xfrm>
            <a:off x="3846830" y="2967990"/>
            <a:ext cx="0" cy="922655"/>
          </a:xfrm>
          <a:prstGeom prst="straightConnector1">
            <a:avLst/>
          </a:prstGeom>
          <a:ln w="28575">
            <a:solidFill>
              <a:srgbClr val="9D9D9D"/>
            </a:solidFill>
            <a:headEnd type="none"/>
            <a:tailEnd type="triangle" w="med" len="med"/>
          </a:ln>
        </p:spPr>
        <p:style>
          <a:lnRef idx="1">
            <a:schemeClr val="dk1"/>
          </a:lnRef>
          <a:fillRef idx="0">
            <a:schemeClr val="dk1"/>
          </a:fillRef>
          <a:effectRef idx="0">
            <a:schemeClr val="dk1"/>
          </a:effectRef>
          <a:fontRef idx="minor">
            <a:schemeClr val="tx1"/>
          </a:fontRef>
        </p:style>
      </p:cxnSp>
      <p:sp>
        <p:nvSpPr>
          <p:cNvPr id="14" name="矩形 13"/>
          <p:cNvSpPr/>
          <p:nvPr/>
        </p:nvSpPr>
        <p:spPr>
          <a:xfrm>
            <a:off x="1470025" y="1771650"/>
            <a:ext cx="2229485" cy="285750"/>
          </a:xfrm>
          <a:prstGeom prst="rect">
            <a:avLst/>
          </a:prstGeom>
          <a:noFill/>
          <a:ln w="28575" cmpd="sng">
            <a:solidFill>
              <a:srgbClr val="E73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矩形 14"/>
          <p:cNvSpPr/>
          <p:nvPr/>
        </p:nvSpPr>
        <p:spPr>
          <a:xfrm>
            <a:off x="1659255" y="2006600"/>
            <a:ext cx="2289175" cy="286385"/>
          </a:xfrm>
          <a:prstGeom prst="rect">
            <a:avLst/>
          </a:prstGeom>
          <a:noFill/>
          <a:ln w="28575"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6" name="矩形 15"/>
          <p:cNvSpPr/>
          <p:nvPr/>
        </p:nvSpPr>
        <p:spPr>
          <a:xfrm>
            <a:off x="2096135" y="2559685"/>
            <a:ext cx="2289175" cy="286385"/>
          </a:xfrm>
          <a:prstGeom prst="rect">
            <a:avLst/>
          </a:prstGeom>
          <a:no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 name="文本框 70"/>
          <p:cNvSpPr txBox="1"/>
          <p:nvPr>
            <p:custDataLst>
              <p:tags r:id="rId2"/>
            </p:custDataLst>
          </p:nvPr>
        </p:nvSpPr>
        <p:spPr>
          <a:xfrm>
            <a:off x="2430780" y="3773805"/>
            <a:ext cx="3857625" cy="86614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olidFill>
                  <a:schemeClr val="dk1"/>
                </a:solidFill>
                <a:sym typeface="+mn-lt"/>
              </a:rPr>
              <a:t>Can we reduce the </a:t>
            </a:r>
            <a:r>
              <a:rPr lang="en-US" altLang="zh-CN" sz="2000" dirty="0">
                <a:solidFill>
                  <a:srgbClr val="FF0000"/>
                </a:solidFill>
                <a:sym typeface="+mn-lt"/>
              </a:rPr>
              <a:t>dependencies </a:t>
            </a:r>
            <a:r>
              <a:rPr lang="en-US" altLang="zh-CN" sz="2000" dirty="0">
                <a:solidFill>
                  <a:schemeClr val="dk1"/>
                </a:solidFill>
                <a:sym typeface="+mn-lt"/>
              </a:rPr>
              <a:t>among different branches?</a:t>
            </a:r>
            <a:r>
              <a:rPr lang="en-US" altLang="zh-CN" sz="2000" dirty="0">
                <a:solidFill>
                  <a:srgbClr val="FF0000"/>
                </a:solidFill>
                <a:sym typeface="+mn-lt"/>
              </a:rPr>
              <a:t> </a:t>
            </a:r>
            <a:endParaRPr lang="en-US" altLang="zh-CN" sz="2000" dirty="0">
              <a:solidFill>
                <a:srgbClr val="FF0000"/>
              </a:solidFill>
              <a:sym typeface="+mn-lt"/>
            </a:endParaRPr>
          </a:p>
        </p:txBody>
      </p:sp>
      <p:sp>
        <p:nvSpPr>
          <p:cNvPr id="45" name="下箭头 44"/>
          <p:cNvSpPr/>
          <p:nvPr>
            <p:custDataLst>
              <p:tags r:id="rId3"/>
            </p:custDataLst>
          </p:nvPr>
        </p:nvSpPr>
        <p:spPr>
          <a:xfrm rot="16200000">
            <a:off x="5527040" y="1478915"/>
            <a:ext cx="357505" cy="1610995"/>
          </a:xfrm>
          <a:prstGeom prst="downArrow">
            <a:avLst/>
          </a:prstGeom>
          <a:solidFill>
            <a:schemeClr val="accent2">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4"/>
          <a:stretch>
            <a:fillRect/>
          </a:stretch>
        </p:blipFill>
        <p:spPr>
          <a:xfrm>
            <a:off x="6692265" y="1059180"/>
            <a:ext cx="3801110" cy="3810635"/>
          </a:xfrm>
          <a:prstGeom prst="rect">
            <a:avLst/>
          </a:prstGeom>
        </p:spPr>
      </p:pic>
      <p:sp>
        <p:nvSpPr>
          <p:cNvPr id="19" name="矩形 18"/>
          <p:cNvSpPr/>
          <p:nvPr/>
        </p:nvSpPr>
        <p:spPr>
          <a:xfrm>
            <a:off x="7602855" y="1651635"/>
            <a:ext cx="2510790" cy="1315720"/>
          </a:xfrm>
          <a:prstGeom prst="rect">
            <a:avLst/>
          </a:prstGeom>
          <a:noFill/>
          <a:ln w="2857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3" name="圆角矩形 32"/>
          <p:cNvSpPr/>
          <p:nvPr>
            <p:custDataLst>
              <p:tags r:id="rId5"/>
            </p:custDataLst>
          </p:nvPr>
        </p:nvSpPr>
        <p:spPr>
          <a:xfrm>
            <a:off x="965200" y="5152390"/>
            <a:ext cx="10471150" cy="1280795"/>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en-US" altLang="zh-CN" sz="2000" b="1" dirty="0">
                <a:solidFill>
                  <a:schemeClr val="tx1"/>
                </a:solidFill>
                <a:sym typeface="+mn-ea"/>
              </a:rPr>
              <a:t>Insight</a:t>
            </a:r>
            <a:r>
              <a:rPr lang="zh-CN" altLang="en-US" sz="2000" b="1" dirty="0">
                <a:solidFill>
                  <a:schemeClr val="tx1"/>
                </a:solidFill>
                <a:sym typeface="+mn-ea"/>
              </a:rPr>
              <a:t>:</a:t>
            </a:r>
            <a:r>
              <a:rPr lang="en-US" altLang="zh-CN" sz="2000" b="1" dirty="0">
                <a:solidFill>
                  <a:schemeClr val="tx1"/>
                </a:solidFill>
                <a:sym typeface="+mn-ea"/>
              </a:rPr>
              <a:t> creating a “Phantom” program by reducing the program dependencies to assist the fuzzing of original program</a:t>
            </a:r>
            <a:endParaRPr lang="en-US" altLang="zh-CN" sz="2000" dirty="0">
              <a:solidFill>
                <a:schemeClr val="tx1"/>
              </a:solidFill>
              <a:cs typeface="+mn-lt"/>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300" advTm="19599">
        <p:fade/>
      </p:transition>
    </mc:Choice>
    <mc:Fallback>
      <p:transition advTm="195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45" grpId="0" bldLvl="0" animBg="1"/>
      <p:bldP spid="33" grpId="0" bldLvl="0" animBg="1"/>
      <p:bldP spid="14" grpId="0" animBg="1"/>
      <p:bldP spid="15" grpId="0" animBg="1"/>
      <p:bldP spid="6" grpId="0" animBg="1"/>
      <p:bldP spid="16"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44071"/>
            <a:ext cx="9708607" cy="521970"/>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rPr>
              <a:t>Approach</a:t>
            </a:r>
            <a:endParaRPr lang="en-US" altLang="zh-CN" sz="2800" b="1" dirty="0">
              <a:ln>
                <a:noFill/>
              </a:ln>
              <a:solidFill>
                <a:schemeClr val="tx2"/>
              </a:solidFill>
              <a:effectLst/>
              <a:uFillTx/>
              <a:latin typeface="+mj-lt"/>
              <a:ea typeface="Arial" panose="020B0604020202020204"/>
              <a:cs typeface="Arial" panose="020B0604020202020204"/>
            </a:endParaRPr>
          </a:p>
        </p:txBody>
      </p:sp>
      <p:sp>
        <p:nvSpPr>
          <p:cNvPr id="7" name="圆角矩形 6"/>
          <p:cNvSpPr/>
          <p:nvPr/>
        </p:nvSpPr>
        <p:spPr>
          <a:xfrm>
            <a:off x="6418799" y="1451470"/>
            <a:ext cx="1438275" cy="4464685"/>
          </a:xfrm>
          <a:prstGeom prst="roundRect">
            <a:avLst/>
          </a:prstGeom>
          <a:ln w="28575" cmpd="sng">
            <a:solidFill>
              <a:schemeClr val="tx1"/>
            </a:solidFill>
            <a:prstDash val="sysDot"/>
          </a:ln>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grpSp>
        <p:nvGrpSpPr>
          <p:cNvPr id="75" name="组合 74"/>
          <p:cNvGrpSpPr/>
          <p:nvPr/>
        </p:nvGrpSpPr>
        <p:grpSpPr>
          <a:xfrm>
            <a:off x="8246110" y="1699895"/>
            <a:ext cx="1393190" cy="1348740"/>
            <a:chOff x="12986" y="2677"/>
            <a:chExt cx="2194" cy="2124"/>
          </a:xfrm>
        </p:grpSpPr>
        <p:pic>
          <p:nvPicPr>
            <p:cNvPr id="24" name="图片 23"/>
            <p:cNvPicPr>
              <a:picLocks noChangeAspect="1"/>
            </p:cNvPicPr>
            <p:nvPr>
              <p:custDataLst>
                <p:tags r:id="rId1"/>
              </p:custDataLst>
            </p:nvPr>
          </p:nvPicPr>
          <p:blipFill>
            <a:blip r:embed="rId2"/>
            <a:stretch>
              <a:fillRect/>
            </a:stretch>
          </p:blipFill>
          <p:spPr>
            <a:xfrm>
              <a:off x="13340" y="2677"/>
              <a:ext cx="1469" cy="1245"/>
            </a:xfrm>
            <a:prstGeom prst="rect">
              <a:avLst/>
            </a:prstGeom>
          </p:spPr>
        </p:pic>
        <p:sp>
          <p:nvSpPr>
            <p:cNvPr id="30" name="文本框 29"/>
            <p:cNvSpPr txBox="1"/>
            <p:nvPr>
              <p:custDataLst>
                <p:tags r:id="rId3"/>
              </p:custDataLst>
            </p:nvPr>
          </p:nvSpPr>
          <p:spPr>
            <a:xfrm>
              <a:off x="12986" y="3883"/>
              <a:ext cx="2194" cy="919"/>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New </a:t>
              </a:r>
              <a:br>
                <a:rPr lang="en-US" altLang="zh-CN" sz="1600" b="1" dirty="0">
                  <a:latin typeface="Bell MT" panose="02020503060305020303" charset="0"/>
                  <a:cs typeface="Bell MT" panose="02020503060305020303" charset="0"/>
                </a:rPr>
              </a:br>
              <a:r>
                <a:rPr lang="en-US" altLang="zh-CN" sz="1600" b="1" dirty="0">
                  <a:latin typeface="Bell MT" panose="02020503060305020303" charset="0"/>
                  <a:cs typeface="Bell MT" panose="02020503060305020303" charset="0"/>
                </a:rPr>
                <a:t>Coverage?</a:t>
              </a:r>
              <a:endParaRPr lang="en-US" altLang="zh-CN" sz="1600" b="1" dirty="0">
                <a:latin typeface="Bell MT" panose="02020503060305020303" charset="0"/>
                <a:cs typeface="Bell MT" panose="02020503060305020303" charset="0"/>
              </a:endParaRPr>
            </a:p>
          </p:txBody>
        </p:sp>
      </p:grpSp>
      <p:sp>
        <p:nvSpPr>
          <p:cNvPr id="38" name="文本框 37"/>
          <p:cNvSpPr txBox="1"/>
          <p:nvPr/>
        </p:nvSpPr>
        <p:spPr>
          <a:xfrm>
            <a:off x="8319162" y="6206346"/>
            <a:ext cx="1393190" cy="368300"/>
          </a:xfrm>
          <a:prstGeom prst="rect">
            <a:avLst/>
          </a:prstGeom>
          <a:noFill/>
        </p:spPr>
        <p:txBody>
          <a:bodyPr wrap="square" rtlCol="0">
            <a:spAutoFit/>
          </a:bodyPr>
          <a:p>
            <a:pPr algn="ctr">
              <a:buClrTx/>
              <a:buSzTx/>
              <a:buFontTx/>
            </a:pPr>
            <a:r>
              <a:rPr lang="en-US" altLang="zh-CN" dirty="0">
                <a:latin typeface="Bell MT" panose="02020503060305020303" charset="0"/>
                <a:cs typeface="Bell MT" panose="02020503060305020303" charset="0"/>
              </a:rPr>
              <a:t>Discarded</a:t>
            </a:r>
            <a:endParaRPr lang="en-US" altLang="zh-CN" dirty="0">
              <a:latin typeface="Bell MT" panose="02020503060305020303" charset="0"/>
              <a:cs typeface="Bell MT" panose="02020503060305020303" charset="0"/>
            </a:endParaRPr>
          </a:p>
        </p:txBody>
      </p:sp>
      <p:sp>
        <p:nvSpPr>
          <p:cNvPr id="39" name="文本框 38"/>
          <p:cNvSpPr txBox="1"/>
          <p:nvPr/>
        </p:nvSpPr>
        <p:spPr>
          <a:xfrm>
            <a:off x="8237084" y="720763"/>
            <a:ext cx="1393190" cy="368300"/>
          </a:xfrm>
          <a:prstGeom prst="rect">
            <a:avLst/>
          </a:prstGeom>
          <a:noFill/>
        </p:spPr>
        <p:txBody>
          <a:bodyPr wrap="square" rtlCol="0">
            <a:spAutoFit/>
          </a:bodyPr>
          <a:p>
            <a:pPr algn="ctr">
              <a:buClrTx/>
              <a:buSzTx/>
              <a:buFontTx/>
            </a:pPr>
            <a:r>
              <a:rPr lang="en-US" altLang="zh-CN" dirty="0">
                <a:latin typeface="Bell MT" panose="02020503060305020303" charset="0"/>
                <a:cs typeface="Bell MT" panose="02020503060305020303" charset="0"/>
              </a:rPr>
              <a:t>Discarded</a:t>
            </a:r>
            <a:endParaRPr lang="en-US" altLang="zh-CN" dirty="0">
              <a:latin typeface="Bell MT" panose="02020503060305020303" charset="0"/>
              <a:cs typeface="Bell MT" panose="02020503060305020303" charset="0"/>
            </a:endParaRPr>
          </a:p>
        </p:txBody>
      </p:sp>
      <p:sp>
        <p:nvSpPr>
          <p:cNvPr id="92" name="圆角矩形 91"/>
          <p:cNvSpPr/>
          <p:nvPr/>
        </p:nvSpPr>
        <p:spPr>
          <a:xfrm>
            <a:off x="2654299" y="3667125"/>
            <a:ext cx="3182599" cy="1084608"/>
          </a:xfrm>
          <a:prstGeom prst="roundRect">
            <a:avLst/>
          </a:prstGeom>
          <a:ln w="28575" cmpd="sng">
            <a:solidFill>
              <a:schemeClr val="tx1"/>
            </a:solidFill>
            <a:prstDash val="sysDot"/>
          </a:ln>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sp>
        <p:nvSpPr>
          <p:cNvPr id="57" name="圆角矩形 56"/>
          <p:cNvSpPr/>
          <p:nvPr/>
        </p:nvSpPr>
        <p:spPr>
          <a:xfrm>
            <a:off x="2755900" y="2874010"/>
            <a:ext cx="3068955" cy="454025"/>
          </a:xfrm>
          <a:prstGeom prst="roundRect">
            <a:avLst/>
          </a:prstGeom>
          <a:ln w="28575" cmpd="sng">
            <a:solidFill>
              <a:schemeClr val="tx1"/>
            </a:solidFill>
            <a:prstDash val="solid"/>
          </a:ln>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grpSp>
        <p:nvGrpSpPr>
          <p:cNvPr id="79" name="组合 78"/>
          <p:cNvGrpSpPr/>
          <p:nvPr/>
        </p:nvGrpSpPr>
        <p:grpSpPr>
          <a:xfrm>
            <a:off x="3627755" y="3823335"/>
            <a:ext cx="1637030" cy="934085"/>
            <a:chOff x="5713" y="6021"/>
            <a:chExt cx="2578" cy="1471"/>
          </a:xfrm>
        </p:grpSpPr>
        <p:pic>
          <p:nvPicPr>
            <p:cNvPr id="61" name="图片 60"/>
            <p:cNvPicPr>
              <a:picLocks noChangeAspect="1"/>
            </p:cNvPicPr>
            <p:nvPr>
              <p:custDataLst>
                <p:tags r:id="rId4"/>
              </p:custDataLst>
            </p:nvPr>
          </p:nvPicPr>
          <p:blipFill>
            <a:blip r:embed="rId5"/>
            <a:stretch>
              <a:fillRect/>
            </a:stretch>
          </p:blipFill>
          <p:spPr>
            <a:xfrm>
              <a:off x="6327" y="6021"/>
              <a:ext cx="1234" cy="1156"/>
            </a:xfrm>
            <a:prstGeom prst="rect">
              <a:avLst/>
            </a:prstGeom>
          </p:spPr>
        </p:pic>
        <p:sp>
          <p:nvSpPr>
            <p:cNvPr id="73" name="文本框 72"/>
            <p:cNvSpPr txBox="1"/>
            <p:nvPr>
              <p:custDataLst>
                <p:tags r:id="rId6"/>
              </p:custDataLst>
            </p:nvPr>
          </p:nvSpPr>
          <p:spPr>
            <a:xfrm>
              <a:off x="5713" y="7080"/>
              <a:ext cx="2579" cy="412"/>
            </a:xfrm>
            <a:prstGeom prst="rect">
              <a:avLst/>
            </a:prstGeom>
            <a:noFill/>
          </p:spPr>
          <p:txBody>
            <a:bodyPr wrap="square" rtlCol="0">
              <a:spAutoFit/>
            </a:bodyPr>
            <a:p>
              <a:pPr algn="ctr">
                <a:buClrTx/>
                <a:buSzTx/>
                <a:buFontTx/>
              </a:pPr>
              <a:r>
                <a:rPr lang="en-US" altLang="zh-CN" sz="1100" b="1" dirty="0">
                  <a:latin typeface="Bell MT" panose="02020503060305020303" charset="0"/>
                  <a:cs typeface="Bell MT" panose="02020503060305020303" charset="0"/>
                </a:rPr>
                <a:t>Combination</a:t>
              </a:r>
              <a:endParaRPr lang="en-US" altLang="zh-CN" sz="1100" b="1" dirty="0">
                <a:latin typeface="Bell MT" panose="02020503060305020303" charset="0"/>
                <a:cs typeface="Bell MT" panose="02020503060305020303" charset="0"/>
              </a:endParaRPr>
            </a:p>
          </p:txBody>
        </p:sp>
      </p:grpSp>
      <p:grpSp>
        <p:nvGrpSpPr>
          <p:cNvPr id="66" name="组合 65"/>
          <p:cNvGrpSpPr/>
          <p:nvPr/>
        </p:nvGrpSpPr>
        <p:grpSpPr>
          <a:xfrm>
            <a:off x="8254365" y="4330065"/>
            <a:ext cx="1393190" cy="1296670"/>
            <a:chOff x="12999" y="6819"/>
            <a:chExt cx="2194" cy="2042"/>
          </a:xfrm>
        </p:grpSpPr>
        <p:pic>
          <p:nvPicPr>
            <p:cNvPr id="25" name="图片 24"/>
            <p:cNvPicPr>
              <a:picLocks noChangeAspect="1"/>
            </p:cNvPicPr>
            <p:nvPr>
              <p:custDataLst>
                <p:tags r:id="rId7"/>
              </p:custDataLst>
            </p:nvPr>
          </p:nvPicPr>
          <p:blipFill>
            <a:blip r:embed="rId2"/>
            <a:stretch>
              <a:fillRect/>
            </a:stretch>
          </p:blipFill>
          <p:spPr>
            <a:xfrm>
              <a:off x="13379" y="6819"/>
              <a:ext cx="1469" cy="1245"/>
            </a:xfrm>
            <a:prstGeom prst="rect">
              <a:avLst/>
            </a:prstGeom>
          </p:spPr>
        </p:pic>
        <p:sp>
          <p:nvSpPr>
            <p:cNvPr id="31" name="文本框 30"/>
            <p:cNvSpPr txBox="1"/>
            <p:nvPr>
              <p:custDataLst>
                <p:tags r:id="rId8"/>
              </p:custDataLst>
            </p:nvPr>
          </p:nvSpPr>
          <p:spPr>
            <a:xfrm>
              <a:off x="12999" y="7943"/>
              <a:ext cx="2194" cy="919"/>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New </a:t>
              </a:r>
              <a:br>
                <a:rPr lang="en-US" altLang="zh-CN" sz="1600" b="1" dirty="0">
                  <a:latin typeface="Bell MT" panose="02020503060305020303" charset="0"/>
                  <a:cs typeface="Bell MT" panose="02020503060305020303" charset="0"/>
                </a:rPr>
              </a:br>
              <a:r>
                <a:rPr lang="en-US" altLang="zh-CN" sz="1600" b="1" dirty="0">
                  <a:latin typeface="Bell MT" panose="02020503060305020303" charset="0"/>
                  <a:cs typeface="Bell MT" panose="02020503060305020303" charset="0"/>
                </a:rPr>
                <a:t>Coverage?</a:t>
              </a:r>
              <a:endParaRPr lang="en-US" altLang="zh-CN" sz="1600" b="1" dirty="0">
                <a:latin typeface="Bell MT" panose="02020503060305020303" charset="0"/>
                <a:cs typeface="Bell MT" panose="02020503060305020303" charset="0"/>
              </a:endParaRPr>
            </a:p>
          </p:txBody>
        </p:sp>
      </p:grpSp>
      <p:pic>
        <p:nvPicPr>
          <p:cNvPr id="12" name="图片 11" descr="24gl-fileText"/>
          <p:cNvPicPr>
            <a:picLocks noChangeAspect="1"/>
          </p:cNvPicPr>
          <p:nvPr/>
        </p:nvPicPr>
        <p:blipFill>
          <a:blip r:embed="rId9"/>
          <a:stretch>
            <a:fillRect/>
          </a:stretch>
        </p:blipFill>
        <p:spPr>
          <a:xfrm>
            <a:off x="5374005" y="2933700"/>
            <a:ext cx="321945" cy="321945"/>
          </a:xfrm>
          <a:prstGeom prst="rect">
            <a:avLst/>
          </a:prstGeom>
        </p:spPr>
      </p:pic>
      <p:pic>
        <p:nvPicPr>
          <p:cNvPr id="20" name="图片 19" descr="dot"/>
          <p:cNvPicPr>
            <a:picLocks noChangeAspect="1"/>
          </p:cNvPicPr>
          <p:nvPr/>
        </p:nvPicPr>
        <p:blipFill>
          <a:blip r:embed="rId10"/>
          <a:stretch>
            <a:fillRect/>
          </a:stretch>
        </p:blipFill>
        <p:spPr>
          <a:xfrm>
            <a:off x="4812030" y="2879090"/>
            <a:ext cx="443230" cy="443230"/>
          </a:xfrm>
          <a:prstGeom prst="rect">
            <a:avLst/>
          </a:prstGeom>
        </p:spPr>
      </p:pic>
      <p:pic>
        <p:nvPicPr>
          <p:cNvPr id="21" name="图片 20" descr="24gl-fileText"/>
          <p:cNvPicPr>
            <a:picLocks noChangeAspect="1"/>
          </p:cNvPicPr>
          <p:nvPr/>
        </p:nvPicPr>
        <p:blipFill>
          <a:blip r:embed="rId9"/>
          <a:stretch>
            <a:fillRect/>
          </a:stretch>
        </p:blipFill>
        <p:spPr>
          <a:xfrm>
            <a:off x="4438650" y="2934335"/>
            <a:ext cx="321945" cy="321945"/>
          </a:xfrm>
          <a:prstGeom prst="rect">
            <a:avLst/>
          </a:prstGeom>
        </p:spPr>
      </p:pic>
      <p:pic>
        <p:nvPicPr>
          <p:cNvPr id="22" name="图片 21" descr="24gl-fileText"/>
          <p:cNvPicPr>
            <a:picLocks noChangeAspect="1"/>
          </p:cNvPicPr>
          <p:nvPr/>
        </p:nvPicPr>
        <p:blipFill>
          <a:blip r:embed="rId9"/>
          <a:stretch>
            <a:fillRect/>
          </a:stretch>
        </p:blipFill>
        <p:spPr>
          <a:xfrm>
            <a:off x="4086860" y="2938145"/>
            <a:ext cx="321945" cy="321945"/>
          </a:xfrm>
          <a:prstGeom prst="rect">
            <a:avLst/>
          </a:prstGeom>
        </p:spPr>
      </p:pic>
      <p:pic>
        <p:nvPicPr>
          <p:cNvPr id="23" name="图片 22" descr="24gl-fileText"/>
          <p:cNvPicPr>
            <a:picLocks noChangeAspect="1"/>
          </p:cNvPicPr>
          <p:nvPr/>
        </p:nvPicPr>
        <p:blipFill>
          <a:blip r:embed="rId9"/>
          <a:stretch>
            <a:fillRect/>
          </a:stretch>
        </p:blipFill>
        <p:spPr>
          <a:xfrm>
            <a:off x="3695700" y="2940050"/>
            <a:ext cx="321945" cy="321945"/>
          </a:xfrm>
          <a:prstGeom prst="rect">
            <a:avLst/>
          </a:prstGeom>
        </p:spPr>
      </p:pic>
      <p:pic>
        <p:nvPicPr>
          <p:cNvPr id="26" name="图片 25" descr="24gl-fileText"/>
          <p:cNvPicPr>
            <a:picLocks noChangeAspect="1"/>
          </p:cNvPicPr>
          <p:nvPr/>
        </p:nvPicPr>
        <p:blipFill>
          <a:blip r:embed="rId9"/>
          <a:stretch>
            <a:fillRect/>
          </a:stretch>
        </p:blipFill>
        <p:spPr>
          <a:xfrm>
            <a:off x="3310255" y="2941955"/>
            <a:ext cx="321945" cy="321945"/>
          </a:xfrm>
          <a:prstGeom prst="rect">
            <a:avLst/>
          </a:prstGeom>
        </p:spPr>
      </p:pic>
      <p:pic>
        <p:nvPicPr>
          <p:cNvPr id="41" name="图片 40" descr="24gl-fileText"/>
          <p:cNvPicPr>
            <a:picLocks noChangeAspect="1"/>
          </p:cNvPicPr>
          <p:nvPr/>
        </p:nvPicPr>
        <p:blipFill>
          <a:blip r:embed="rId9"/>
          <a:stretch>
            <a:fillRect/>
          </a:stretch>
        </p:blipFill>
        <p:spPr>
          <a:xfrm>
            <a:off x="2926715" y="2940050"/>
            <a:ext cx="321945" cy="321945"/>
          </a:xfrm>
          <a:prstGeom prst="rect">
            <a:avLst/>
          </a:prstGeom>
        </p:spPr>
      </p:pic>
      <p:grpSp>
        <p:nvGrpSpPr>
          <p:cNvPr id="70" name="组合 69"/>
          <p:cNvGrpSpPr/>
          <p:nvPr/>
        </p:nvGrpSpPr>
        <p:grpSpPr>
          <a:xfrm>
            <a:off x="3096260" y="1720850"/>
            <a:ext cx="1393190" cy="959485"/>
            <a:chOff x="4876" y="2710"/>
            <a:chExt cx="2194" cy="1511"/>
          </a:xfrm>
        </p:grpSpPr>
        <p:sp>
          <p:nvSpPr>
            <p:cNvPr id="49" name="文本框 48"/>
            <p:cNvSpPr txBox="1"/>
            <p:nvPr>
              <p:custDataLst>
                <p:tags r:id="rId11"/>
              </p:custDataLst>
            </p:nvPr>
          </p:nvSpPr>
          <p:spPr>
            <a:xfrm>
              <a:off x="4876" y="3737"/>
              <a:ext cx="2194" cy="485"/>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AFL Mutation</a:t>
              </a:r>
              <a:endParaRPr lang="en-US" altLang="zh-CN" sz="1400" b="1" dirty="0">
                <a:latin typeface="Bell MT" panose="02020503060305020303" charset="0"/>
                <a:cs typeface="Bell MT" panose="02020503060305020303" charset="0"/>
              </a:endParaRPr>
            </a:p>
          </p:txBody>
        </p:sp>
        <p:pic>
          <p:nvPicPr>
            <p:cNvPr id="43" name="图片 42" descr="编辑文件"/>
            <p:cNvPicPr>
              <a:picLocks noChangeAspect="1"/>
            </p:cNvPicPr>
            <p:nvPr>
              <p:custDataLst>
                <p:tags r:id="rId12"/>
              </p:custDataLst>
            </p:nvPr>
          </p:nvPicPr>
          <p:blipFill>
            <a:blip r:embed="rId13"/>
            <a:stretch>
              <a:fillRect/>
            </a:stretch>
          </p:blipFill>
          <p:spPr>
            <a:xfrm>
              <a:off x="5489" y="2710"/>
              <a:ext cx="1054" cy="1010"/>
            </a:xfrm>
            <a:prstGeom prst="rect">
              <a:avLst/>
            </a:prstGeom>
          </p:spPr>
        </p:pic>
      </p:grpSp>
      <p:grpSp>
        <p:nvGrpSpPr>
          <p:cNvPr id="62" name="组合 61"/>
          <p:cNvGrpSpPr/>
          <p:nvPr/>
        </p:nvGrpSpPr>
        <p:grpSpPr>
          <a:xfrm>
            <a:off x="3197225" y="5074285"/>
            <a:ext cx="1393190" cy="998855"/>
            <a:chOff x="5035" y="7991"/>
            <a:chExt cx="2194" cy="1573"/>
          </a:xfrm>
        </p:grpSpPr>
        <p:sp>
          <p:nvSpPr>
            <p:cNvPr id="46" name="文本框 45"/>
            <p:cNvSpPr txBox="1"/>
            <p:nvPr>
              <p:custDataLst>
                <p:tags r:id="rId14"/>
              </p:custDataLst>
            </p:nvPr>
          </p:nvSpPr>
          <p:spPr>
            <a:xfrm>
              <a:off x="5035" y="9082"/>
              <a:ext cx="2194" cy="483"/>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AFL Mutation</a:t>
              </a:r>
              <a:endParaRPr lang="en-US" altLang="zh-CN" sz="1400" b="1" dirty="0">
                <a:latin typeface="Bell MT" panose="02020503060305020303" charset="0"/>
                <a:cs typeface="Bell MT" panose="02020503060305020303" charset="0"/>
              </a:endParaRPr>
            </a:p>
          </p:txBody>
        </p:sp>
        <p:pic>
          <p:nvPicPr>
            <p:cNvPr id="51" name="图片 50" descr="编辑文件"/>
            <p:cNvPicPr>
              <a:picLocks noChangeAspect="1"/>
            </p:cNvPicPr>
            <p:nvPr>
              <p:custDataLst>
                <p:tags r:id="rId15"/>
              </p:custDataLst>
            </p:nvPr>
          </p:nvPicPr>
          <p:blipFill>
            <a:blip r:embed="rId13"/>
            <a:stretch>
              <a:fillRect/>
            </a:stretch>
          </p:blipFill>
          <p:spPr>
            <a:xfrm>
              <a:off x="5480" y="7991"/>
              <a:ext cx="1138" cy="1091"/>
            </a:xfrm>
            <a:prstGeom prst="rect">
              <a:avLst/>
            </a:prstGeom>
          </p:spPr>
        </p:pic>
      </p:grpSp>
      <p:grpSp>
        <p:nvGrpSpPr>
          <p:cNvPr id="37" name="组合 36"/>
          <p:cNvGrpSpPr/>
          <p:nvPr/>
        </p:nvGrpSpPr>
        <p:grpSpPr>
          <a:xfrm>
            <a:off x="6426835" y="1788160"/>
            <a:ext cx="1393190" cy="1082675"/>
            <a:chOff x="10121" y="2816"/>
            <a:chExt cx="2194" cy="1705"/>
          </a:xfrm>
        </p:grpSpPr>
        <p:sp>
          <p:nvSpPr>
            <p:cNvPr id="9" name="文本框 8"/>
            <p:cNvSpPr txBox="1"/>
            <p:nvPr>
              <p:custDataLst>
                <p:tags r:id="rId16"/>
              </p:custDataLst>
            </p:nvPr>
          </p:nvSpPr>
          <p:spPr>
            <a:xfrm>
              <a:off x="10121" y="3991"/>
              <a:ext cx="2194" cy="531"/>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Phantom</a:t>
              </a:r>
              <a:endParaRPr lang="en-US" altLang="zh-CN" sz="1600" b="1" dirty="0">
                <a:latin typeface="Bell MT" panose="02020503060305020303" charset="0"/>
                <a:cs typeface="Bell MT" panose="02020503060305020303" charset="0"/>
              </a:endParaRPr>
            </a:p>
          </p:txBody>
        </p:sp>
        <p:pic>
          <p:nvPicPr>
            <p:cNvPr id="56" name="图片 55" descr="app (1)"/>
            <p:cNvPicPr>
              <a:picLocks noChangeAspect="1"/>
            </p:cNvPicPr>
            <p:nvPr>
              <p:custDataLst>
                <p:tags r:id="rId17"/>
              </p:custDataLst>
            </p:nvPr>
          </p:nvPicPr>
          <p:blipFill>
            <a:blip r:embed="rId18"/>
            <a:stretch>
              <a:fillRect/>
            </a:stretch>
          </p:blipFill>
          <p:spPr>
            <a:xfrm>
              <a:off x="10657" y="2816"/>
              <a:ext cx="1123" cy="1123"/>
            </a:xfrm>
            <a:prstGeom prst="rect">
              <a:avLst/>
            </a:prstGeom>
          </p:spPr>
        </p:pic>
      </p:grpSp>
      <p:grpSp>
        <p:nvGrpSpPr>
          <p:cNvPr id="36" name="组合 35"/>
          <p:cNvGrpSpPr/>
          <p:nvPr/>
        </p:nvGrpSpPr>
        <p:grpSpPr>
          <a:xfrm>
            <a:off x="6441440" y="4372610"/>
            <a:ext cx="1393190" cy="1330960"/>
            <a:chOff x="10144" y="6886"/>
            <a:chExt cx="2194" cy="2096"/>
          </a:xfrm>
        </p:grpSpPr>
        <p:sp>
          <p:nvSpPr>
            <p:cNvPr id="10" name="文本框 9"/>
            <p:cNvSpPr txBox="1"/>
            <p:nvPr>
              <p:custDataLst>
                <p:tags r:id="rId19"/>
              </p:custDataLst>
            </p:nvPr>
          </p:nvSpPr>
          <p:spPr>
            <a:xfrm>
              <a:off x="10144" y="8064"/>
              <a:ext cx="2194" cy="919"/>
            </a:xfrm>
            <a:prstGeom prst="rect">
              <a:avLst/>
            </a:prstGeom>
            <a:noFill/>
          </p:spPr>
          <p:txBody>
            <a:bodyPr wrap="square" rtlCol="0">
              <a:spAutoFit/>
            </a:bodyPr>
            <a:p>
              <a:pPr algn="ctr"/>
              <a:r>
                <a:rPr lang="en-US" altLang="zh-CN" sz="1600" b="1" dirty="0">
                  <a:latin typeface="Bell MT" panose="02020503060305020303" charset="0"/>
                  <a:cs typeface="Bell MT" panose="02020503060305020303" charset="0"/>
                </a:rPr>
                <a:t>Source</a:t>
              </a:r>
              <a:endParaRPr lang="en-US" altLang="zh-CN" sz="1600" b="1" dirty="0">
                <a:latin typeface="Bell MT" panose="02020503060305020303" charset="0"/>
                <a:cs typeface="Bell MT" panose="02020503060305020303" charset="0"/>
              </a:endParaRPr>
            </a:p>
            <a:p>
              <a:pPr algn="ctr"/>
              <a:r>
                <a:rPr lang="en-US" altLang="zh-CN" sz="1600" b="1" dirty="0">
                  <a:latin typeface="Bell MT" panose="02020503060305020303" charset="0"/>
                  <a:cs typeface="Bell MT" panose="02020503060305020303" charset="0"/>
                </a:rPr>
                <a:t>Program</a:t>
              </a:r>
              <a:endParaRPr lang="en-US" altLang="zh-CN" sz="1600" b="1" dirty="0">
                <a:latin typeface="Bell MT" panose="02020503060305020303" charset="0"/>
                <a:cs typeface="Bell MT" panose="02020503060305020303" charset="0"/>
              </a:endParaRPr>
            </a:p>
          </p:txBody>
        </p:sp>
        <p:pic>
          <p:nvPicPr>
            <p:cNvPr id="64" name="图片 63" descr="app"/>
            <p:cNvPicPr>
              <a:picLocks noChangeAspect="1"/>
            </p:cNvPicPr>
            <p:nvPr>
              <p:custDataLst>
                <p:tags r:id="rId20"/>
              </p:custDataLst>
            </p:nvPr>
          </p:nvPicPr>
          <p:blipFill>
            <a:blip r:embed="rId21"/>
            <a:stretch>
              <a:fillRect/>
            </a:stretch>
          </p:blipFill>
          <p:spPr>
            <a:xfrm>
              <a:off x="10676" y="6886"/>
              <a:ext cx="1110" cy="1110"/>
            </a:xfrm>
            <a:prstGeom prst="rect">
              <a:avLst/>
            </a:prstGeom>
          </p:spPr>
        </p:pic>
      </p:grpSp>
      <p:grpSp>
        <p:nvGrpSpPr>
          <p:cNvPr id="69" name="组合 68"/>
          <p:cNvGrpSpPr/>
          <p:nvPr/>
        </p:nvGrpSpPr>
        <p:grpSpPr>
          <a:xfrm>
            <a:off x="482600" y="2205355"/>
            <a:ext cx="1393190" cy="1085850"/>
            <a:chOff x="760" y="3473"/>
            <a:chExt cx="2194" cy="1710"/>
          </a:xfrm>
        </p:grpSpPr>
        <p:sp>
          <p:nvSpPr>
            <p:cNvPr id="8" name="文本框 7"/>
            <p:cNvSpPr txBox="1"/>
            <p:nvPr>
              <p:custDataLst>
                <p:tags r:id="rId22"/>
              </p:custDataLst>
            </p:nvPr>
          </p:nvSpPr>
          <p:spPr>
            <a:xfrm>
              <a:off x="760" y="4651"/>
              <a:ext cx="2194" cy="533"/>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Seed Corpus</a:t>
              </a:r>
              <a:endParaRPr lang="en-US" altLang="zh-CN" sz="1600" b="1" dirty="0">
                <a:latin typeface="Bell MT" panose="02020503060305020303" charset="0"/>
                <a:cs typeface="Bell MT" panose="02020503060305020303" charset="0"/>
              </a:endParaRPr>
            </a:p>
          </p:txBody>
        </p:sp>
        <p:pic>
          <p:nvPicPr>
            <p:cNvPr id="87" name="图片 86" descr="database (1)"/>
            <p:cNvPicPr>
              <a:picLocks noChangeAspect="1"/>
            </p:cNvPicPr>
            <p:nvPr>
              <p:custDataLst>
                <p:tags r:id="rId23"/>
              </p:custDataLst>
            </p:nvPr>
          </p:nvPicPr>
          <p:blipFill>
            <a:blip r:embed="rId24"/>
            <a:stretch>
              <a:fillRect/>
            </a:stretch>
          </p:blipFill>
          <p:spPr>
            <a:xfrm>
              <a:off x="1301" y="3473"/>
              <a:ext cx="1031" cy="1031"/>
            </a:xfrm>
            <a:prstGeom prst="rect">
              <a:avLst/>
            </a:prstGeom>
          </p:spPr>
        </p:pic>
      </p:grpSp>
      <p:grpSp>
        <p:nvGrpSpPr>
          <p:cNvPr id="42" name="组合 41"/>
          <p:cNvGrpSpPr/>
          <p:nvPr/>
        </p:nvGrpSpPr>
        <p:grpSpPr>
          <a:xfrm>
            <a:off x="467995" y="4265930"/>
            <a:ext cx="1393190" cy="1076325"/>
            <a:chOff x="737" y="6718"/>
            <a:chExt cx="2194" cy="1695"/>
          </a:xfrm>
        </p:grpSpPr>
        <p:sp>
          <p:nvSpPr>
            <p:cNvPr id="18" name="文本框 17"/>
            <p:cNvSpPr txBox="1"/>
            <p:nvPr>
              <p:custDataLst>
                <p:tags r:id="rId25"/>
              </p:custDataLst>
            </p:nvPr>
          </p:nvSpPr>
          <p:spPr>
            <a:xfrm>
              <a:off x="737" y="7881"/>
              <a:ext cx="2194" cy="533"/>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Seed Corpus</a:t>
              </a:r>
              <a:endParaRPr lang="en-US" altLang="zh-CN" sz="1600" b="1" dirty="0">
                <a:latin typeface="Bell MT" panose="02020503060305020303" charset="0"/>
                <a:cs typeface="Bell MT" panose="02020503060305020303" charset="0"/>
              </a:endParaRPr>
            </a:p>
          </p:txBody>
        </p:sp>
        <p:pic>
          <p:nvPicPr>
            <p:cNvPr id="89" name="图片 88" descr="database"/>
            <p:cNvPicPr>
              <a:picLocks noChangeAspect="1"/>
            </p:cNvPicPr>
            <p:nvPr>
              <p:custDataLst>
                <p:tags r:id="rId26"/>
              </p:custDataLst>
            </p:nvPr>
          </p:nvPicPr>
          <p:blipFill>
            <a:blip r:embed="rId27"/>
            <a:stretch>
              <a:fillRect/>
            </a:stretch>
          </p:blipFill>
          <p:spPr>
            <a:xfrm>
              <a:off x="1349" y="6718"/>
              <a:ext cx="1027" cy="1027"/>
            </a:xfrm>
            <a:prstGeom prst="rect">
              <a:avLst/>
            </a:prstGeom>
          </p:spPr>
        </p:pic>
      </p:grpSp>
      <p:pic>
        <p:nvPicPr>
          <p:cNvPr id="29" name="图片 28" descr="转化"/>
          <p:cNvPicPr>
            <a:picLocks noChangeAspect="1"/>
          </p:cNvPicPr>
          <p:nvPr/>
        </p:nvPicPr>
        <p:blipFill>
          <a:blip r:embed="rId28"/>
          <a:stretch>
            <a:fillRect/>
          </a:stretch>
        </p:blipFill>
        <p:spPr>
          <a:xfrm flipH="1">
            <a:off x="3177250" y="3351530"/>
            <a:ext cx="434975" cy="584200"/>
          </a:xfrm>
          <a:prstGeom prst="rect">
            <a:avLst/>
          </a:prstGeom>
        </p:spPr>
      </p:pic>
      <p:sp>
        <p:nvSpPr>
          <p:cNvPr id="48" name="文本框 47"/>
          <p:cNvSpPr txBox="1"/>
          <p:nvPr/>
        </p:nvSpPr>
        <p:spPr>
          <a:xfrm>
            <a:off x="3675053" y="3317583"/>
            <a:ext cx="1393190" cy="307777"/>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Phantom Seeds</a:t>
            </a:r>
            <a:endParaRPr lang="en-US" altLang="zh-CN" sz="1400" b="1" dirty="0">
              <a:latin typeface="Bell MT" panose="02020503060305020303" charset="0"/>
              <a:cs typeface="Bell MT" panose="02020503060305020303" charset="0"/>
            </a:endParaRPr>
          </a:p>
        </p:txBody>
      </p:sp>
      <p:grpSp>
        <p:nvGrpSpPr>
          <p:cNvPr id="40" name="组合 39"/>
          <p:cNvGrpSpPr/>
          <p:nvPr/>
        </p:nvGrpSpPr>
        <p:grpSpPr>
          <a:xfrm>
            <a:off x="6542405" y="3021330"/>
            <a:ext cx="1301750" cy="1120140"/>
            <a:chOff x="10303" y="4758"/>
            <a:chExt cx="2050" cy="1764"/>
          </a:xfrm>
        </p:grpSpPr>
        <p:sp>
          <p:nvSpPr>
            <p:cNvPr id="54" name="右弧形箭头 53"/>
            <p:cNvSpPr/>
            <p:nvPr>
              <p:custDataLst>
                <p:tags r:id="rId29"/>
              </p:custDataLst>
            </p:nvPr>
          </p:nvSpPr>
          <p:spPr>
            <a:xfrm flipV="1">
              <a:off x="11231" y="4758"/>
              <a:ext cx="949" cy="1765"/>
            </a:xfrm>
            <a:prstGeom prst="curvedLef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5" name="文本框 54"/>
            <p:cNvSpPr txBox="1"/>
            <p:nvPr>
              <p:custDataLst>
                <p:tags r:id="rId30"/>
              </p:custDataLst>
            </p:nvPr>
          </p:nvSpPr>
          <p:spPr>
            <a:xfrm>
              <a:off x="10303" y="5168"/>
              <a:ext cx="2050" cy="822"/>
            </a:xfrm>
            <a:prstGeom prst="rect">
              <a:avLst/>
            </a:prstGeom>
            <a:noFill/>
          </p:spPr>
          <p:txBody>
            <a:bodyPr wrap="square" rtlCol="0" anchor="t">
              <a:spAutoFit/>
            </a:bodyPr>
            <a:p>
              <a:r>
                <a:rPr lang="en-US" altLang="zh-CN" sz="1400" b="1" dirty="0">
                  <a:latin typeface="Bell MT" panose="02020503060305020303" charset="0"/>
                  <a:cs typeface="Bell MT" panose="02020503060305020303" charset="0"/>
                </a:rPr>
                <a:t>Reduce</a:t>
              </a:r>
              <a:endParaRPr lang="zh-CN" altLang="en-US" sz="1400" b="1" dirty="0">
                <a:latin typeface="Bell MT" panose="02020503060305020303" charset="0"/>
                <a:cs typeface="Bell MT" panose="02020503060305020303" charset="0"/>
              </a:endParaRPr>
            </a:p>
            <a:p>
              <a:r>
                <a:rPr lang="en-US" altLang="zh-CN" sz="1400" b="1" dirty="0">
                  <a:latin typeface="Bell MT" panose="02020503060305020303" charset="0"/>
                  <a:cs typeface="Bell MT" panose="02020503060305020303" charset="0"/>
                </a:rPr>
                <a:t>d</a:t>
              </a:r>
              <a:r>
                <a:rPr lang="zh-CN" altLang="en-US" sz="1400" b="1" dirty="0">
                  <a:latin typeface="Bell MT" panose="02020503060305020303" charset="0"/>
                  <a:cs typeface="Bell MT" panose="02020503060305020303" charset="0"/>
                  <a:sym typeface="+mn-ea"/>
                </a:rPr>
                <a:t>ependencies </a:t>
              </a:r>
              <a:endParaRPr lang="en-US" altLang="zh-CN" sz="1400" b="1" dirty="0">
                <a:latin typeface="Bell MT" panose="02020503060305020303" charset="0"/>
                <a:cs typeface="Bell MT" panose="02020503060305020303" charset="0"/>
              </a:endParaRPr>
            </a:p>
          </p:txBody>
        </p:sp>
      </p:grpSp>
      <p:grpSp>
        <p:nvGrpSpPr>
          <p:cNvPr id="80" name="组合 79"/>
          <p:cNvGrpSpPr/>
          <p:nvPr/>
        </p:nvGrpSpPr>
        <p:grpSpPr>
          <a:xfrm>
            <a:off x="4565015" y="3839845"/>
            <a:ext cx="1366520" cy="922655"/>
            <a:chOff x="7189" y="6047"/>
            <a:chExt cx="2152" cy="1453"/>
          </a:xfrm>
        </p:grpSpPr>
        <p:pic>
          <p:nvPicPr>
            <p:cNvPr id="59" name="图片 58" descr="24gl-fileText"/>
            <p:cNvPicPr>
              <a:picLocks noChangeAspect="1"/>
            </p:cNvPicPr>
            <p:nvPr>
              <p:custDataLst>
                <p:tags r:id="rId31"/>
              </p:custDataLst>
            </p:nvPr>
          </p:nvPicPr>
          <p:blipFill>
            <a:blip r:embed="rId9"/>
            <a:stretch>
              <a:fillRect/>
            </a:stretch>
          </p:blipFill>
          <p:spPr>
            <a:xfrm>
              <a:off x="7816" y="6047"/>
              <a:ext cx="1104" cy="1104"/>
            </a:xfrm>
            <a:prstGeom prst="rect">
              <a:avLst/>
            </a:prstGeom>
          </p:spPr>
        </p:pic>
        <p:sp>
          <p:nvSpPr>
            <p:cNvPr id="93" name="文本框 92"/>
            <p:cNvSpPr txBox="1"/>
            <p:nvPr>
              <p:custDataLst>
                <p:tags r:id="rId32"/>
              </p:custDataLst>
            </p:nvPr>
          </p:nvSpPr>
          <p:spPr>
            <a:xfrm>
              <a:off x="7189" y="7088"/>
              <a:ext cx="2153" cy="412"/>
            </a:xfrm>
            <a:prstGeom prst="rect">
              <a:avLst/>
            </a:prstGeom>
            <a:noFill/>
          </p:spPr>
          <p:txBody>
            <a:bodyPr wrap="square" rtlCol="0">
              <a:spAutoFit/>
            </a:bodyPr>
            <a:p>
              <a:pPr algn="ctr">
                <a:buClrTx/>
                <a:buSzTx/>
                <a:buFontTx/>
              </a:pPr>
              <a:r>
                <a:rPr lang="en-US" altLang="zh-CN" sz="1100" b="1" dirty="0">
                  <a:latin typeface="Bell MT" panose="02020503060305020303" charset="0"/>
                  <a:cs typeface="Bell MT" panose="02020503060305020303" charset="0"/>
                </a:rPr>
                <a:t>   Taint Seed</a:t>
              </a:r>
              <a:endParaRPr lang="en-US" altLang="zh-CN" sz="1100" b="1" dirty="0">
                <a:latin typeface="Bell MT" panose="02020503060305020303" charset="0"/>
                <a:cs typeface="Bell MT" panose="02020503060305020303" charset="0"/>
              </a:endParaRPr>
            </a:p>
          </p:txBody>
        </p:sp>
      </p:grpSp>
      <p:grpSp>
        <p:nvGrpSpPr>
          <p:cNvPr id="74" name="组合 73"/>
          <p:cNvGrpSpPr/>
          <p:nvPr/>
        </p:nvGrpSpPr>
        <p:grpSpPr>
          <a:xfrm>
            <a:off x="4357370" y="1720850"/>
            <a:ext cx="1637030" cy="969010"/>
            <a:chOff x="6862" y="2710"/>
            <a:chExt cx="2578" cy="1526"/>
          </a:xfrm>
        </p:grpSpPr>
        <p:pic>
          <p:nvPicPr>
            <p:cNvPr id="100" name="图片 99" descr="24gl-fileText"/>
            <p:cNvPicPr>
              <a:picLocks noChangeAspect="1"/>
            </p:cNvPicPr>
            <p:nvPr>
              <p:custDataLst>
                <p:tags r:id="rId33"/>
              </p:custDataLst>
            </p:nvPr>
          </p:nvPicPr>
          <p:blipFill>
            <a:blip r:embed="rId9"/>
            <a:stretch>
              <a:fillRect/>
            </a:stretch>
          </p:blipFill>
          <p:spPr>
            <a:xfrm>
              <a:off x="7750" y="2710"/>
              <a:ext cx="1091" cy="1091"/>
            </a:xfrm>
            <a:prstGeom prst="rect">
              <a:avLst/>
            </a:prstGeom>
          </p:spPr>
        </p:pic>
        <p:sp>
          <p:nvSpPr>
            <p:cNvPr id="102" name="文本框 101"/>
            <p:cNvSpPr txBox="1"/>
            <p:nvPr>
              <p:custDataLst>
                <p:tags r:id="rId34"/>
              </p:custDataLst>
            </p:nvPr>
          </p:nvSpPr>
          <p:spPr>
            <a:xfrm>
              <a:off x="6862" y="3752"/>
              <a:ext cx="2579" cy="485"/>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   New Seed</a:t>
              </a:r>
              <a:endParaRPr lang="en-US" altLang="zh-CN" sz="1400" b="1" dirty="0">
                <a:latin typeface="Bell MT" panose="02020503060305020303" charset="0"/>
                <a:cs typeface="Bell MT" panose="02020503060305020303" charset="0"/>
              </a:endParaRPr>
            </a:p>
          </p:txBody>
        </p:sp>
      </p:grpSp>
      <p:grpSp>
        <p:nvGrpSpPr>
          <p:cNvPr id="63" name="组合 62"/>
          <p:cNvGrpSpPr/>
          <p:nvPr/>
        </p:nvGrpSpPr>
        <p:grpSpPr>
          <a:xfrm>
            <a:off x="4426585" y="5090795"/>
            <a:ext cx="1637030" cy="983615"/>
            <a:chOff x="6971" y="8017"/>
            <a:chExt cx="2578" cy="1549"/>
          </a:xfrm>
        </p:grpSpPr>
        <p:sp>
          <p:nvSpPr>
            <p:cNvPr id="99" name="文本框 98"/>
            <p:cNvSpPr txBox="1"/>
            <p:nvPr>
              <p:custDataLst>
                <p:tags r:id="rId35"/>
              </p:custDataLst>
            </p:nvPr>
          </p:nvSpPr>
          <p:spPr>
            <a:xfrm>
              <a:off x="6971" y="9082"/>
              <a:ext cx="2579" cy="485"/>
            </a:xfrm>
            <a:prstGeom prst="rect">
              <a:avLst/>
            </a:prstGeom>
            <a:noFill/>
          </p:spPr>
          <p:txBody>
            <a:bodyPr wrap="square" rtlCol="0">
              <a:spAutoFit/>
            </a:bodyPr>
            <a:p>
              <a:pPr algn="ctr">
                <a:buClrTx/>
                <a:buSzTx/>
                <a:buFontTx/>
              </a:pPr>
              <a:r>
                <a:rPr lang="en-US" altLang="zh-CN" sz="1400" b="1" dirty="0">
                  <a:latin typeface="Bell MT" panose="02020503060305020303" charset="0"/>
                  <a:cs typeface="Bell MT" panose="02020503060305020303" charset="0"/>
                </a:rPr>
                <a:t>   New Seed</a:t>
              </a:r>
              <a:endParaRPr lang="en-US" altLang="zh-CN" sz="1400" b="1" dirty="0">
                <a:latin typeface="Bell MT" panose="02020503060305020303" charset="0"/>
                <a:cs typeface="Bell MT" panose="02020503060305020303" charset="0"/>
              </a:endParaRPr>
            </a:p>
          </p:txBody>
        </p:sp>
        <p:pic>
          <p:nvPicPr>
            <p:cNvPr id="104" name="图片 103" descr="24gl-fileText"/>
            <p:cNvPicPr>
              <a:picLocks noChangeAspect="1"/>
            </p:cNvPicPr>
            <p:nvPr>
              <p:custDataLst>
                <p:tags r:id="rId36"/>
              </p:custDataLst>
            </p:nvPr>
          </p:nvPicPr>
          <p:blipFill>
            <a:blip r:embed="rId9"/>
            <a:stretch>
              <a:fillRect/>
            </a:stretch>
          </p:blipFill>
          <p:spPr>
            <a:xfrm>
              <a:off x="7783" y="8017"/>
              <a:ext cx="1104" cy="1104"/>
            </a:xfrm>
            <a:prstGeom prst="rect">
              <a:avLst/>
            </a:prstGeom>
          </p:spPr>
        </p:pic>
      </p:grpSp>
      <p:grpSp>
        <p:nvGrpSpPr>
          <p:cNvPr id="76" name="组合 75"/>
          <p:cNvGrpSpPr/>
          <p:nvPr/>
        </p:nvGrpSpPr>
        <p:grpSpPr>
          <a:xfrm>
            <a:off x="9958070" y="1743075"/>
            <a:ext cx="1393190" cy="1305560"/>
            <a:chOff x="15682" y="2745"/>
            <a:chExt cx="2194" cy="2056"/>
          </a:xfrm>
        </p:grpSpPr>
        <p:sp>
          <p:nvSpPr>
            <p:cNvPr id="32" name="文本框 31"/>
            <p:cNvSpPr txBox="1"/>
            <p:nvPr>
              <p:custDataLst>
                <p:tags r:id="rId37"/>
              </p:custDataLst>
            </p:nvPr>
          </p:nvSpPr>
          <p:spPr>
            <a:xfrm>
              <a:off x="15682" y="3883"/>
              <a:ext cx="2194" cy="919"/>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Update</a:t>
              </a:r>
              <a:endParaRPr lang="en-US" altLang="zh-CN" sz="1600" b="1" dirty="0">
                <a:latin typeface="Bell MT" panose="02020503060305020303" charset="0"/>
                <a:cs typeface="Bell MT" panose="02020503060305020303" charset="0"/>
              </a:endParaRPr>
            </a:p>
            <a:p>
              <a:pPr algn="ctr">
                <a:buClrTx/>
                <a:buSzTx/>
                <a:buFontTx/>
              </a:pPr>
              <a:r>
                <a:rPr lang="en-US" altLang="zh-CN" sz="1600" b="1" dirty="0">
                  <a:latin typeface="Bell MT" panose="02020503060305020303" charset="0"/>
                  <a:cs typeface="Bell MT" panose="02020503060305020303" charset="0"/>
                </a:rPr>
                <a:t>Seed Corpus</a:t>
              </a:r>
              <a:endParaRPr lang="en-US" altLang="zh-CN" sz="1600" b="1" dirty="0">
                <a:latin typeface="Bell MT" panose="02020503060305020303" charset="0"/>
                <a:cs typeface="Bell MT" panose="02020503060305020303" charset="0"/>
              </a:endParaRPr>
            </a:p>
          </p:txBody>
        </p:sp>
        <p:pic>
          <p:nvPicPr>
            <p:cNvPr id="109" name="图片 108" descr="database (1)"/>
            <p:cNvPicPr>
              <a:picLocks noChangeAspect="1"/>
            </p:cNvPicPr>
            <p:nvPr>
              <p:custDataLst>
                <p:tags r:id="rId38"/>
              </p:custDataLst>
            </p:nvPr>
          </p:nvPicPr>
          <p:blipFill>
            <a:blip r:embed="rId24"/>
            <a:stretch>
              <a:fillRect/>
            </a:stretch>
          </p:blipFill>
          <p:spPr>
            <a:xfrm>
              <a:off x="16258" y="2745"/>
              <a:ext cx="1031" cy="1031"/>
            </a:xfrm>
            <a:prstGeom prst="rect">
              <a:avLst/>
            </a:prstGeom>
          </p:spPr>
        </p:pic>
      </p:grpSp>
      <p:grpSp>
        <p:nvGrpSpPr>
          <p:cNvPr id="67" name="组合 66"/>
          <p:cNvGrpSpPr/>
          <p:nvPr/>
        </p:nvGrpSpPr>
        <p:grpSpPr>
          <a:xfrm>
            <a:off x="9953625" y="4399280"/>
            <a:ext cx="1393190" cy="1227455"/>
            <a:chOff x="15675" y="6928"/>
            <a:chExt cx="2194" cy="1933"/>
          </a:xfrm>
        </p:grpSpPr>
        <p:sp>
          <p:nvSpPr>
            <p:cNvPr id="11" name="文本框 10"/>
            <p:cNvSpPr txBox="1"/>
            <p:nvPr>
              <p:custDataLst>
                <p:tags r:id="rId39"/>
              </p:custDataLst>
            </p:nvPr>
          </p:nvSpPr>
          <p:spPr>
            <a:xfrm>
              <a:off x="15675" y="7943"/>
              <a:ext cx="2194" cy="919"/>
            </a:xfrm>
            <a:prstGeom prst="rect">
              <a:avLst/>
            </a:prstGeom>
            <a:noFill/>
          </p:spPr>
          <p:txBody>
            <a:bodyPr wrap="square" rtlCol="0">
              <a:spAutoFit/>
            </a:bodyPr>
            <a:p>
              <a:pPr algn="ctr">
                <a:buClrTx/>
                <a:buSzTx/>
                <a:buFontTx/>
              </a:pPr>
              <a:r>
                <a:rPr lang="en-US" altLang="zh-CN" sz="1600" b="1" dirty="0">
                  <a:latin typeface="Bell MT" panose="02020503060305020303" charset="0"/>
                  <a:cs typeface="Bell MT" panose="02020503060305020303" charset="0"/>
                </a:rPr>
                <a:t>Update</a:t>
              </a:r>
              <a:endParaRPr lang="en-US" altLang="zh-CN" sz="1600" b="1" dirty="0">
                <a:latin typeface="Bell MT" panose="02020503060305020303" charset="0"/>
                <a:cs typeface="Bell MT" panose="02020503060305020303" charset="0"/>
              </a:endParaRPr>
            </a:p>
            <a:p>
              <a:pPr algn="ctr">
                <a:buClrTx/>
                <a:buSzTx/>
                <a:buFontTx/>
              </a:pPr>
              <a:r>
                <a:rPr lang="en-US" altLang="zh-CN" sz="1600" b="1" dirty="0">
                  <a:latin typeface="Bell MT" panose="02020503060305020303" charset="0"/>
                  <a:cs typeface="Bell MT" panose="02020503060305020303" charset="0"/>
                </a:rPr>
                <a:t>Seed Corpus</a:t>
              </a:r>
              <a:endParaRPr lang="en-US" altLang="zh-CN" sz="1600" b="1" dirty="0">
                <a:latin typeface="Bell MT" panose="02020503060305020303" charset="0"/>
                <a:cs typeface="Bell MT" panose="02020503060305020303" charset="0"/>
              </a:endParaRPr>
            </a:p>
          </p:txBody>
        </p:sp>
        <p:pic>
          <p:nvPicPr>
            <p:cNvPr id="110" name="图片 109" descr="database"/>
            <p:cNvPicPr>
              <a:picLocks noChangeAspect="1"/>
            </p:cNvPicPr>
            <p:nvPr>
              <p:custDataLst>
                <p:tags r:id="rId40"/>
              </p:custDataLst>
            </p:nvPr>
          </p:nvPicPr>
          <p:blipFill>
            <a:blip r:embed="rId27"/>
            <a:stretch>
              <a:fillRect/>
            </a:stretch>
          </p:blipFill>
          <p:spPr>
            <a:xfrm>
              <a:off x="16258" y="6928"/>
              <a:ext cx="1027" cy="1027"/>
            </a:xfrm>
            <a:prstGeom prst="rect">
              <a:avLst/>
            </a:prstGeom>
          </p:spPr>
        </p:pic>
      </p:grpSp>
      <p:cxnSp>
        <p:nvCxnSpPr>
          <p:cNvPr id="34" name="直接箭头连接符 33"/>
          <p:cNvCxnSpPr/>
          <p:nvPr/>
        </p:nvCxnSpPr>
        <p:spPr>
          <a:xfrm>
            <a:off x="7954645" y="2064515"/>
            <a:ext cx="516392"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9457463" y="2071963"/>
            <a:ext cx="789532"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8929292" y="1047985"/>
            <a:ext cx="0" cy="65162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203065" y="2064515"/>
            <a:ext cx="728980" cy="5475"/>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523486" y="2065811"/>
            <a:ext cx="998224" cy="312"/>
          </a:xfrm>
          <a:prstGeom prst="straightConnector1">
            <a:avLst/>
          </a:prstGeom>
          <a:ln w="50800" cap="rnd">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53" name="右大括号 52"/>
          <p:cNvSpPr/>
          <p:nvPr/>
        </p:nvSpPr>
        <p:spPr>
          <a:xfrm rot="10800000">
            <a:off x="2329768" y="2065810"/>
            <a:ext cx="186101" cy="1029179"/>
          </a:xfrm>
          <a:prstGeom prst="rightBrace">
            <a:avLst>
              <a:gd name="adj1" fmla="val 152083"/>
              <a:gd name="adj2" fmla="val 52772"/>
            </a:avLst>
          </a:prstGeom>
          <a:ln w="50800" cap="rnd">
            <a:solidFill>
              <a:schemeClr val="tx1"/>
            </a:solidFill>
            <a:round/>
            <a:headEnd type="non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58" name="直接箭头连接符 57"/>
          <p:cNvCxnSpPr/>
          <p:nvPr/>
        </p:nvCxnSpPr>
        <p:spPr>
          <a:xfrm>
            <a:off x="1477010" y="2551785"/>
            <a:ext cx="806790"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5652770" y="2074757"/>
            <a:ext cx="726017" cy="793"/>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90" name="图片 89"/>
          <p:cNvPicPr>
            <a:picLocks noChangeAspect="1"/>
          </p:cNvPicPr>
          <p:nvPr/>
        </p:nvPicPr>
        <p:blipFill>
          <a:blip r:embed="rId41"/>
          <a:stretch>
            <a:fillRect/>
          </a:stretch>
        </p:blipFill>
        <p:spPr>
          <a:xfrm>
            <a:off x="8999505" y="1245206"/>
            <a:ext cx="359408" cy="344361"/>
          </a:xfrm>
          <a:prstGeom prst="rect">
            <a:avLst/>
          </a:prstGeom>
        </p:spPr>
      </p:pic>
      <p:pic>
        <p:nvPicPr>
          <p:cNvPr id="97" name="图片 96"/>
          <p:cNvPicPr>
            <a:picLocks noChangeAspect="1"/>
          </p:cNvPicPr>
          <p:nvPr/>
        </p:nvPicPr>
        <p:blipFill>
          <a:blip r:embed="rId42"/>
          <a:stretch>
            <a:fillRect/>
          </a:stretch>
        </p:blipFill>
        <p:spPr>
          <a:xfrm>
            <a:off x="9647554" y="1724558"/>
            <a:ext cx="313553" cy="313553"/>
          </a:xfrm>
          <a:prstGeom prst="rect">
            <a:avLst/>
          </a:prstGeom>
        </p:spPr>
      </p:pic>
      <p:cxnSp>
        <p:nvCxnSpPr>
          <p:cNvPr id="117" name="直接箭头连接符 116"/>
          <p:cNvCxnSpPr>
            <a:endCxn id="25" idx="1"/>
          </p:cNvCxnSpPr>
          <p:nvPr/>
        </p:nvCxnSpPr>
        <p:spPr>
          <a:xfrm>
            <a:off x="7954645" y="4723809"/>
            <a:ext cx="541020" cy="1544"/>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8976569" y="5645901"/>
            <a:ext cx="0" cy="649183"/>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26" idx="1"/>
          </p:cNvCxnSpPr>
          <p:nvPr/>
        </p:nvCxnSpPr>
        <p:spPr>
          <a:xfrm>
            <a:off x="6072929" y="4701093"/>
            <a:ext cx="305858" cy="411"/>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4229974" y="5451926"/>
            <a:ext cx="687663" cy="426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25" idx="0"/>
          </p:cNvCxnSpPr>
          <p:nvPr/>
        </p:nvCxnSpPr>
        <p:spPr>
          <a:xfrm>
            <a:off x="2581909" y="5444517"/>
            <a:ext cx="867835"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2522220" y="3095625"/>
            <a:ext cx="1675130" cy="1652270"/>
            <a:chOff x="3972" y="4875"/>
            <a:chExt cx="2638" cy="2602"/>
          </a:xfrm>
        </p:grpSpPr>
        <p:pic>
          <p:nvPicPr>
            <p:cNvPr id="60" name="图片 59"/>
            <p:cNvPicPr>
              <a:picLocks noChangeAspect="1"/>
            </p:cNvPicPr>
            <p:nvPr>
              <p:custDataLst>
                <p:tags r:id="rId43"/>
              </p:custDataLst>
            </p:nvPr>
          </p:nvPicPr>
          <p:blipFill>
            <a:blip r:embed="rId44"/>
            <a:stretch>
              <a:fillRect/>
            </a:stretch>
          </p:blipFill>
          <p:spPr>
            <a:xfrm>
              <a:off x="4754" y="6140"/>
              <a:ext cx="1328" cy="918"/>
            </a:xfrm>
            <a:prstGeom prst="rect">
              <a:avLst/>
            </a:prstGeom>
          </p:spPr>
        </p:pic>
        <p:sp>
          <p:nvSpPr>
            <p:cNvPr id="72" name="文本框 71"/>
            <p:cNvSpPr txBox="1"/>
            <p:nvPr>
              <p:custDataLst>
                <p:tags r:id="rId45"/>
              </p:custDataLst>
            </p:nvPr>
          </p:nvSpPr>
          <p:spPr>
            <a:xfrm>
              <a:off x="4032" y="7065"/>
              <a:ext cx="2579" cy="412"/>
            </a:xfrm>
            <a:prstGeom prst="rect">
              <a:avLst/>
            </a:prstGeom>
            <a:noFill/>
          </p:spPr>
          <p:txBody>
            <a:bodyPr wrap="square" rtlCol="0">
              <a:spAutoFit/>
            </a:bodyPr>
            <a:p>
              <a:pPr algn="ctr">
                <a:buClrTx/>
                <a:buSzTx/>
                <a:buFontTx/>
              </a:pPr>
              <a:r>
                <a:rPr lang="en-US" altLang="zh-CN" sz="1100" b="1" dirty="0">
                  <a:latin typeface="Bell MT" panose="02020503060305020303" charset="0"/>
                  <a:cs typeface="Bell MT" panose="02020503060305020303" charset="0"/>
                </a:rPr>
                <a:t>Taint Tracking</a:t>
              </a:r>
              <a:endParaRPr lang="en-US" altLang="zh-CN" sz="1100" b="1" dirty="0">
                <a:latin typeface="Bell MT" panose="02020503060305020303" charset="0"/>
                <a:cs typeface="Bell MT" panose="02020503060305020303" charset="0"/>
              </a:endParaRPr>
            </a:p>
          </p:txBody>
        </p:sp>
        <p:cxnSp>
          <p:nvCxnSpPr>
            <p:cNvPr id="65" name="直接箭头连接符 64"/>
            <p:cNvCxnSpPr/>
            <p:nvPr/>
          </p:nvCxnSpPr>
          <p:spPr>
            <a:xfrm>
              <a:off x="3972" y="4875"/>
              <a:ext cx="331" cy="6"/>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4069" y="6641"/>
              <a:ext cx="555"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123" name="直接箭头连接符 122"/>
          <p:cNvCxnSpPr/>
          <p:nvPr/>
        </p:nvCxnSpPr>
        <p:spPr>
          <a:xfrm>
            <a:off x="1528779" y="4598267"/>
            <a:ext cx="850566"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a:off x="5595463" y="4221480"/>
            <a:ext cx="300078"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5" name="右大括号 124"/>
          <p:cNvSpPr/>
          <p:nvPr/>
        </p:nvSpPr>
        <p:spPr>
          <a:xfrm rot="10800000">
            <a:off x="2426966" y="4216930"/>
            <a:ext cx="154943" cy="1227587"/>
          </a:xfrm>
          <a:prstGeom prst="rightBrace">
            <a:avLst>
              <a:gd name="adj1" fmla="val 152083"/>
              <a:gd name="adj2" fmla="val 68936"/>
            </a:avLst>
          </a:prstGeom>
          <a:ln w="50800" cap="rnd">
            <a:solidFill>
              <a:schemeClr val="tx1"/>
            </a:solidFill>
            <a:round/>
            <a:headEnd type="non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6" name="右大括号 125"/>
          <p:cNvSpPr/>
          <p:nvPr/>
        </p:nvSpPr>
        <p:spPr>
          <a:xfrm>
            <a:off x="5925115" y="4223954"/>
            <a:ext cx="147814" cy="1227588"/>
          </a:xfrm>
          <a:prstGeom prst="rightBrace">
            <a:avLst>
              <a:gd name="adj1" fmla="val 90990"/>
              <a:gd name="adj2" fmla="val 38868"/>
            </a:avLst>
          </a:prstGeom>
          <a:ln w="50800" cap="rnd">
            <a:solidFill>
              <a:schemeClr val="tx1"/>
            </a:solidFill>
            <a:round/>
            <a:headEnd type="non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127" name="直接箭头连接符 126"/>
          <p:cNvCxnSpPr/>
          <p:nvPr/>
        </p:nvCxnSpPr>
        <p:spPr>
          <a:xfrm>
            <a:off x="3876520" y="4216930"/>
            <a:ext cx="247318"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4779003" y="4216930"/>
            <a:ext cx="247318"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14" name="图片 113"/>
          <p:cNvPicPr>
            <a:picLocks noChangeAspect="1"/>
          </p:cNvPicPr>
          <p:nvPr/>
        </p:nvPicPr>
        <p:blipFill>
          <a:blip r:embed="rId42"/>
          <a:stretch>
            <a:fillRect/>
          </a:stretch>
        </p:blipFill>
        <p:spPr>
          <a:xfrm>
            <a:off x="9680330" y="4373897"/>
            <a:ext cx="313553" cy="313553"/>
          </a:xfrm>
          <a:prstGeom prst="rect">
            <a:avLst/>
          </a:prstGeom>
        </p:spPr>
      </p:pic>
      <p:cxnSp>
        <p:nvCxnSpPr>
          <p:cNvPr id="115" name="直接箭头连接符 114"/>
          <p:cNvCxnSpPr/>
          <p:nvPr/>
        </p:nvCxnSpPr>
        <p:spPr>
          <a:xfrm>
            <a:off x="9483778" y="4718969"/>
            <a:ext cx="789532" cy="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31" name="图片 130"/>
          <p:cNvPicPr>
            <a:picLocks noChangeAspect="1"/>
          </p:cNvPicPr>
          <p:nvPr/>
        </p:nvPicPr>
        <p:blipFill>
          <a:blip r:embed="rId41"/>
          <a:stretch>
            <a:fillRect/>
          </a:stretch>
        </p:blipFill>
        <p:spPr>
          <a:xfrm>
            <a:off x="9025734" y="5766339"/>
            <a:ext cx="359408" cy="344361"/>
          </a:xfrm>
          <a:prstGeom prst="rect">
            <a:avLst/>
          </a:prstGeom>
        </p:spPr>
      </p:pic>
      <p:cxnSp>
        <p:nvCxnSpPr>
          <p:cNvPr id="151" name="直接箭头连接符 150"/>
          <p:cNvCxnSpPr/>
          <p:nvPr/>
        </p:nvCxnSpPr>
        <p:spPr>
          <a:xfrm flipV="1">
            <a:off x="5568664" y="5451542"/>
            <a:ext cx="312706" cy="282"/>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custDataLst>
      <p:tags r:id="rId46"/>
    </p:custDataLst>
  </p:cSld>
  <p:clrMapOvr>
    <a:masterClrMapping/>
  </p:clrMapOvr>
  <mc:AlternateContent xmlns:mc="http://schemas.openxmlformats.org/markup-compatibility/2006">
    <mc:Choice xmlns:p14="http://schemas.microsoft.com/office/powerpoint/2010/main" Requires="p14">
      <p:transition p14:dur="300" advTm="60153">
        <p:fade/>
      </p:transition>
    </mc:Choice>
    <mc:Fallback>
      <p:transition advTm="601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fade">
                                      <p:cBhvr>
                                        <p:cTn id="32" dur="500"/>
                                        <p:tgtEl>
                                          <p:spTgt spid="1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fade">
                                      <p:cBhvr>
                                        <p:cTn id="35" dur="500"/>
                                        <p:tgtEl>
                                          <p:spTgt spid="125"/>
                                        </p:tgtEl>
                                      </p:cBhvr>
                                    </p:animEffect>
                                  </p:childTnLst>
                                </p:cTn>
                              </p:par>
                              <p:par>
                                <p:cTn id="36" presetID="10" presetClass="entr" presetSubtype="0" fill="hold" nodeType="withEffect">
                                  <p:stCondLst>
                                    <p:cond delay="0"/>
                                  </p:stCondLst>
                                  <p:childTnLst>
                                    <p:set>
                                      <p:cBhvr>
                                        <p:cTn id="37" dur="1" fill="hold">
                                          <p:stCondLst>
                                            <p:cond delay="0"/>
                                          </p:stCondLst>
                                        </p:cTn>
                                        <p:tgtEl>
                                          <p:spTgt spid="123"/>
                                        </p:tgtEl>
                                        <p:attrNameLst>
                                          <p:attrName>style.visibility</p:attrName>
                                        </p:attrNameLst>
                                      </p:cBhvr>
                                      <p:to>
                                        <p:strVal val="visible"/>
                                      </p:to>
                                    </p:set>
                                    <p:animEffect transition="in" filter="fade">
                                      <p:cBhvr>
                                        <p:cTn id="38" dur="500"/>
                                        <p:tgtEl>
                                          <p:spTgt spid="1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1"/>
                                        </p:tgtEl>
                                        <p:attrNameLst>
                                          <p:attrName>style.visibility</p:attrName>
                                        </p:attrNameLst>
                                      </p:cBhvr>
                                      <p:to>
                                        <p:strVal val="visible"/>
                                      </p:to>
                                    </p:set>
                                    <p:animEffect transition="in" filter="fade">
                                      <p:cBhvr>
                                        <p:cTn id="58" dur="500"/>
                                        <p:tgtEl>
                                          <p:spTgt spid="15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500"/>
                                        <p:tgtEl>
                                          <p:spTgt spid="126"/>
                                        </p:tgtEl>
                                      </p:cBhvr>
                                    </p:animEffect>
                                  </p:childTnLst>
                                </p:cTn>
                              </p:par>
                              <p:par>
                                <p:cTn id="62" presetID="10" presetClass="entr" presetSubtype="0" fill="hold" nodeType="with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fade">
                                      <p:cBhvr>
                                        <p:cTn id="64" dur="500"/>
                                        <p:tgtEl>
                                          <p:spTgt spid="1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17"/>
                                        </p:tgtEl>
                                        <p:attrNameLst>
                                          <p:attrName>style.visibility</p:attrName>
                                        </p:attrNameLst>
                                      </p:cBhvr>
                                      <p:to>
                                        <p:strVal val="visible"/>
                                      </p:to>
                                    </p:set>
                                    <p:animEffect transition="in" filter="fade">
                                      <p:cBhvr>
                                        <p:cTn id="69" dur="500"/>
                                        <p:tgtEl>
                                          <p:spTgt spid="1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fade">
                                      <p:cBhvr>
                                        <p:cTn id="79" dur="500"/>
                                        <p:tgtEl>
                                          <p:spTgt spid="131"/>
                                        </p:tgtEl>
                                      </p:cBhvr>
                                    </p:animEffect>
                                  </p:childTnLst>
                                </p:cTn>
                              </p:par>
                              <p:par>
                                <p:cTn id="80" presetID="10" presetClass="entr" presetSubtype="0" fill="hold" nodeType="withEffect">
                                  <p:stCondLst>
                                    <p:cond delay="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500"/>
                                        <p:tgtEl>
                                          <p:spTgt spid="11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14"/>
                                        </p:tgtEl>
                                        <p:attrNameLst>
                                          <p:attrName>style.visibility</p:attrName>
                                        </p:attrNameLst>
                                      </p:cBhvr>
                                      <p:to>
                                        <p:strVal val="visible"/>
                                      </p:to>
                                    </p:set>
                                    <p:animEffect transition="in" filter="fade">
                                      <p:cBhvr>
                                        <p:cTn id="93" dur="500"/>
                                        <p:tgtEl>
                                          <p:spTgt spid="11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500"/>
                                        <p:tgtEl>
                                          <p:spTgt spid="6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fade">
                                      <p:cBhvr>
                                        <p:cTn id="108" dur="500"/>
                                        <p:tgtEl>
                                          <p:spTgt spid="5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fade">
                                      <p:cBhvr>
                                        <p:cTn id="111" dur="500"/>
                                        <p:tgtEl>
                                          <p:spTgt spid="53"/>
                                        </p:tgtEl>
                                      </p:cBhvr>
                                    </p:animEffect>
                                  </p:childTnLst>
                                </p:cTn>
                              </p:par>
                              <p:par>
                                <p:cTn id="112" presetID="10" presetClass="entr" presetSubtype="0" fill="hold"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500"/>
                                        <p:tgtEl>
                                          <p:spTgt spid="5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fade">
                                      <p:cBhvr>
                                        <p:cTn id="119" dur="500"/>
                                        <p:tgtEl>
                                          <p:spTgt spid="7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500"/>
                                        <p:tgtEl>
                                          <p:spTgt spid="5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74"/>
                                        </p:tgtEl>
                                        <p:attrNameLst>
                                          <p:attrName>style.visibility</p:attrName>
                                        </p:attrNameLst>
                                      </p:cBhvr>
                                      <p:to>
                                        <p:strVal val="visible"/>
                                      </p:to>
                                    </p:set>
                                    <p:animEffect transition="in" filter="fade">
                                      <p:cBhvr>
                                        <p:cTn id="129" dur="500"/>
                                        <p:tgtEl>
                                          <p:spTgt spid="74"/>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5"/>
                                        </p:tgtEl>
                                        <p:attrNameLst>
                                          <p:attrName>style.visibility</p:attrName>
                                        </p:attrNameLst>
                                      </p:cBhvr>
                                      <p:to>
                                        <p:strVal val="visible"/>
                                      </p:to>
                                    </p:set>
                                    <p:animEffect transition="in" filter="fade">
                                      <p:cBhvr>
                                        <p:cTn id="134" dur="500"/>
                                        <p:tgtEl>
                                          <p:spTgt spid="35"/>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500"/>
                                        <p:tgtEl>
                                          <p:spTgt spid="3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75"/>
                                        </p:tgtEl>
                                        <p:attrNameLst>
                                          <p:attrName>style.visibility</p:attrName>
                                        </p:attrNameLst>
                                      </p:cBhvr>
                                      <p:to>
                                        <p:strVal val="visible"/>
                                      </p:to>
                                    </p:set>
                                    <p:animEffect transition="in" filter="fade">
                                      <p:cBhvr>
                                        <p:cTn id="144" dur="500"/>
                                        <p:tgtEl>
                                          <p:spTgt spid="75"/>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fade">
                                      <p:cBhvr>
                                        <p:cTn id="149" dur="500"/>
                                        <p:tgtEl>
                                          <p:spTgt spid="47"/>
                                        </p:tgtEl>
                                      </p:cBhvr>
                                    </p:animEffect>
                                  </p:childTnLst>
                                </p:cTn>
                              </p:par>
                              <p:par>
                                <p:cTn id="150" presetID="10" presetClass="entr" presetSubtype="0" fill="hold" nodeType="withEffect">
                                  <p:stCondLst>
                                    <p:cond delay="0"/>
                                  </p:stCondLst>
                                  <p:childTnLst>
                                    <p:set>
                                      <p:cBhvr>
                                        <p:cTn id="151" dur="1" fill="hold">
                                          <p:stCondLst>
                                            <p:cond delay="0"/>
                                          </p:stCondLst>
                                        </p:cTn>
                                        <p:tgtEl>
                                          <p:spTgt spid="90"/>
                                        </p:tgtEl>
                                        <p:attrNameLst>
                                          <p:attrName>style.visibility</p:attrName>
                                        </p:attrNameLst>
                                      </p:cBhvr>
                                      <p:to>
                                        <p:strVal val="visible"/>
                                      </p:to>
                                    </p:set>
                                    <p:animEffect transition="in" filter="fade">
                                      <p:cBhvr>
                                        <p:cTn id="152" dur="500"/>
                                        <p:tgtEl>
                                          <p:spTgt spid="90"/>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fade">
                                      <p:cBhvr>
                                        <p:cTn id="155" dur="500"/>
                                        <p:tgtEl>
                                          <p:spTgt spid="39"/>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fade">
                                      <p:cBhvr>
                                        <p:cTn id="160" dur="500"/>
                                        <p:tgtEl>
                                          <p:spTgt spid="97"/>
                                        </p:tgtEl>
                                      </p:cBhvr>
                                    </p:animEffect>
                                  </p:childTnLst>
                                </p:cTn>
                              </p:par>
                              <p:par>
                                <p:cTn id="161" presetID="10" presetClass="entr" presetSubtype="0" fill="hold" nodeType="with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500"/>
                                        <p:tgtEl>
                                          <p:spTgt spid="44"/>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76"/>
                                        </p:tgtEl>
                                        <p:attrNameLst>
                                          <p:attrName>style.visibility</p:attrName>
                                        </p:attrNameLst>
                                      </p:cBhvr>
                                      <p:to>
                                        <p:strVal val="visible"/>
                                      </p:to>
                                    </p:set>
                                    <p:animEffect transition="in" filter="fade">
                                      <p:cBhvr>
                                        <p:cTn id="168" dur="500"/>
                                        <p:tgtEl>
                                          <p:spTgt spid="76"/>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92"/>
                                        </p:tgtEl>
                                        <p:attrNameLst>
                                          <p:attrName>style.visibility</p:attrName>
                                        </p:attrNameLst>
                                      </p:cBhvr>
                                      <p:to>
                                        <p:strVal val="visible"/>
                                      </p:to>
                                    </p:set>
                                    <p:animEffect transition="in" filter="fade">
                                      <p:cBhvr>
                                        <p:cTn id="171" dur="500"/>
                                        <p:tgtEl>
                                          <p:spTgt spid="92"/>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57"/>
                                        </p:tgtEl>
                                        <p:attrNameLst>
                                          <p:attrName>style.visibility</p:attrName>
                                        </p:attrNameLst>
                                      </p:cBhvr>
                                      <p:to>
                                        <p:strVal val="visible"/>
                                      </p:to>
                                    </p:set>
                                    <p:animEffect transition="in" filter="fade">
                                      <p:cBhvr>
                                        <p:cTn id="176" dur="500"/>
                                        <p:tgtEl>
                                          <p:spTgt spid="57"/>
                                        </p:tgtEl>
                                      </p:cBhvr>
                                    </p:animEffect>
                                  </p:childTnLst>
                                </p:cTn>
                              </p:par>
                              <p:par>
                                <p:cTn id="177" presetID="10" presetClass="entr" presetSubtype="0" fill="hold" nodeType="withEffect">
                                  <p:stCondLst>
                                    <p:cond delay="0"/>
                                  </p:stCondLst>
                                  <p:childTnLst>
                                    <p:set>
                                      <p:cBhvr>
                                        <p:cTn id="178" dur="1" fill="hold">
                                          <p:stCondLst>
                                            <p:cond delay="0"/>
                                          </p:stCondLst>
                                        </p:cTn>
                                        <p:tgtEl>
                                          <p:spTgt spid="77"/>
                                        </p:tgtEl>
                                        <p:attrNameLst>
                                          <p:attrName>style.visibility</p:attrName>
                                        </p:attrNameLst>
                                      </p:cBhvr>
                                      <p:to>
                                        <p:strVal val="visible"/>
                                      </p:to>
                                    </p:set>
                                    <p:animEffect transition="in" filter="fade">
                                      <p:cBhvr>
                                        <p:cTn id="179" dur="500"/>
                                        <p:tgtEl>
                                          <p:spTgt spid="77"/>
                                        </p:tgtEl>
                                      </p:cBhvr>
                                    </p:animEffect>
                                  </p:childTnLst>
                                </p:cTn>
                              </p:par>
                              <p:par>
                                <p:cTn id="180" presetID="10" presetClass="entr" presetSubtype="0" fill="hold" nodeType="withEffect">
                                  <p:stCondLst>
                                    <p:cond delay="0"/>
                                  </p:stCondLst>
                                  <p:childTnLst>
                                    <p:set>
                                      <p:cBhvr>
                                        <p:cTn id="181" dur="1" fill="hold">
                                          <p:stCondLst>
                                            <p:cond delay="0"/>
                                          </p:stCondLst>
                                        </p:cTn>
                                        <p:tgtEl>
                                          <p:spTgt spid="12"/>
                                        </p:tgtEl>
                                        <p:attrNameLst>
                                          <p:attrName>style.visibility</p:attrName>
                                        </p:attrNameLst>
                                      </p:cBhvr>
                                      <p:to>
                                        <p:strVal val="visible"/>
                                      </p:to>
                                    </p:set>
                                    <p:animEffect transition="in" filter="fade">
                                      <p:cBhvr>
                                        <p:cTn id="182" dur="500"/>
                                        <p:tgtEl>
                                          <p:spTgt spid="12"/>
                                        </p:tgtEl>
                                      </p:cBhvr>
                                    </p:animEffect>
                                  </p:childTnLst>
                                </p:cTn>
                              </p:par>
                              <p:par>
                                <p:cTn id="183" presetID="10" presetClass="entr" presetSubtype="0" fill="hold" nodeType="withEffect">
                                  <p:stCondLst>
                                    <p:cond delay="0"/>
                                  </p:stCondLst>
                                  <p:childTnLst>
                                    <p:set>
                                      <p:cBhvr>
                                        <p:cTn id="184" dur="1" fill="hold">
                                          <p:stCondLst>
                                            <p:cond delay="0"/>
                                          </p:stCondLst>
                                        </p:cTn>
                                        <p:tgtEl>
                                          <p:spTgt spid="20"/>
                                        </p:tgtEl>
                                        <p:attrNameLst>
                                          <p:attrName>style.visibility</p:attrName>
                                        </p:attrNameLst>
                                      </p:cBhvr>
                                      <p:to>
                                        <p:strVal val="visible"/>
                                      </p:to>
                                    </p:set>
                                    <p:animEffect transition="in" filter="fade">
                                      <p:cBhvr>
                                        <p:cTn id="185" dur="500"/>
                                        <p:tgtEl>
                                          <p:spTgt spid="20"/>
                                        </p:tgtEl>
                                      </p:cBhvr>
                                    </p:animEffect>
                                  </p:childTnLst>
                                </p:cTn>
                              </p:par>
                              <p:par>
                                <p:cTn id="186" presetID="10" presetClass="entr" presetSubtype="0" fill="hold" nodeType="withEffect">
                                  <p:stCondLst>
                                    <p:cond delay="0"/>
                                  </p:stCondLst>
                                  <p:childTnLst>
                                    <p:set>
                                      <p:cBhvr>
                                        <p:cTn id="187" dur="1" fill="hold">
                                          <p:stCondLst>
                                            <p:cond delay="0"/>
                                          </p:stCondLst>
                                        </p:cTn>
                                        <p:tgtEl>
                                          <p:spTgt spid="21"/>
                                        </p:tgtEl>
                                        <p:attrNameLst>
                                          <p:attrName>style.visibility</p:attrName>
                                        </p:attrNameLst>
                                      </p:cBhvr>
                                      <p:to>
                                        <p:strVal val="visible"/>
                                      </p:to>
                                    </p:set>
                                    <p:animEffect transition="in" filter="fade">
                                      <p:cBhvr>
                                        <p:cTn id="188" dur="500"/>
                                        <p:tgtEl>
                                          <p:spTgt spid="21"/>
                                        </p:tgtEl>
                                      </p:cBhvr>
                                    </p:animEffect>
                                  </p:childTnLst>
                                </p:cTn>
                              </p:par>
                              <p:par>
                                <p:cTn id="189" presetID="10" presetClass="entr" presetSubtype="0" fill="hold" nodeType="withEffect">
                                  <p:stCondLst>
                                    <p:cond delay="0"/>
                                  </p:stCondLst>
                                  <p:childTnLst>
                                    <p:set>
                                      <p:cBhvr>
                                        <p:cTn id="190" dur="1" fill="hold">
                                          <p:stCondLst>
                                            <p:cond delay="0"/>
                                          </p:stCondLst>
                                        </p:cTn>
                                        <p:tgtEl>
                                          <p:spTgt spid="22"/>
                                        </p:tgtEl>
                                        <p:attrNameLst>
                                          <p:attrName>style.visibility</p:attrName>
                                        </p:attrNameLst>
                                      </p:cBhvr>
                                      <p:to>
                                        <p:strVal val="visible"/>
                                      </p:to>
                                    </p:set>
                                    <p:animEffect transition="in" filter="fade">
                                      <p:cBhvr>
                                        <p:cTn id="191" dur="500"/>
                                        <p:tgtEl>
                                          <p:spTgt spid="22"/>
                                        </p:tgtEl>
                                      </p:cBhvr>
                                    </p:animEffect>
                                  </p:childTnLst>
                                </p:cTn>
                              </p:par>
                              <p:par>
                                <p:cTn id="192" presetID="10" presetClass="entr" presetSubtype="0" fill="hold" nodeType="with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nodeType="withEffect">
                                  <p:stCondLst>
                                    <p:cond delay="0"/>
                                  </p:stCondLst>
                                  <p:childTnLst>
                                    <p:set>
                                      <p:cBhvr>
                                        <p:cTn id="196" dur="1" fill="hold">
                                          <p:stCondLst>
                                            <p:cond delay="0"/>
                                          </p:stCondLst>
                                        </p:cTn>
                                        <p:tgtEl>
                                          <p:spTgt spid="26"/>
                                        </p:tgtEl>
                                        <p:attrNameLst>
                                          <p:attrName>style.visibility</p:attrName>
                                        </p:attrNameLst>
                                      </p:cBhvr>
                                      <p:to>
                                        <p:strVal val="visible"/>
                                      </p:to>
                                    </p:set>
                                    <p:animEffect transition="in" filter="fade">
                                      <p:cBhvr>
                                        <p:cTn id="197" dur="500"/>
                                        <p:tgtEl>
                                          <p:spTgt spid="26"/>
                                        </p:tgtEl>
                                      </p:cBhvr>
                                    </p:animEffect>
                                  </p:childTnLst>
                                </p:cTn>
                              </p:par>
                              <p:par>
                                <p:cTn id="198" presetID="10" presetClass="entr" presetSubtype="0" fill="hold" nodeType="withEffect">
                                  <p:stCondLst>
                                    <p:cond delay="0"/>
                                  </p:stCondLst>
                                  <p:childTnLst>
                                    <p:set>
                                      <p:cBhvr>
                                        <p:cTn id="199" dur="1" fill="hold">
                                          <p:stCondLst>
                                            <p:cond delay="0"/>
                                          </p:stCondLst>
                                        </p:cTn>
                                        <p:tgtEl>
                                          <p:spTgt spid="41"/>
                                        </p:tgtEl>
                                        <p:attrNameLst>
                                          <p:attrName>style.visibility</p:attrName>
                                        </p:attrNameLst>
                                      </p:cBhvr>
                                      <p:to>
                                        <p:strVal val="visible"/>
                                      </p:to>
                                    </p:set>
                                    <p:animEffect transition="in" filter="fade">
                                      <p:cBhvr>
                                        <p:cTn id="200" dur="500"/>
                                        <p:tgtEl>
                                          <p:spTgt spid="41"/>
                                        </p:tgtEl>
                                      </p:cBhvr>
                                    </p:animEffect>
                                  </p:childTnLst>
                                </p:cTn>
                              </p:par>
                              <p:par>
                                <p:cTn id="201" presetID="10" presetClass="entr" presetSubtype="0" fill="hold" nodeType="withEffect">
                                  <p:stCondLst>
                                    <p:cond delay="0"/>
                                  </p:stCondLst>
                                  <p:childTnLst>
                                    <p:set>
                                      <p:cBhvr>
                                        <p:cTn id="202" dur="1" fill="hold">
                                          <p:stCondLst>
                                            <p:cond delay="0"/>
                                          </p:stCondLst>
                                        </p:cTn>
                                        <p:tgtEl>
                                          <p:spTgt spid="29"/>
                                        </p:tgtEl>
                                        <p:attrNameLst>
                                          <p:attrName>style.visibility</p:attrName>
                                        </p:attrNameLst>
                                      </p:cBhvr>
                                      <p:to>
                                        <p:strVal val="visible"/>
                                      </p:to>
                                    </p:set>
                                    <p:animEffect transition="in" filter="fade">
                                      <p:cBhvr>
                                        <p:cTn id="203" dur="500"/>
                                        <p:tgtEl>
                                          <p:spTgt spid="29"/>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48"/>
                                        </p:tgtEl>
                                        <p:attrNameLst>
                                          <p:attrName>style.visibility</p:attrName>
                                        </p:attrNameLst>
                                      </p:cBhvr>
                                      <p:to>
                                        <p:strVal val="visible"/>
                                      </p:to>
                                    </p:set>
                                    <p:animEffect transition="in" filter="fade">
                                      <p:cBhvr>
                                        <p:cTn id="206" dur="500"/>
                                        <p:tgtEl>
                                          <p:spTgt spid="48"/>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nodeType="clickEffect">
                                  <p:stCondLst>
                                    <p:cond delay="0"/>
                                  </p:stCondLst>
                                  <p:childTnLst>
                                    <p:set>
                                      <p:cBhvr>
                                        <p:cTn id="210" dur="1" fill="hold">
                                          <p:stCondLst>
                                            <p:cond delay="0"/>
                                          </p:stCondLst>
                                        </p:cTn>
                                        <p:tgtEl>
                                          <p:spTgt spid="127"/>
                                        </p:tgtEl>
                                        <p:attrNameLst>
                                          <p:attrName>style.visibility</p:attrName>
                                        </p:attrNameLst>
                                      </p:cBhvr>
                                      <p:to>
                                        <p:strVal val="visible"/>
                                      </p:to>
                                    </p:set>
                                    <p:animEffect transition="in" filter="fade">
                                      <p:cBhvr>
                                        <p:cTn id="211" dur="500"/>
                                        <p:tgtEl>
                                          <p:spTgt spid="12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79"/>
                                        </p:tgtEl>
                                        <p:attrNameLst>
                                          <p:attrName>style.visibility</p:attrName>
                                        </p:attrNameLst>
                                      </p:cBhvr>
                                      <p:to>
                                        <p:strVal val="visible"/>
                                      </p:to>
                                    </p:set>
                                    <p:animEffect transition="in" filter="fade">
                                      <p:cBhvr>
                                        <p:cTn id="216" dur="500"/>
                                        <p:tgtEl>
                                          <p:spTgt spid="79"/>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nodeType="clickEffect">
                                  <p:stCondLst>
                                    <p:cond delay="0"/>
                                  </p:stCondLst>
                                  <p:childTnLst>
                                    <p:set>
                                      <p:cBhvr>
                                        <p:cTn id="220" dur="1" fill="hold">
                                          <p:stCondLst>
                                            <p:cond delay="0"/>
                                          </p:stCondLst>
                                        </p:cTn>
                                        <p:tgtEl>
                                          <p:spTgt spid="68"/>
                                        </p:tgtEl>
                                        <p:attrNameLst>
                                          <p:attrName>style.visibility</p:attrName>
                                        </p:attrNameLst>
                                      </p:cBhvr>
                                      <p:to>
                                        <p:strVal val="visible"/>
                                      </p:to>
                                    </p:set>
                                    <p:animEffect transition="in" filter="fade">
                                      <p:cBhvr>
                                        <p:cTn id="221" dur="500"/>
                                        <p:tgtEl>
                                          <p:spTgt spid="68"/>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nodeType="clickEffect">
                                  <p:stCondLst>
                                    <p:cond delay="0"/>
                                  </p:stCondLst>
                                  <p:childTnLst>
                                    <p:set>
                                      <p:cBhvr>
                                        <p:cTn id="225" dur="1" fill="hold">
                                          <p:stCondLst>
                                            <p:cond delay="0"/>
                                          </p:stCondLst>
                                        </p:cTn>
                                        <p:tgtEl>
                                          <p:spTgt spid="80"/>
                                        </p:tgtEl>
                                        <p:attrNameLst>
                                          <p:attrName>style.visibility</p:attrName>
                                        </p:attrNameLst>
                                      </p:cBhvr>
                                      <p:to>
                                        <p:strVal val="visible"/>
                                      </p:to>
                                    </p:set>
                                    <p:animEffect transition="in" filter="fade">
                                      <p:cBhvr>
                                        <p:cTn id="226" dur="500"/>
                                        <p:tgtEl>
                                          <p:spTgt spid="80"/>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nodeType="clickEffect">
                                  <p:stCondLst>
                                    <p:cond delay="0"/>
                                  </p:stCondLst>
                                  <p:childTnLst>
                                    <p:set>
                                      <p:cBhvr>
                                        <p:cTn id="230" dur="1" fill="hold">
                                          <p:stCondLst>
                                            <p:cond delay="0"/>
                                          </p:stCondLst>
                                        </p:cTn>
                                        <p:tgtEl>
                                          <p:spTgt spid="124"/>
                                        </p:tgtEl>
                                        <p:attrNameLst>
                                          <p:attrName>style.visibility</p:attrName>
                                        </p:attrNameLst>
                                      </p:cBhvr>
                                      <p:to>
                                        <p:strVal val="visible"/>
                                      </p:to>
                                    </p:set>
                                    <p:animEffect transition="in" filter="fade">
                                      <p:cBhvr>
                                        <p:cTn id="23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5" grpId="0" animBg="1"/>
      <p:bldP spid="126" grpId="0" animBg="1"/>
      <p:bldP spid="38" grpId="0"/>
      <p:bldP spid="53" grpId="0" animBg="1"/>
      <p:bldP spid="39" grpId="0"/>
      <p:bldP spid="92" grpId="0" animBg="1"/>
      <p:bldP spid="57" grpId="0" animBg="1"/>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Evaluation results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4" name="文本框 3"/>
          <p:cNvSpPr txBox="1"/>
          <p:nvPr>
            <p:custDataLst>
              <p:tags r:id="rId1"/>
            </p:custDataLst>
          </p:nvPr>
        </p:nvSpPr>
        <p:spPr>
          <a:xfrm>
            <a:off x="727710" y="750570"/>
            <a:ext cx="11115040" cy="16916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a:sym typeface="+mn-lt"/>
              </a:rPr>
              <a:t>The evaluation results show that MirageFuzz outperforms the baseline fuzzers from </a:t>
            </a:r>
            <a:r>
              <a:rPr lang="en-US" altLang="zh-CN" sz="2000">
                <a:solidFill>
                  <a:srgbClr val="FF0000"/>
                </a:solidFill>
                <a:sym typeface="+mn-lt"/>
              </a:rPr>
              <a:t>13.42%</a:t>
            </a:r>
            <a:r>
              <a:rPr lang="en-US" altLang="zh-CN" sz="2000">
                <a:sym typeface="+mn-lt"/>
              </a:rPr>
              <a:t> to </a:t>
            </a:r>
            <a:r>
              <a:rPr lang="en-US" altLang="zh-CN" sz="2000">
                <a:solidFill>
                  <a:srgbClr val="FF0000"/>
                </a:solidFill>
                <a:sym typeface="+mn-lt"/>
              </a:rPr>
              <a:t>77.96%</a:t>
            </a:r>
            <a:r>
              <a:rPr lang="en-US" altLang="zh-CN" sz="2000">
                <a:sym typeface="+mn-lt"/>
              </a:rPr>
              <a:t> in terms of edge coverage averagely in our benchmark. MirageFuzz also exposes </a:t>
            </a:r>
            <a:r>
              <a:rPr lang="en-US" altLang="zh-CN" sz="2000" b="1">
                <a:solidFill>
                  <a:srgbClr val="FF0000"/>
                </a:solidFill>
                <a:sym typeface="+mn-lt"/>
              </a:rPr>
              <a:t>29</a:t>
            </a:r>
            <a:r>
              <a:rPr lang="en-US" altLang="zh-CN" sz="2000">
                <a:sym typeface="+mn-lt"/>
              </a:rPr>
              <a:t> previously unknown unique bugs where </a:t>
            </a:r>
            <a:r>
              <a:rPr lang="en-US" altLang="zh-CN" sz="2000" b="1">
                <a:solidFill>
                  <a:srgbClr val="FF0000"/>
                </a:solidFill>
                <a:sym typeface="+mn-lt"/>
              </a:rPr>
              <a:t>7</a:t>
            </a:r>
            <a:r>
              <a:rPr lang="en-US" altLang="zh-CN" sz="2000">
                <a:sym typeface="+mn-lt"/>
              </a:rPr>
              <a:t> of them have been confirmed and </a:t>
            </a:r>
            <a:r>
              <a:rPr lang="en-US" altLang="zh-CN" sz="2000" b="1">
                <a:solidFill>
                  <a:srgbClr val="FF0000"/>
                </a:solidFill>
                <a:sym typeface="+mn-lt"/>
              </a:rPr>
              <a:t>6</a:t>
            </a:r>
            <a:r>
              <a:rPr lang="en-US" altLang="zh-CN" sz="2000">
                <a:sym typeface="+mn-lt"/>
              </a:rPr>
              <a:t> have been fixed by the corresponding developers.</a:t>
            </a:r>
            <a:endParaRPr lang="en-US" altLang="zh-CN" sz="2000">
              <a:sym typeface="+mn-lt"/>
            </a:endParaRPr>
          </a:p>
        </p:txBody>
      </p:sp>
      <p:pic>
        <p:nvPicPr>
          <p:cNvPr id="6" name="图片 5"/>
          <p:cNvPicPr>
            <a:picLocks noChangeAspect="1"/>
          </p:cNvPicPr>
          <p:nvPr/>
        </p:nvPicPr>
        <p:blipFill>
          <a:blip r:embed="rId2"/>
          <a:stretch>
            <a:fillRect/>
          </a:stretch>
        </p:blipFill>
        <p:spPr>
          <a:xfrm>
            <a:off x="2245360" y="2531745"/>
            <a:ext cx="7423785" cy="392303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Tm="26920">
        <p:fade/>
      </p:transition>
    </mc:Choice>
    <mc:Fallback>
      <p:transition spd="med" advTm="269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dirty="0"/>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mn-ea"/>
              </a:rPr>
              <a:t>Software vulnerabilities are critical</a:t>
            </a:r>
            <a:endParaRPr lang="en-US" altLang="zh-CN" sz="2800" b="1" dirty="0">
              <a:ln>
                <a:noFill/>
              </a:ln>
              <a:solidFill>
                <a:schemeClr val="tx2"/>
              </a:solidFill>
              <a:effectLst/>
              <a:uFillTx/>
              <a:latin typeface="+mj-lt"/>
              <a:ea typeface="Arial" panose="020B0604020202020204"/>
              <a:cs typeface="Arial" panose="020B0604020202020204"/>
            </a:endParaRPr>
          </a:p>
        </p:txBody>
      </p:sp>
      <p:graphicFrame>
        <p:nvGraphicFramePr>
          <p:cNvPr id="7" name="图表 6"/>
          <p:cNvGraphicFramePr/>
          <p:nvPr/>
        </p:nvGraphicFramePr>
        <p:xfrm>
          <a:off x="784564" y="870255"/>
          <a:ext cx="4651872" cy="4530749"/>
        </p:xfrm>
        <a:graphic>
          <a:graphicData uri="http://schemas.openxmlformats.org/drawingml/2006/chart">
            <c:chart xmlns:c="http://schemas.openxmlformats.org/drawingml/2006/chart" xmlns:r="http://schemas.openxmlformats.org/officeDocument/2006/relationships" r:id="rId1"/>
          </a:graphicData>
        </a:graphic>
      </p:graphicFrame>
      <p:sp>
        <p:nvSpPr>
          <p:cNvPr id="50" name="文本框 49"/>
          <p:cNvSpPr txBox="1"/>
          <p:nvPr>
            <p:custDataLst>
              <p:tags r:id="rId2"/>
            </p:custDataLst>
          </p:nvPr>
        </p:nvSpPr>
        <p:spPr>
          <a:xfrm>
            <a:off x="645893" y="5310122"/>
            <a:ext cx="6062345" cy="378886"/>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sym typeface="Raleway Light"/>
              </a:rPr>
              <a:t>Number of vulnerabilities over time from NVD</a:t>
            </a:r>
            <a:endParaRPr lang="en-US" altLang="zh-CN" sz="1600" dirty="0">
              <a:sym typeface="+mn-lt"/>
            </a:endParaRPr>
          </a:p>
        </p:txBody>
      </p:sp>
      <p:sp>
        <p:nvSpPr>
          <p:cNvPr id="13" name="文本框 12"/>
          <p:cNvSpPr txBox="1"/>
          <p:nvPr>
            <p:custDataLst>
              <p:tags r:id="rId3"/>
            </p:custDataLst>
          </p:nvPr>
        </p:nvSpPr>
        <p:spPr>
          <a:xfrm>
            <a:off x="305139" y="6356853"/>
            <a:ext cx="11864123" cy="276999"/>
          </a:xfrm>
          <a:prstGeom prst="rect">
            <a:avLst/>
          </a:prstGeom>
          <a:noFill/>
        </p:spPr>
        <p:txBody>
          <a:bodyPr wrap="square" rtlCol="0" anchor="t">
            <a:spAutoFit/>
          </a:bodyPr>
          <a:p>
            <a:pPr marL="285750" indent="-285750">
              <a:buFont typeface="Wingdings" panose="05000000000000000000" pitchFamily="2" charset="2"/>
              <a:buChar char="p"/>
            </a:pPr>
            <a:r>
              <a:rPr lang="en-US" altLang="zh-CN" sz="1200" dirty="0"/>
              <a:t> [1] </a:t>
            </a:r>
            <a:r>
              <a:rPr lang="en-US" altLang="zh-CN" sz="1200" dirty="0">
                <a:hlinkClick r:id="rId4"/>
              </a:rPr>
              <a:t>"Recently uncovered software flaw 'most critical vulnerability of the last decade'"</a:t>
            </a:r>
            <a:r>
              <a:rPr lang="en-US" altLang="zh-CN" sz="1200" dirty="0"/>
              <a:t>. the Guardian. Associated Press. December 11, 2021.</a:t>
            </a:r>
            <a:endParaRPr lang="en-US" altLang="zh-CN" sz="1200" dirty="0"/>
          </a:p>
        </p:txBody>
      </p:sp>
      <p:sp>
        <p:nvSpPr>
          <p:cNvPr id="51" name="矩形 50"/>
          <p:cNvSpPr/>
          <p:nvPr>
            <p:custDataLst>
              <p:tags r:id="rId5"/>
            </p:custDataLst>
          </p:nvPr>
        </p:nvSpPr>
        <p:spPr>
          <a:xfrm>
            <a:off x="5721428" y="1430510"/>
            <a:ext cx="9708607" cy="491490"/>
          </a:xfrm>
          <a:prstGeom prst="rect">
            <a:avLst/>
          </a:prstGeom>
          <a:noFill/>
        </p:spPr>
        <p:txBody>
          <a:bodyPr wrap="square" numCol="1" spcCol="360000">
            <a:spAutoFit/>
          </a:bodyPr>
          <a:p>
            <a:pPr defTabSz="609600">
              <a:lnSpc>
                <a:spcPct val="130000"/>
              </a:lnSpc>
            </a:pPr>
            <a:r>
              <a:rPr lang="en-US" altLang="zh-CN" sz="2000" b="1" dirty="0">
                <a:solidFill>
                  <a:schemeClr val="dk1"/>
                </a:solidFill>
              </a:rPr>
              <a:t>Typical Software Vulnerabilities</a:t>
            </a:r>
            <a:endParaRPr kumimoji="1" lang="en-GB" altLang="zh-CN" sz="2400" b="1" dirty="0">
              <a:latin typeface="Bell MT" panose="02020503060305020303" charset="0"/>
              <a:cs typeface="Bell MT" panose="02020503060305020303" charset="0"/>
            </a:endParaRPr>
          </a:p>
        </p:txBody>
      </p:sp>
      <p:pic>
        <p:nvPicPr>
          <p:cNvPr id="52" name="图片 51" descr="图标&#10;&#10;描述已自动生成"/>
          <p:cNvPicPr>
            <a:picLocks noChangeAspect="1"/>
          </p:cNvPicPr>
          <p:nvPr>
            <p:custDataLst>
              <p:tags r:id="rId6"/>
            </p:custDataLst>
          </p:nvPr>
        </p:nvPicPr>
        <p:blipFill>
          <a:blip r:embed="rId7"/>
          <a:stretch>
            <a:fillRect/>
          </a:stretch>
        </p:blipFill>
        <p:spPr>
          <a:xfrm>
            <a:off x="10240899" y="1921996"/>
            <a:ext cx="1366452" cy="1632910"/>
          </a:xfrm>
          <a:prstGeom prst="rect">
            <a:avLst/>
          </a:prstGeom>
        </p:spPr>
      </p:pic>
      <p:sp>
        <p:nvSpPr>
          <p:cNvPr id="54" name="矩形 53"/>
          <p:cNvSpPr/>
          <p:nvPr>
            <p:custDataLst>
              <p:tags r:id="rId8"/>
            </p:custDataLst>
          </p:nvPr>
        </p:nvSpPr>
        <p:spPr>
          <a:xfrm>
            <a:off x="5956981" y="2007474"/>
            <a:ext cx="2432670" cy="530860"/>
          </a:xfrm>
          <a:prstGeom prst="rect">
            <a:avLst/>
          </a:prstGeom>
          <a:noFill/>
        </p:spPr>
        <p:txBody>
          <a:bodyPr wrap="square" numCol="1" spcCol="360000">
            <a:spAutoFit/>
          </a:bodyPr>
          <a:p>
            <a:pPr defTabSz="609600">
              <a:lnSpc>
                <a:spcPct val="130000"/>
              </a:lnSpc>
            </a:pPr>
            <a:r>
              <a:rPr lang="en-US" altLang="zh-CN" sz="2200" b="1" dirty="0">
                <a:solidFill>
                  <a:schemeClr val="dk1"/>
                </a:solidFill>
                <a:sym typeface="+mn-lt"/>
              </a:rPr>
              <a:t>Heartbleed</a:t>
            </a:r>
            <a:endParaRPr kumimoji="1" lang="zh-CN" altLang="en-US" sz="2200" b="1" dirty="0">
              <a:latin typeface="Bell MT" panose="02020503060305020303" charset="0"/>
              <a:cs typeface="Bell MT" panose="02020503060305020303" charset="0"/>
            </a:endParaRPr>
          </a:p>
        </p:txBody>
      </p:sp>
      <p:sp>
        <p:nvSpPr>
          <p:cNvPr id="16" name="文本框 15"/>
          <p:cNvSpPr txBox="1"/>
          <p:nvPr>
            <p:custDataLst>
              <p:tags r:id="rId9"/>
            </p:custDataLst>
          </p:nvPr>
        </p:nvSpPr>
        <p:spPr>
          <a:xfrm>
            <a:off x="5956981" y="2622935"/>
            <a:ext cx="5169573" cy="968375"/>
          </a:xfrm>
          <a:prstGeom prst="rect">
            <a:avLst/>
          </a:prstGeom>
          <a:noFill/>
        </p:spPr>
        <p:txBody>
          <a:bodyPr wrap="square" rtlCol="0">
            <a:spAutoFit/>
          </a:bodyPr>
          <a:p>
            <a:pPr marL="285750" indent="-285750">
              <a:lnSpc>
                <a:spcPct val="130000"/>
              </a:lnSpc>
              <a:spcBef>
                <a:spcPts val="600"/>
              </a:spcBef>
              <a:buFont typeface="Wingdings" panose="05000000000000000000" pitchFamily="2" charset="2"/>
              <a:buChar char="Ø"/>
            </a:pPr>
            <a:r>
              <a:rPr lang="en-US" altLang="zh-CN" sz="2000" dirty="0">
                <a:solidFill>
                  <a:schemeClr val="dk1"/>
                </a:solidFill>
              </a:rPr>
              <a:t>Impact 500 thousand servers</a:t>
            </a:r>
            <a:endParaRPr lang="en-US" altLang="zh-CN" sz="2000" dirty="0">
              <a:solidFill>
                <a:schemeClr val="dk1"/>
              </a:solidFill>
            </a:endParaRPr>
          </a:p>
          <a:p>
            <a:pPr marL="285750" indent="-285750">
              <a:lnSpc>
                <a:spcPct val="130000"/>
              </a:lnSpc>
              <a:spcBef>
                <a:spcPts val="600"/>
              </a:spcBef>
              <a:buFont typeface="Wingdings" panose="05000000000000000000" pitchFamily="2" charset="2"/>
              <a:buChar char="Ø"/>
            </a:pPr>
            <a:r>
              <a:rPr lang="en-US" altLang="zh-CN" sz="2000" dirty="0">
                <a:solidFill>
                  <a:schemeClr val="dk1"/>
                </a:solidFill>
              </a:rPr>
              <a:t>Caused loss of 500 million dollars</a:t>
            </a:r>
            <a:endParaRPr lang="en-US" altLang="zh-CN" sz="2000" dirty="0">
              <a:solidFill>
                <a:schemeClr val="dk1"/>
              </a:solidFill>
            </a:endParaRPr>
          </a:p>
        </p:txBody>
      </p:sp>
      <p:sp>
        <p:nvSpPr>
          <p:cNvPr id="11" name="矩形 10"/>
          <p:cNvSpPr/>
          <p:nvPr>
            <p:custDataLst>
              <p:tags r:id="rId10"/>
            </p:custDataLst>
          </p:nvPr>
        </p:nvSpPr>
        <p:spPr>
          <a:xfrm>
            <a:off x="5957153" y="3874049"/>
            <a:ext cx="2432670" cy="530860"/>
          </a:xfrm>
          <a:prstGeom prst="rect">
            <a:avLst/>
          </a:prstGeom>
          <a:noFill/>
        </p:spPr>
        <p:txBody>
          <a:bodyPr wrap="square" numCol="1" spcCol="360000">
            <a:spAutoFit/>
          </a:bodyPr>
          <a:p>
            <a:pPr defTabSz="609600">
              <a:lnSpc>
                <a:spcPct val="130000"/>
              </a:lnSpc>
            </a:pPr>
            <a:r>
              <a:rPr lang="en-US" altLang="zh-CN" sz="2200" b="1" dirty="0">
                <a:solidFill>
                  <a:schemeClr val="dk1"/>
                </a:solidFill>
              </a:rPr>
              <a:t>Log4j</a:t>
            </a:r>
            <a:endParaRPr lang="en-US" altLang="zh-CN" sz="2200" b="1" dirty="0">
              <a:solidFill>
                <a:schemeClr val="dk1"/>
              </a:solidFill>
            </a:endParaRPr>
          </a:p>
        </p:txBody>
      </p:sp>
      <p:pic>
        <p:nvPicPr>
          <p:cNvPr id="1028" name="Picture 4" descr="Log4j - Wikipedia"/>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a:stretch>
            <a:fillRect/>
          </a:stretch>
        </p:blipFill>
        <p:spPr bwMode="auto">
          <a:xfrm>
            <a:off x="9415473" y="5309763"/>
            <a:ext cx="1957565" cy="809535"/>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custDataLst>
              <p:tags r:id="rId13"/>
            </p:custDataLst>
          </p:nvPr>
        </p:nvSpPr>
        <p:spPr>
          <a:xfrm>
            <a:off x="5957153" y="4432170"/>
            <a:ext cx="4762125" cy="775084"/>
          </a:xfrm>
          <a:prstGeom prst="rect">
            <a:avLst/>
          </a:prstGeom>
          <a:noFill/>
        </p:spPr>
        <p:txBody>
          <a:bodyPr wrap="square" rtlCol="0">
            <a:spAutoFit/>
          </a:bodyPr>
          <a:p>
            <a:pPr>
              <a:lnSpc>
                <a:spcPct val="130000"/>
              </a:lnSpc>
            </a:pPr>
            <a:r>
              <a:rPr lang="zh-CN" altLang="en-US" i="1" dirty="0">
                <a:latin typeface="Helvetica Neue" panose="02000503000000020004" pitchFamily="2" charset="0"/>
                <a:ea typeface="Helvetica Neue" panose="02000503000000020004" pitchFamily="2" charset="0"/>
                <a:cs typeface="Helvetica Neue" panose="02000503000000020004" pitchFamily="2" charset="0"/>
                <a:sym typeface="Raleway Light"/>
              </a:rPr>
              <a:t>“</a:t>
            </a:r>
            <a:r>
              <a:rPr lang="en-US" altLang="zh-CN" i="1" dirty="0">
                <a:latin typeface="Helvetica Neue" panose="02000503000000020004" pitchFamily="2" charset="0"/>
                <a:ea typeface="Helvetica Neue" panose="02000503000000020004" pitchFamily="2" charset="0"/>
                <a:cs typeface="Helvetica Neue" panose="02000503000000020004" pitchFamily="2" charset="0"/>
                <a:sym typeface="Raleway Light"/>
              </a:rPr>
              <a:t>The single biggest, most critical vulnerability of the last decade.</a:t>
            </a:r>
            <a:r>
              <a:rPr lang="zh-CN" altLang="en-US" i="1" dirty="0">
                <a:latin typeface="Helvetica Neue" panose="02000503000000020004" pitchFamily="2" charset="0"/>
                <a:ea typeface="Helvetica Neue" panose="02000503000000020004" pitchFamily="2" charset="0"/>
                <a:cs typeface="Helvetica Neue" panose="02000503000000020004" pitchFamily="2" charset="0"/>
                <a:sym typeface="Raleway Light"/>
              </a:rPr>
              <a:t>” </a:t>
            </a:r>
            <a:r>
              <a:rPr lang="en-US" altLang="zh-CN" baseline="30000" dirty="0">
                <a:latin typeface="Helvetica Neue" panose="02000503000000020004" pitchFamily="2" charset="0"/>
                <a:ea typeface="Helvetica Neue" panose="02000503000000020004" pitchFamily="2" charset="0"/>
                <a:cs typeface="Helvetica Neue" panose="02000503000000020004" pitchFamily="2" charset="0"/>
                <a:sym typeface="Raleway Light"/>
              </a:rPr>
              <a:t>[1]</a:t>
            </a:r>
            <a:endParaRPr lang="en-US" altLang="zh-CN" dirty="0">
              <a:latin typeface="Helvetica Neue" panose="02000503000000020004" pitchFamily="2" charset="0"/>
              <a:ea typeface="Helvetica Neue" panose="02000503000000020004" pitchFamily="2" charset="0"/>
              <a:cs typeface="Helvetica Neue" panose="02000503000000020004" pitchFamily="2" charset="0"/>
              <a:sym typeface="Raleway Light"/>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700" advTm="24858">
        <p:fade/>
      </p:transition>
    </mc:Choice>
    <mc:Fallback>
      <p:transition spd="med" advTm="2485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250"/>
                                        <p:tgtEl>
                                          <p:spTgt spid="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25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250"/>
                                        <p:tgtEl>
                                          <p:spTgt spid="54"/>
                                        </p:tgtEl>
                                      </p:cBhvr>
                                    </p:animEffect>
                                  </p:childTnLst>
                                </p:cTn>
                              </p:par>
                            </p:childTnLst>
                          </p:cTn>
                        </p:par>
                        <p:par>
                          <p:cTn id="26" fill="hold">
                            <p:stCondLst>
                              <p:cond delay="500"/>
                            </p:stCondLst>
                            <p:childTnLst>
                              <p:par>
                                <p:cTn id="27" presetID="10" presetClass="entr" presetSubtype="0" fill="hold" grpId="1"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25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50"/>
                                        <p:tgtEl>
                                          <p:spTgt spid="11"/>
                                        </p:tgtEl>
                                      </p:cBhvr>
                                    </p:animEffect>
                                  </p:childTnLst>
                                </p:cTn>
                              </p:par>
                            </p:childTnLst>
                          </p:cTn>
                        </p:par>
                        <p:par>
                          <p:cTn id="38" fill="hold">
                            <p:stCondLst>
                              <p:cond delay="500"/>
                            </p:stCondLst>
                            <p:childTnLst>
                              <p:par>
                                <p:cTn id="39" presetID="10" presetClass="entr" presetSubtype="0" fill="hold" grpId="1"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25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2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50" grpId="0"/>
      <p:bldP spid="13" grpId="0"/>
      <p:bldP spid="51" grpId="0"/>
      <p:bldP spid="54" grpId="0"/>
      <p:bldP spid="16" grpId="0"/>
      <p:bldP spid="16" grpId="1"/>
      <p:bldP spid="11" grpId="0"/>
      <p:bldP spid="17" grpId="0"/>
      <p:bldP spid="1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4" name="文本占位符 2"/>
          <p:cNvSpPr>
            <a:spLocks noGrp="1"/>
          </p:cNvSpPr>
          <p:nvPr/>
        </p:nvSpPr>
        <p:spPr>
          <a:xfrm>
            <a:off x="1372235" y="1162685"/>
            <a:ext cx="9403715" cy="1247775"/>
          </a:xfrm>
          <a:prstGeom prst="roundRect">
            <a:avLst>
              <a:gd name="adj" fmla="val 8013"/>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000" dirty="0">
                <a:solidFill>
                  <a:schemeClr val="tx1"/>
                </a:solidFill>
                <a:cs typeface="+mn-lt"/>
                <a:sym typeface="Arial" panose="020B0604020202020204"/>
              </a:rPr>
              <a:t>Based on the aforementioned points, we adopt our findings in a challenge field: Just-in-Time compilers (JIT) in Java Virtural Machine (JVM).</a:t>
            </a:r>
            <a:endParaRPr lang="en-US" altLang="zh-CN" sz="2000" dirty="0">
              <a:solidFill>
                <a:schemeClr val="tx1"/>
              </a:solidFill>
              <a:cs typeface="+mn-lt"/>
              <a:sym typeface="Arial" panose="020B0604020202020204"/>
            </a:endParaRPr>
          </a:p>
        </p:txBody>
      </p:sp>
      <p:sp>
        <p:nvSpPr>
          <p:cNvPr id="3" name="矩形 2"/>
          <p:cNvSpPr/>
          <p:nvPr/>
        </p:nvSpPr>
        <p:spPr>
          <a:xfrm>
            <a:off x="784949" y="153596"/>
            <a:ext cx="9708607" cy="953135"/>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mn-ea"/>
              </a:rPr>
              <a:t>JITfuzz: Coverage-guided Fuzzing for JVM Just-in-Time Compilers</a:t>
            </a:r>
            <a:endParaRPr lang="en-US" altLang="zh-CN" sz="2800" b="1" dirty="0">
              <a:ln>
                <a:noFill/>
              </a:ln>
              <a:solidFill>
                <a:schemeClr val="tx2"/>
              </a:solidFill>
              <a:effectLst/>
              <a:uFillTx/>
              <a:latin typeface="+mj-lt"/>
              <a:ea typeface="Arial" panose="020B0604020202020204"/>
              <a:cs typeface="Arial" panose="020B0604020202020204"/>
              <a:sym typeface="+mn-ea"/>
            </a:endParaRPr>
          </a:p>
        </p:txBody>
      </p:sp>
      <p:grpSp>
        <p:nvGrpSpPr>
          <p:cNvPr id="13" name="组合 12"/>
          <p:cNvGrpSpPr/>
          <p:nvPr/>
        </p:nvGrpSpPr>
        <p:grpSpPr>
          <a:xfrm>
            <a:off x="17145" y="2656840"/>
            <a:ext cx="11868785" cy="891540"/>
            <a:chOff x="840" y="3631"/>
            <a:chExt cx="18691" cy="1404"/>
          </a:xfrm>
        </p:grpSpPr>
        <p:pic>
          <p:nvPicPr>
            <p:cNvPr id="14" name="图片 13"/>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31" name="文本框 30"/>
            <p:cNvSpPr txBox="1"/>
            <p:nvPr>
              <p:custDataLst>
                <p:tags r:id="rId3"/>
              </p:custDataLst>
            </p:nvPr>
          </p:nvSpPr>
          <p:spPr>
            <a:xfrm>
              <a:off x="2390" y="3631"/>
              <a:ext cx="17141" cy="1404"/>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1</a:t>
              </a:r>
              <a:r>
                <a:rPr lang="en-US" altLang="zh-CN" sz="2000" dirty="0">
                  <a:solidFill>
                    <a:srgbClr val="FF0000"/>
                  </a:solidFill>
                  <a:sym typeface="+mn-lt"/>
                </a:rPr>
                <a:t>: </a:t>
              </a:r>
              <a:r>
                <a:rPr lang="en-US" altLang="zh-CN" sz="2000" dirty="0">
                  <a:solidFill>
                    <a:schemeClr val="tx1"/>
                  </a:solidFill>
                  <a:sym typeface="+mn-lt"/>
                </a:rPr>
                <a:t>JITs can hardly be thoroughly tested because they include diverse optimization techniques.</a:t>
              </a:r>
              <a:r>
                <a:rPr lang="en-US" altLang="zh-CN" sz="2000" dirty="0">
                  <a:solidFill>
                    <a:schemeClr val="dk1"/>
                  </a:solidFill>
                  <a:sym typeface="+mn-lt"/>
                </a:rPr>
                <a:t>  </a:t>
              </a:r>
              <a:endParaRPr lang="en-US" altLang="zh-CN" sz="2000" dirty="0">
                <a:solidFill>
                  <a:schemeClr val="dk1"/>
                </a:solidFill>
                <a:sym typeface="+mn-lt"/>
              </a:endParaRPr>
            </a:p>
          </p:txBody>
        </p:sp>
      </p:grpSp>
      <p:grpSp>
        <p:nvGrpSpPr>
          <p:cNvPr id="15" name="组合 14"/>
          <p:cNvGrpSpPr/>
          <p:nvPr/>
        </p:nvGrpSpPr>
        <p:grpSpPr>
          <a:xfrm>
            <a:off x="17145" y="3548380"/>
            <a:ext cx="11868785" cy="934720"/>
            <a:chOff x="840" y="3526"/>
            <a:chExt cx="18691" cy="1472"/>
          </a:xfrm>
        </p:grpSpPr>
        <p:pic>
          <p:nvPicPr>
            <p:cNvPr id="16" name="图片 15"/>
            <p:cNvPicPr>
              <a:picLocks noChangeAspect="1"/>
            </p:cNvPicPr>
            <p:nvPr>
              <p:custDataLst>
                <p:tags r:id="rId4"/>
              </p:custDataLst>
            </p:nvPr>
          </p:nvPicPr>
          <p:blipFill>
            <a:blip r:embed="rId2"/>
            <a:stretch>
              <a:fillRect/>
            </a:stretch>
          </p:blipFill>
          <p:spPr>
            <a:xfrm>
              <a:off x="840" y="3631"/>
              <a:ext cx="1550" cy="1367"/>
            </a:xfrm>
            <a:prstGeom prst="rect">
              <a:avLst/>
            </a:prstGeom>
          </p:spPr>
        </p:pic>
        <p:sp>
          <p:nvSpPr>
            <p:cNvPr id="17" name="文本框 16"/>
            <p:cNvSpPr txBox="1"/>
            <p:nvPr>
              <p:custDataLst>
                <p:tags r:id="rId5"/>
              </p:custDataLst>
            </p:nvPr>
          </p:nvSpPr>
          <p:spPr>
            <a:xfrm>
              <a:off x="2390" y="3526"/>
              <a:ext cx="17141" cy="1404"/>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2</a:t>
              </a:r>
              <a:r>
                <a:rPr lang="en-US" altLang="zh-CN" sz="2000" dirty="0">
                  <a:solidFill>
                    <a:srgbClr val="FF0000"/>
                  </a:solidFill>
                  <a:sym typeface="+mn-lt"/>
                </a:rPr>
                <a:t>:  </a:t>
              </a:r>
              <a:r>
                <a:rPr lang="en-US" altLang="zh-CN" sz="2000" dirty="0">
                  <a:solidFill>
                    <a:schemeClr val="tx1"/>
                  </a:solidFill>
                  <a:sym typeface="+mn-lt"/>
                </a:rPr>
                <a:t>Executing the mutants generated by existing mutation strategies easily terminates JIT testing early to prevent testing deep JIT states. </a:t>
              </a:r>
              <a:endParaRPr lang="en-US" altLang="zh-CN" sz="2000" dirty="0">
                <a:solidFill>
                  <a:schemeClr val="tx1"/>
                </a:solidFill>
                <a:sym typeface="+mn-lt"/>
              </a:endParaRPr>
            </a:p>
          </p:txBody>
        </p:sp>
      </p:grpSp>
      <p:sp>
        <p:nvSpPr>
          <p:cNvPr id="71" name="文本框 70"/>
          <p:cNvSpPr txBox="1"/>
          <p:nvPr>
            <p:custDataLst>
              <p:tags r:id="rId6"/>
            </p:custDataLst>
          </p:nvPr>
        </p:nvSpPr>
        <p:spPr>
          <a:xfrm>
            <a:off x="2249170" y="4598670"/>
            <a:ext cx="8526780" cy="1199515"/>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b="1" dirty="0">
                <a:solidFill>
                  <a:srgbClr val="FF0000"/>
                </a:solidFill>
                <a:sym typeface="+mn-lt"/>
              </a:rPr>
              <a:t>Existing JVM testers</a:t>
            </a:r>
            <a:r>
              <a:rPr lang="en-US" altLang="zh-CN" sz="2000" b="1" dirty="0">
                <a:solidFill>
                  <a:schemeClr val="dk1"/>
                </a:solidFill>
                <a:sym typeface="+mn-lt"/>
              </a:rPr>
              <a:t> failed to tackle all these challenges!</a:t>
            </a:r>
            <a:endParaRPr lang="en-US" altLang="zh-CN" sz="2000" b="1" dirty="0">
              <a:solidFill>
                <a:schemeClr val="dk1"/>
              </a:solidFill>
              <a:sym typeface="+mn-lt"/>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300" advTm="39661">
        <p:fade/>
      </p:transition>
    </mc:Choice>
    <mc:Fallback>
      <p:transition advTm="396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bldLvl="0" animBg="1"/>
      <p:bldP spid="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Insights</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11" name="组合 10"/>
          <p:cNvGrpSpPr/>
          <p:nvPr/>
        </p:nvGrpSpPr>
        <p:grpSpPr>
          <a:xfrm>
            <a:off x="252095" y="1258570"/>
            <a:ext cx="11868785" cy="891540"/>
            <a:chOff x="840" y="3631"/>
            <a:chExt cx="18691" cy="1404"/>
          </a:xfrm>
        </p:grpSpPr>
        <p:pic>
          <p:nvPicPr>
            <p:cNvPr id="7" name="图片 6"/>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31" name="文本框 30"/>
            <p:cNvSpPr txBox="1"/>
            <p:nvPr>
              <p:custDataLst>
                <p:tags r:id="rId3"/>
              </p:custDataLst>
            </p:nvPr>
          </p:nvSpPr>
          <p:spPr>
            <a:xfrm>
              <a:off x="2390" y="3631"/>
              <a:ext cx="17141" cy="1404"/>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1</a:t>
              </a:r>
              <a:r>
                <a:rPr lang="en-US" altLang="zh-CN" sz="2000" dirty="0">
                  <a:solidFill>
                    <a:srgbClr val="FF0000"/>
                  </a:solidFill>
                  <a:sym typeface="+mn-lt"/>
                </a:rPr>
                <a:t>: </a:t>
              </a:r>
              <a:r>
                <a:rPr lang="en-US" altLang="zh-CN" sz="2000" dirty="0">
                  <a:solidFill>
                    <a:schemeClr val="tx1"/>
                  </a:solidFill>
                  <a:sym typeface="+mn-lt"/>
                </a:rPr>
                <a:t>JITs can hardly be thoroughly tested because they include diverse optimization techniques.</a:t>
              </a:r>
              <a:r>
                <a:rPr lang="en-US" altLang="zh-CN" sz="2000" dirty="0">
                  <a:solidFill>
                    <a:schemeClr val="dk1"/>
                  </a:solidFill>
                  <a:sym typeface="+mn-lt"/>
                </a:rPr>
                <a:t>  </a:t>
              </a:r>
              <a:endParaRPr lang="en-US" altLang="zh-CN" sz="2000" dirty="0">
                <a:solidFill>
                  <a:schemeClr val="dk1"/>
                </a:solidFill>
                <a:sym typeface="+mn-lt"/>
              </a:endParaRPr>
            </a:p>
          </p:txBody>
        </p:sp>
      </p:grpSp>
      <p:sp>
        <p:nvSpPr>
          <p:cNvPr id="21" name="文本框 20"/>
          <p:cNvSpPr txBox="1"/>
          <p:nvPr>
            <p:custDataLst>
              <p:tags r:id="rId4"/>
            </p:custDataLst>
          </p:nvPr>
        </p:nvSpPr>
        <p:spPr>
          <a:xfrm>
            <a:off x="1236028" y="2326005"/>
            <a:ext cx="5177155" cy="1133837"/>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JIT adopts multiple optimization techniques to strengthen the runtime performance of JVM-based programs.</a:t>
            </a:r>
            <a:endParaRPr lang="en-US" altLang="zh-CN" dirty="0">
              <a:solidFill>
                <a:schemeClr val="dk1"/>
              </a:solidFill>
              <a:sym typeface="+mn-lt"/>
            </a:endParaRPr>
          </a:p>
        </p:txBody>
      </p:sp>
      <p:sp>
        <p:nvSpPr>
          <p:cNvPr id="4" name="文本框 3"/>
          <p:cNvSpPr txBox="1"/>
          <p:nvPr>
            <p:custDataLst>
              <p:tags r:id="rId5"/>
            </p:custDataLst>
          </p:nvPr>
        </p:nvSpPr>
        <p:spPr>
          <a:xfrm>
            <a:off x="6323013" y="2326005"/>
            <a:ext cx="5177155" cy="810260"/>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Control-flow analysis is crutial in the implementation of JITs.</a:t>
            </a:r>
            <a:endParaRPr lang="en-US" altLang="zh-CN" dirty="0">
              <a:solidFill>
                <a:schemeClr val="dk1"/>
              </a:solidFill>
              <a:sym typeface="+mn-lt"/>
            </a:endParaRPr>
          </a:p>
        </p:txBody>
      </p:sp>
      <p:sp>
        <p:nvSpPr>
          <p:cNvPr id="33" name="圆角矩形 32"/>
          <p:cNvSpPr/>
          <p:nvPr/>
        </p:nvSpPr>
        <p:spPr>
          <a:xfrm>
            <a:off x="965200" y="4189730"/>
            <a:ext cx="10471150" cy="1536065"/>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altLang="zh-CN" sz="2000" b="1" dirty="0">
                <a:solidFill>
                  <a:schemeClr val="tx1"/>
                </a:solidFill>
                <a:sym typeface="+mn-ea"/>
              </a:rPr>
              <a:t>Insight 1</a:t>
            </a:r>
            <a:r>
              <a:rPr lang="zh-CN" altLang="en-US" sz="2000" b="1" dirty="0">
                <a:solidFill>
                  <a:schemeClr val="tx1"/>
                </a:solidFill>
                <a:sym typeface="+mn-ea"/>
              </a:rPr>
              <a:t>:</a:t>
            </a:r>
            <a:r>
              <a:rPr lang="en-US" altLang="zh-CN" sz="2000" b="1" dirty="0">
                <a:solidFill>
                  <a:schemeClr val="tx1"/>
                </a:solidFill>
                <a:sym typeface="+mn-ea"/>
              </a:rPr>
              <a:t>  </a:t>
            </a:r>
            <a:r>
              <a:rPr lang="en-US" altLang="zh-CN" sz="2000" dirty="0">
                <a:solidFill>
                  <a:schemeClr val="tx1"/>
                </a:solidFill>
                <a:cs typeface="+mn-lt"/>
                <a:sym typeface="+mn-ea"/>
              </a:rPr>
              <a:t>we develop the optimization-activating mutators which aim for extensively triggering the corresponding optimization techniques, and control-</a:t>
            </a:r>
            <a:endParaRPr lang="en-US" altLang="zh-CN" sz="2000" dirty="0">
              <a:solidFill>
                <a:schemeClr val="tx1"/>
              </a:solidFill>
              <a:cs typeface="+mn-lt"/>
              <a:sym typeface="+mn-ea"/>
            </a:endParaRPr>
          </a:p>
          <a:p>
            <a:pPr algn="l"/>
            <a:r>
              <a:rPr lang="en-US" altLang="zh-CN" sz="2000" dirty="0">
                <a:solidFill>
                  <a:schemeClr val="tx1"/>
                </a:solidFill>
                <a:cs typeface="+mn-lt"/>
                <a:sym typeface="+mn-ea"/>
              </a:rPr>
              <a:t>flow-enriching mutators which strengthen the usage and transitions of basic blocks in the seeding class files.</a:t>
            </a:r>
            <a:endParaRPr lang="en-US" altLang="zh-CN" sz="2000" dirty="0">
              <a:solidFill>
                <a:schemeClr val="tx1"/>
              </a:solidFill>
              <a:cs typeface="+mn-lt"/>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advTm="45253">
        <p:fade/>
      </p:transition>
    </mc:Choice>
    <mc:Fallback>
      <p:transition spd="med" advTm="452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4" grpId="0"/>
      <p:bldP spid="4" grpId="1"/>
      <p:bldP spid="3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Insights</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8" name="组合 7"/>
          <p:cNvGrpSpPr/>
          <p:nvPr/>
        </p:nvGrpSpPr>
        <p:grpSpPr>
          <a:xfrm>
            <a:off x="161290" y="1069975"/>
            <a:ext cx="11868785" cy="934720"/>
            <a:chOff x="840" y="3526"/>
            <a:chExt cx="18691" cy="1472"/>
          </a:xfrm>
        </p:grpSpPr>
        <p:pic>
          <p:nvPicPr>
            <p:cNvPr id="9" name="图片 8"/>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10" name="文本框 9"/>
            <p:cNvSpPr txBox="1"/>
            <p:nvPr>
              <p:custDataLst>
                <p:tags r:id="rId3"/>
              </p:custDataLst>
            </p:nvPr>
          </p:nvSpPr>
          <p:spPr>
            <a:xfrm>
              <a:off x="2390" y="3526"/>
              <a:ext cx="17141" cy="1404"/>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 2</a:t>
              </a:r>
              <a:r>
                <a:rPr lang="en-US" altLang="zh-CN" sz="2000" dirty="0">
                  <a:solidFill>
                    <a:srgbClr val="FF0000"/>
                  </a:solidFill>
                  <a:sym typeface="+mn-lt"/>
                </a:rPr>
                <a:t>:  </a:t>
              </a:r>
              <a:r>
                <a:rPr lang="en-US" altLang="zh-CN" sz="2000" dirty="0">
                  <a:solidFill>
                    <a:schemeClr val="tx1"/>
                  </a:solidFill>
                  <a:sym typeface="+mn-lt"/>
                </a:rPr>
                <a:t>Executing the mutants generated by existing mutation strategies easily terminates JIT testing early to prevent testing deep JIT states.</a:t>
              </a:r>
              <a:endParaRPr lang="en-US" altLang="zh-CN" sz="2000" dirty="0">
                <a:solidFill>
                  <a:schemeClr val="tx1"/>
                </a:solidFill>
                <a:sym typeface="+mn-lt"/>
              </a:endParaRPr>
            </a:p>
          </p:txBody>
        </p:sp>
      </p:grpSp>
      <p:sp>
        <p:nvSpPr>
          <p:cNvPr id="15" name="文本占位符 2"/>
          <p:cNvSpPr>
            <a:spLocks noGrp="1"/>
          </p:cNvSpPr>
          <p:nvPr>
            <p:custDataLst>
              <p:tags r:id="rId4"/>
            </p:custDataLst>
          </p:nvPr>
        </p:nvSpPr>
        <p:spPr>
          <a:xfrm>
            <a:off x="1145540" y="2626995"/>
            <a:ext cx="10259060" cy="97472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How to prevent early termination of JIT while generates more complicated control flow in the seeding class files? </a:t>
            </a:r>
            <a:endParaRPr lang="en-US" altLang="zh-CN" sz="2200" b="0" dirty="0">
              <a:solidFill>
                <a:schemeClr val="dk1"/>
              </a:solidFill>
              <a:sym typeface="Arial" panose="020B0604020202020204"/>
            </a:endParaRPr>
          </a:p>
        </p:txBody>
      </p:sp>
      <p:sp>
        <p:nvSpPr>
          <p:cNvPr id="21" name="文本框 20"/>
          <p:cNvSpPr txBox="1"/>
          <p:nvPr>
            <p:custDataLst>
              <p:tags r:id="rId5"/>
            </p:custDataLst>
          </p:nvPr>
        </p:nvSpPr>
        <p:spPr>
          <a:xfrm>
            <a:off x="1196023" y="4328160"/>
            <a:ext cx="5177155" cy="1529715"/>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Statement-wrapping mutator: </a:t>
            </a:r>
            <a:r>
              <a:rPr lang="zh-CN" altLang="en-US" dirty="0">
                <a:solidFill>
                  <a:schemeClr val="dk1"/>
                </a:solidFill>
                <a:sym typeface="+mn-lt"/>
              </a:rPr>
              <a:t>increas</a:t>
            </a:r>
            <a:r>
              <a:rPr lang="en-US" altLang="zh-CN" dirty="0">
                <a:solidFill>
                  <a:schemeClr val="dk1"/>
                </a:solidFill>
                <a:sym typeface="+mn-lt"/>
              </a:rPr>
              <a:t>ing</a:t>
            </a:r>
            <a:r>
              <a:rPr lang="zh-CN" altLang="en-US" dirty="0">
                <a:solidFill>
                  <a:schemeClr val="dk1"/>
                </a:solidFill>
                <a:sym typeface="+mn-lt"/>
              </a:rPr>
              <a:t> the</a:t>
            </a:r>
            <a:r>
              <a:rPr lang="en-US" altLang="zh-CN" dirty="0">
                <a:solidFill>
                  <a:schemeClr val="dk1"/>
                </a:solidFill>
                <a:sym typeface="+mn-lt"/>
              </a:rPr>
              <a:t> number of basic blocks in the existing control flows without devastating their execution.</a:t>
            </a:r>
            <a:endParaRPr lang="en-US" altLang="zh-CN" dirty="0">
              <a:solidFill>
                <a:schemeClr val="dk1"/>
              </a:solidFill>
              <a:sym typeface="+mn-lt"/>
            </a:endParaRPr>
          </a:p>
        </p:txBody>
      </p:sp>
      <p:sp>
        <p:nvSpPr>
          <p:cNvPr id="4" name="文本框 3"/>
          <p:cNvSpPr txBox="1"/>
          <p:nvPr>
            <p:custDataLst>
              <p:tags r:id="rId6"/>
            </p:custDataLst>
          </p:nvPr>
        </p:nvSpPr>
        <p:spPr>
          <a:xfrm>
            <a:off x="6227128" y="4328160"/>
            <a:ext cx="5177155" cy="1529715"/>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Transition-injecting mutator: </a:t>
            </a:r>
            <a:r>
              <a:rPr lang="en-US" dirty="0">
                <a:solidFill>
                  <a:schemeClr val="dk1"/>
                </a:solidFill>
                <a:sym typeface="+mn-lt"/>
              </a:rPr>
              <a:t>creating new transitions</a:t>
            </a:r>
            <a:r>
              <a:rPr lang="en-US" altLang="zh-CN" dirty="0">
                <a:solidFill>
                  <a:schemeClr val="dk1"/>
                </a:solidFill>
                <a:sym typeface="+mn-lt"/>
              </a:rPr>
              <a:t> in the existing control flows while preventing early-terminated testing runs, e.g., verification errors.</a:t>
            </a:r>
            <a:endParaRPr lang="en-US" altLang="zh-CN" dirty="0">
              <a:solidFill>
                <a:schemeClr val="dk1"/>
              </a:solidFill>
              <a:sym typeface="+mn-lt"/>
            </a:endParaRPr>
          </a:p>
        </p:txBody>
      </p:sp>
      <p:sp>
        <p:nvSpPr>
          <p:cNvPr id="43" name="文本框 42"/>
          <p:cNvSpPr txBox="1"/>
          <p:nvPr/>
        </p:nvSpPr>
        <p:spPr>
          <a:xfrm>
            <a:off x="1236345" y="3769360"/>
            <a:ext cx="4859655" cy="491490"/>
          </a:xfrm>
          <a:prstGeom prst="rect">
            <a:avLst/>
          </a:prstGeom>
          <a:noFill/>
        </p:spPr>
        <p:txBody>
          <a:bodyPr wrap="square" rtlCol="0">
            <a:spAutoFit/>
          </a:bodyPr>
          <a:p>
            <a:pPr>
              <a:lnSpc>
                <a:spcPct val="130000"/>
              </a:lnSpc>
              <a:spcBef>
                <a:spcPts val="600"/>
              </a:spcBef>
            </a:pPr>
            <a:r>
              <a:rPr lang="en-US" altLang="zh-CN" sz="2000" b="1"/>
              <a:t>Insight 2</a:t>
            </a:r>
            <a:r>
              <a:rPr lang="en-US" altLang="zh-CN" sz="2000"/>
              <a:t>: </a:t>
            </a:r>
            <a:endParaRPr lang="en-US" altLang="zh-CN" sz="2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advTm="58743">
        <p:fade/>
      </p:transition>
    </mc:Choice>
    <mc:Fallback>
      <p:transition spd="med" advTm="587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animBg="1"/>
      <p:bldP spid="21" grpId="0"/>
      <p:bldP spid="21" grpId="1"/>
      <p:bldP spid="4" grpId="0"/>
      <p:bldP spid="4" grpId="1"/>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Approach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29" name="文本框 28"/>
          <p:cNvSpPr txBox="1"/>
          <p:nvPr/>
        </p:nvSpPr>
        <p:spPr>
          <a:xfrm>
            <a:off x="843717" y="1018489"/>
            <a:ext cx="10761345" cy="49149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olidFill>
                  <a:schemeClr val="dk1"/>
                </a:solidFill>
                <a:sym typeface="+mn-lt"/>
              </a:rPr>
              <a:t>The framework of JITfuzz</a:t>
            </a:r>
            <a:endParaRPr lang="en-US" altLang="zh-CN" sz="2000" dirty="0">
              <a:solidFill>
                <a:schemeClr val="dk1"/>
              </a:solidFill>
              <a:sym typeface="+mn-lt"/>
            </a:endParaRPr>
          </a:p>
        </p:txBody>
      </p:sp>
      <p:sp>
        <p:nvSpPr>
          <p:cNvPr id="42" name="圆角矩形 41"/>
          <p:cNvSpPr/>
          <p:nvPr/>
        </p:nvSpPr>
        <p:spPr>
          <a:xfrm>
            <a:off x="2188845" y="4319905"/>
            <a:ext cx="5375910" cy="1055370"/>
          </a:xfrm>
          <a:prstGeom prst="round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3" name="圆角矩形 42"/>
          <p:cNvSpPr/>
          <p:nvPr/>
        </p:nvSpPr>
        <p:spPr>
          <a:xfrm>
            <a:off x="2166620" y="1674495"/>
            <a:ext cx="5398135" cy="2442210"/>
          </a:xfrm>
          <a:prstGeom prst="round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5" name="下箭头 44"/>
          <p:cNvSpPr/>
          <p:nvPr/>
        </p:nvSpPr>
        <p:spPr>
          <a:xfrm rot="16200000">
            <a:off x="2130425" y="2452370"/>
            <a:ext cx="347345" cy="651510"/>
          </a:xfrm>
          <a:prstGeom prst="downArrow">
            <a:avLst/>
          </a:prstGeom>
          <a:solidFill>
            <a:schemeClr val="accent2">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7" name="直接箭头连接符 46"/>
          <p:cNvCxnSpPr>
            <a:stCxn id="84" idx="0"/>
            <a:endCxn id="44" idx="2"/>
          </p:cNvCxnSpPr>
          <p:nvPr/>
        </p:nvCxnSpPr>
        <p:spPr>
          <a:xfrm flipV="1">
            <a:off x="1627505" y="3328035"/>
            <a:ext cx="0" cy="991870"/>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48" name="下箭头 47"/>
          <p:cNvSpPr/>
          <p:nvPr/>
        </p:nvSpPr>
        <p:spPr>
          <a:xfrm>
            <a:off x="6963410" y="3959860"/>
            <a:ext cx="346710" cy="452755"/>
          </a:xfrm>
          <a:prstGeom prst="downArrow">
            <a:avLst/>
          </a:prstGeom>
          <a:solidFill>
            <a:schemeClr val="accent2">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5" name="组合 14"/>
          <p:cNvGrpSpPr/>
          <p:nvPr/>
        </p:nvGrpSpPr>
        <p:grpSpPr>
          <a:xfrm>
            <a:off x="5389245" y="4406265"/>
            <a:ext cx="1465580" cy="534035"/>
            <a:chOff x="8487" y="6939"/>
            <a:chExt cx="2308" cy="841"/>
          </a:xfrm>
        </p:grpSpPr>
        <p:cxnSp>
          <p:nvCxnSpPr>
            <p:cNvPr id="55" name="直接箭头连接符 54"/>
            <p:cNvCxnSpPr/>
            <p:nvPr>
              <p:custDataLst>
                <p:tags r:id="rId1"/>
              </p:custDataLst>
            </p:nvPr>
          </p:nvCxnSpPr>
          <p:spPr>
            <a:xfrm flipH="1">
              <a:off x="8562" y="7774"/>
              <a:ext cx="2027" cy="6"/>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56" name="文本框 55"/>
            <p:cNvSpPr txBox="1"/>
            <p:nvPr>
              <p:custDataLst>
                <p:tags r:id="rId2"/>
              </p:custDataLst>
            </p:nvPr>
          </p:nvSpPr>
          <p:spPr>
            <a:xfrm>
              <a:off x="8487" y="6939"/>
              <a:ext cx="2309" cy="483"/>
            </a:xfrm>
            <a:prstGeom prst="rect">
              <a:avLst/>
            </a:prstGeom>
            <a:noFill/>
          </p:spPr>
          <p:txBody>
            <a:bodyPr wrap="square" rtlCol="0">
              <a:spAutoFit/>
            </a:bodyPr>
            <a:lstStyle/>
            <a:p>
              <a:pPr algn="ctr"/>
              <a:r>
                <a:rPr lang="en-US" altLang="zh-CN" sz="1400" dirty="0"/>
                <a:t>Edge Coverage</a:t>
              </a:r>
              <a:endParaRPr lang="en-US" altLang="zh-CN" sz="1400" dirty="0"/>
            </a:p>
          </p:txBody>
        </p:sp>
      </p:grpSp>
      <p:grpSp>
        <p:nvGrpSpPr>
          <p:cNvPr id="16" name="组合 15"/>
          <p:cNvGrpSpPr/>
          <p:nvPr/>
        </p:nvGrpSpPr>
        <p:grpSpPr>
          <a:xfrm>
            <a:off x="3514090" y="4412615"/>
            <a:ext cx="1922780" cy="804545"/>
            <a:chOff x="5534" y="6949"/>
            <a:chExt cx="3028" cy="1267"/>
          </a:xfrm>
        </p:grpSpPr>
        <p:sp>
          <p:nvSpPr>
            <p:cNvPr id="52" name="文本框 51"/>
            <p:cNvSpPr txBox="1"/>
            <p:nvPr>
              <p:custDataLst>
                <p:tags r:id="rId3"/>
              </p:custDataLst>
            </p:nvPr>
          </p:nvSpPr>
          <p:spPr>
            <a:xfrm>
              <a:off x="5647" y="6949"/>
              <a:ext cx="2170" cy="485"/>
            </a:xfrm>
            <a:prstGeom prst="rect">
              <a:avLst/>
            </a:prstGeom>
            <a:noFill/>
          </p:spPr>
          <p:txBody>
            <a:bodyPr wrap="square" rtlCol="0">
              <a:spAutoFit/>
            </a:bodyPr>
            <a:lstStyle/>
            <a:p>
              <a:pPr algn="ctr"/>
              <a:r>
                <a:rPr lang="en-US" altLang="zh-CN" sz="1400" dirty="0"/>
                <a:t>New Coverage?</a:t>
              </a:r>
              <a:endParaRPr lang="en-US" altLang="zh-CN" sz="1400" dirty="0"/>
            </a:p>
          </p:txBody>
        </p:sp>
        <p:pic>
          <p:nvPicPr>
            <p:cNvPr id="54" name="图片 53"/>
            <p:cNvPicPr>
              <a:picLocks noChangeAspect="1"/>
            </p:cNvPicPr>
            <p:nvPr>
              <p:custDataLst>
                <p:tags r:id="rId4"/>
              </p:custDataLst>
            </p:nvPr>
          </p:nvPicPr>
          <p:blipFill>
            <a:blip r:embed="rId5"/>
            <a:stretch>
              <a:fillRect/>
            </a:stretch>
          </p:blipFill>
          <p:spPr>
            <a:xfrm flipV="1">
              <a:off x="7598" y="7252"/>
              <a:ext cx="964" cy="964"/>
            </a:xfrm>
            <a:prstGeom prst="rect">
              <a:avLst/>
            </a:prstGeom>
          </p:spPr>
        </p:pic>
        <p:cxnSp>
          <p:nvCxnSpPr>
            <p:cNvPr id="58" name="直接箭头连接符 57"/>
            <p:cNvCxnSpPr/>
            <p:nvPr>
              <p:custDataLst>
                <p:tags r:id="rId6"/>
              </p:custDataLst>
            </p:nvPr>
          </p:nvCxnSpPr>
          <p:spPr>
            <a:xfrm flipH="1">
              <a:off x="5534" y="7780"/>
              <a:ext cx="2154" cy="1"/>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grpSp>
      <p:grpSp>
        <p:nvGrpSpPr>
          <p:cNvPr id="19" name="组合 18"/>
          <p:cNvGrpSpPr/>
          <p:nvPr/>
        </p:nvGrpSpPr>
        <p:grpSpPr>
          <a:xfrm>
            <a:off x="2623820" y="5120005"/>
            <a:ext cx="1057910" cy="735330"/>
            <a:chOff x="4132" y="8063"/>
            <a:chExt cx="1666" cy="1158"/>
          </a:xfrm>
        </p:grpSpPr>
        <p:cxnSp>
          <p:nvCxnSpPr>
            <p:cNvPr id="51" name="直接箭头连接符 50"/>
            <p:cNvCxnSpPr/>
            <p:nvPr>
              <p:custDataLst>
                <p:tags r:id="rId7"/>
              </p:custDataLst>
            </p:nvPr>
          </p:nvCxnSpPr>
          <p:spPr>
            <a:xfrm>
              <a:off x="4941" y="8154"/>
              <a:ext cx="0" cy="585"/>
            </a:xfrm>
            <a:prstGeom prst="straightConnector1">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sp>
          <p:nvSpPr>
            <p:cNvPr id="57" name="文本框 56"/>
            <p:cNvSpPr txBox="1"/>
            <p:nvPr>
              <p:custDataLst>
                <p:tags r:id="rId8"/>
              </p:custDataLst>
            </p:nvPr>
          </p:nvSpPr>
          <p:spPr>
            <a:xfrm>
              <a:off x="4132" y="8739"/>
              <a:ext cx="1667" cy="483"/>
            </a:xfrm>
            <a:prstGeom prst="rect">
              <a:avLst/>
            </a:prstGeom>
            <a:noFill/>
          </p:spPr>
          <p:txBody>
            <a:bodyPr wrap="square" rtlCol="0">
              <a:spAutoFit/>
            </a:bodyPr>
            <a:lstStyle/>
            <a:p>
              <a:pPr algn="ctr"/>
              <a:r>
                <a:rPr lang="en-US" altLang="zh-CN" sz="1400" dirty="0"/>
                <a:t>Discard</a:t>
              </a:r>
              <a:endParaRPr lang="en-US" altLang="zh-CN" sz="1400" dirty="0"/>
            </a:p>
          </p:txBody>
        </p:sp>
        <p:sp>
          <p:nvSpPr>
            <p:cNvPr id="90" name="文本框 89"/>
            <p:cNvSpPr txBox="1"/>
            <p:nvPr>
              <p:custDataLst>
                <p:tags r:id="rId9"/>
              </p:custDataLst>
            </p:nvPr>
          </p:nvSpPr>
          <p:spPr>
            <a:xfrm>
              <a:off x="4879" y="8063"/>
              <a:ext cx="717" cy="485"/>
            </a:xfrm>
            <a:prstGeom prst="rect">
              <a:avLst/>
            </a:prstGeom>
            <a:noFill/>
          </p:spPr>
          <p:txBody>
            <a:bodyPr wrap="square" rtlCol="0">
              <a:spAutoFit/>
            </a:bodyPr>
            <a:lstStyle/>
            <a:p>
              <a:pPr algn="ctr"/>
              <a:r>
                <a:rPr lang="en-US" altLang="zh-CN" sz="1400" dirty="0"/>
                <a:t>No</a:t>
              </a:r>
              <a:endParaRPr lang="en-US" altLang="zh-CN" sz="1400" dirty="0"/>
            </a:p>
          </p:txBody>
        </p:sp>
      </p:grpSp>
      <p:grpSp>
        <p:nvGrpSpPr>
          <p:cNvPr id="17" name="组合 16"/>
          <p:cNvGrpSpPr/>
          <p:nvPr/>
        </p:nvGrpSpPr>
        <p:grpSpPr>
          <a:xfrm>
            <a:off x="1978025" y="4410075"/>
            <a:ext cx="1551940" cy="848360"/>
            <a:chOff x="3115" y="6945"/>
            <a:chExt cx="2444" cy="1336"/>
          </a:xfrm>
        </p:grpSpPr>
        <p:sp>
          <p:nvSpPr>
            <p:cNvPr id="50" name="文本框 49"/>
            <p:cNvSpPr txBox="1"/>
            <p:nvPr>
              <p:custDataLst>
                <p:tags r:id="rId10"/>
              </p:custDataLst>
            </p:nvPr>
          </p:nvSpPr>
          <p:spPr>
            <a:xfrm>
              <a:off x="3364" y="6945"/>
              <a:ext cx="1516" cy="483"/>
            </a:xfrm>
            <a:prstGeom prst="rect">
              <a:avLst/>
            </a:prstGeom>
            <a:noFill/>
          </p:spPr>
          <p:txBody>
            <a:bodyPr wrap="square" rtlCol="0">
              <a:spAutoFit/>
            </a:bodyPr>
            <a:lstStyle/>
            <a:p>
              <a:pPr algn="ctr"/>
              <a:r>
                <a:rPr lang="en-US" altLang="zh-CN" sz="1400" dirty="0"/>
                <a:t>Update</a:t>
              </a:r>
              <a:endParaRPr lang="en-US" altLang="zh-CN" sz="1400" dirty="0"/>
            </a:p>
          </p:txBody>
        </p:sp>
        <p:pic>
          <p:nvPicPr>
            <p:cNvPr id="53" name="图片 52"/>
            <p:cNvPicPr>
              <a:picLocks noChangeAspect="1"/>
            </p:cNvPicPr>
            <p:nvPr>
              <p:custDataLst>
                <p:tags r:id="rId11"/>
              </p:custDataLst>
            </p:nvPr>
          </p:nvPicPr>
          <p:blipFill>
            <a:blip r:embed="rId12"/>
            <a:stretch>
              <a:fillRect/>
            </a:stretch>
          </p:blipFill>
          <p:spPr>
            <a:xfrm>
              <a:off x="4595" y="7180"/>
              <a:ext cx="964" cy="964"/>
            </a:xfrm>
            <a:prstGeom prst="rect">
              <a:avLst/>
            </a:prstGeom>
          </p:spPr>
        </p:pic>
        <p:sp>
          <p:nvSpPr>
            <p:cNvPr id="88" name="下箭头 8"/>
            <p:cNvSpPr/>
            <p:nvPr>
              <p:custDataLst>
                <p:tags r:id="rId13"/>
              </p:custDataLst>
            </p:nvPr>
          </p:nvSpPr>
          <p:spPr>
            <a:xfrm rot="5400000">
              <a:off x="3582" y="6835"/>
              <a:ext cx="547" cy="1480"/>
            </a:xfrm>
            <a:prstGeom prst="downArrow">
              <a:avLst/>
            </a:prstGeom>
            <a:solidFill>
              <a:schemeClr val="accent2">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2" name="文本框 91"/>
            <p:cNvSpPr txBox="1"/>
            <p:nvPr>
              <p:custDataLst>
                <p:tags r:id="rId14"/>
              </p:custDataLst>
            </p:nvPr>
          </p:nvSpPr>
          <p:spPr>
            <a:xfrm>
              <a:off x="3565" y="7797"/>
              <a:ext cx="911" cy="485"/>
            </a:xfrm>
            <a:prstGeom prst="rect">
              <a:avLst/>
            </a:prstGeom>
            <a:noFill/>
          </p:spPr>
          <p:txBody>
            <a:bodyPr wrap="square" rtlCol="0">
              <a:spAutoFit/>
            </a:bodyPr>
            <a:lstStyle/>
            <a:p>
              <a:pPr algn="ctr"/>
              <a:r>
                <a:rPr lang="en-US" altLang="zh-CN" sz="1400" dirty="0"/>
                <a:t>Yes</a:t>
              </a:r>
              <a:endParaRPr lang="en-US" altLang="zh-CN" sz="1400" dirty="0"/>
            </a:p>
          </p:txBody>
        </p:sp>
      </p:grpSp>
      <p:grpSp>
        <p:nvGrpSpPr>
          <p:cNvPr id="6" name="组合 5"/>
          <p:cNvGrpSpPr/>
          <p:nvPr/>
        </p:nvGrpSpPr>
        <p:grpSpPr>
          <a:xfrm>
            <a:off x="2475230" y="2458720"/>
            <a:ext cx="1089660" cy="1391285"/>
            <a:chOff x="3898" y="3872"/>
            <a:chExt cx="1716" cy="2191"/>
          </a:xfrm>
        </p:grpSpPr>
        <p:sp>
          <p:nvSpPr>
            <p:cNvPr id="59" name="文本框 58"/>
            <p:cNvSpPr txBox="1"/>
            <p:nvPr>
              <p:custDataLst>
                <p:tags r:id="rId15"/>
              </p:custDataLst>
            </p:nvPr>
          </p:nvSpPr>
          <p:spPr>
            <a:xfrm>
              <a:off x="3898" y="5241"/>
              <a:ext cx="1716" cy="822"/>
            </a:xfrm>
            <a:prstGeom prst="rect">
              <a:avLst/>
            </a:prstGeom>
            <a:noFill/>
          </p:spPr>
          <p:txBody>
            <a:bodyPr wrap="square" rtlCol="0">
              <a:spAutoFit/>
            </a:bodyPr>
            <a:lstStyle/>
            <a:p>
              <a:pPr algn="ctr"/>
              <a:r>
                <a:rPr lang="en-US" altLang="zh-CN" sz="1400" dirty="0"/>
                <a:t>Mutator Scheduler</a:t>
              </a:r>
              <a:endParaRPr lang="en-US" altLang="zh-CN" sz="1400" dirty="0"/>
            </a:p>
          </p:txBody>
        </p:sp>
        <p:pic>
          <p:nvPicPr>
            <p:cNvPr id="60" name="图片 59"/>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rot="10800000" flipV="1">
              <a:off x="4472" y="4427"/>
              <a:ext cx="567" cy="567"/>
            </a:xfrm>
            <a:prstGeom prst="rect">
              <a:avLst/>
            </a:prstGeom>
          </p:spPr>
        </p:pic>
        <p:pic>
          <p:nvPicPr>
            <p:cNvPr id="61" name="图片 60"/>
            <p:cNvPicPr>
              <a:picLocks noChangeAspect="1"/>
            </p:cNvPicPr>
            <p:nvPr>
              <p:custDataLst>
                <p:tags r:id="rId18"/>
              </p:custDataLst>
            </p:nvPr>
          </p:nvPicPr>
          <p:blipFill>
            <a:blip r:embed="rId19"/>
            <a:stretch>
              <a:fillRect/>
            </a:stretch>
          </p:blipFill>
          <p:spPr>
            <a:xfrm>
              <a:off x="4426" y="3938"/>
              <a:ext cx="567" cy="567"/>
            </a:xfrm>
            <a:prstGeom prst="rect">
              <a:avLst/>
            </a:prstGeom>
          </p:spPr>
        </p:pic>
        <p:sp>
          <p:nvSpPr>
            <p:cNvPr id="62" name="圆角矩形 13"/>
            <p:cNvSpPr/>
            <p:nvPr>
              <p:custDataLst>
                <p:tags r:id="rId20"/>
              </p:custDataLst>
            </p:nvPr>
          </p:nvSpPr>
          <p:spPr>
            <a:xfrm>
              <a:off x="4245" y="3872"/>
              <a:ext cx="1020" cy="1191"/>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7" name="组合 6"/>
          <p:cNvGrpSpPr/>
          <p:nvPr/>
        </p:nvGrpSpPr>
        <p:grpSpPr>
          <a:xfrm>
            <a:off x="3343275" y="2115185"/>
            <a:ext cx="830580" cy="1345565"/>
            <a:chOff x="5265" y="3331"/>
            <a:chExt cx="1308" cy="2119"/>
          </a:xfrm>
        </p:grpSpPr>
        <p:cxnSp>
          <p:nvCxnSpPr>
            <p:cNvPr id="65" name="肘形连接符 64"/>
            <p:cNvCxnSpPr>
              <a:stCxn id="62" idx="3"/>
              <a:endCxn id="64" idx="1"/>
            </p:cNvCxnSpPr>
            <p:nvPr>
              <p:custDataLst>
                <p:tags r:id="rId21"/>
              </p:custDataLst>
            </p:nvPr>
          </p:nvCxnSpPr>
          <p:spPr>
            <a:xfrm flipV="1">
              <a:off x="5265" y="3331"/>
              <a:ext cx="1309" cy="1137"/>
            </a:xfrm>
            <a:prstGeom prst="bentConnector3">
              <a:avLst>
                <a:gd name="adj1" fmla="val 50038"/>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cxnSp>
          <p:nvCxnSpPr>
            <p:cNvPr id="66" name="肘形连接符 65"/>
            <p:cNvCxnSpPr>
              <a:stCxn id="62" idx="3"/>
              <a:endCxn id="106" idx="1"/>
            </p:cNvCxnSpPr>
            <p:nvPr>
              <p:custDataLst>
                <p:tags r:id="rId22"/>
              </p:custDataLst>
            </p:nvPr>
          </p:nvCxnSpPr>
          <p:spPr>
            <a:xfrm>
              <a:off x="5265" y="4468"/>
              <a:ext cx="1309" cy="983"/>
            </a:xfrm>
            <a:prstGeom prst="bentConnector3">
              <a:avLst>
                <a:gd name="adj1" fmla="val 50038"/>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grpSp>
      <p:grpSp>
        <p:nvGrpSpPr>
          <p:cNvPr id="11" name="组合 10"/>
          <p:cNvGrpSpPr/>
          <p:nvPr/>
        </p:nvGrpSpPr>
        <p:grpSpPr>
          <a:xfrm>
            <a:off x="4858385" y="2115185"/>
            <a:ext cx="1206500" cy="1345565"/>
            <a:chOff x="7651" y="3331"/>
            <a:chExt cx="1900" cy="2119"/>
          </a:xfrm>
        </p:grpSpPr>
        <p:cxnSp>
          <p:nvCxnSpPr>
            <p:cNvPr id="70" name="肘形连接符 69"/>
            <p:cNvCxnSpPr>
              <a:stCxn id="64" idx="3"/>
              <a:endCxn id="71" idx="0"/>
            </p:cNvCxnSpPr>
            <p:nvPr>
              <p:custDataLst>
                <p:tags r:id="rId23"/>
              </p:custDataLst>
            </p:nvPr>
          </p:nvCxnSpPr>
          <p:spPr>
            <a:xfrm>
              <a:off x="7651" y="3331"/>
              <a:ext cx="1901" cy="444"/>
            </a:xfrm>
            <a:prstGeom prst="bentConnector2">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cxnSp>
          <p:nvCxnSpPr>
            <p:cNvPr id="72" name="肘形连接符 71"/>
            <p:cNvCxnSpPr>
              <a:stCxn id="106" idx="3"/>
              <a:endCxn id="67" idx="2"/>
            </p:cNvCxnSpPr>
            <p:nvPr>
              <p:custDataLst>
                <p:tags r:id="rId24"/>
              </p:custDataLst>
            </p:nvPr>
          </p:nvCxnSpPr>
          <p:spPr>
            <a:xfrm flipV="1">
              <a:off x="7651" y="4982"/>
              <a:ext cx="1899" cy="469"/>
            </a:xfrm>
            <a:prstGeom prst="bentConnector2">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grpSp>
      <p:cxnSp>
        <p:nvCxnSpPr>
          <p:cNvPr id="75" name="肘形连接符 74"/>
          <p:cNvCxnSpPr>
            <a:stCxn id="71" idx="3"/>
            <a:endCxn id="100" idx="0"/>
          </p:cNvCxnSpPr>
          <p:nvPr/>
        </p:nvCxnSpPr>
        <p:spPr>
          <a:xfrm>
            <a:off x="6619875" y="2653665"/>
            <a:ext cx="516890" cy="483870"/>
          </a:xfrm>
          <a:prstGeom prst="bentConnector2">
            <a:avLst/>
          </a:prstGeom>
          <a:ln w="28575">
            <a:headEnd type="none"/>
            <a:tailEnd type="triangle" w="med" len="med"/>
          </a:ln>
        </p:spPr>
        <p:style>
          <a:lnRef idx="1">
            <a:schemeClr val="dk1"/>
          </a:lnRef>
          <a:fillRef idx="0">
            <a:schemeClr val="dk1"/>
          </a:fillRef>
          <a:effectRef idx="0">
            <a:schemeClr val="dk1"/>
          </a:effectRef>
          <a:fontRef idx="minor">
            <a:schemeClr val="tx1"/>
          </a:fontRef>
        </p:style>
      </p:cxnSp>
      <p:grpSp>
        <p:nvGrpSpPr>
          <p:cNvPr id="14" name="组合 13"/>
          <p:cNvGrpSpPr/>
          <p:nvPr/>
        </p:nvGrpSpPr>
        <p:grpSpPr>
          <a:xfrm>
            <a:off x="6830695" y="4394835"/>
            <a:ext cx="612140" cy="918210"/>
            <a:chOff x="10757" y="6921"/>
            <a:chExt cx="964" cy="1446"/>
          </a:xfrm>
        </p:grpSpPr>
        <p:sp>
          <p:nvSpPr>
            <p:cNvPr id="49" name="文本框 48"/>
            <p:cNvSpPr txBox="1"/>
            <p:nvPr>
              <p:custDataLst>
                <p:tags r:id="rId25"/>
              </p:custDataLst>
            </p:nvPr>
          </p:nvSpPr>
          <p:spPr>
            <a:xfrm>
              <a:off x="10797" y="7885"/>
              <a:ext cx="884" cy="483"/>
            </a:xfrm>
            <a:prstGeom prst="rect">
              <a:avLst/>
            </a:prstGeom>
            <a:noFill/>
          </p:spPr>
          <p:txBody>
            <a:bodyPr wrap="square" rtlCol="0">
              <a:spAutoFit/>
            </a:bodyPr>
            <a:lstStyle/>
            <a:p>
              <a:pPr algn="ctr"/>
              <a:r>
                <a:rPr lang="en-US" altLang="zh-CN" sz="1400" dirty="0"/>
                <a:t>JVM</a:t>
              </a:r>
              <a:endParaRPr lang="en-US" altLang="zh-CN" sz="1400" dirty="0"/>
            </a:p>
          </p:txBody>
        </p:sp>
        <p:pic>
          <p:nvPicPr>
            <p:cNvPr id="83" name="图片 82" descr="java"/>
            <p:cNvPicPr>
              <a:picLocks noChangeAspect="1"/>
            </p:cNvPicPr>
            <p:nvPr>
              <p:custDataLst>
                <p:tags r:id="rId26"/>
              </p:custDataLst>
            </p:nvPr>
          </p:nvPicPr>
          <p:blipFill>
            <a:blip r:embed="rId27"/>
            <a:stretch>
              <a:fillRect/>
            </a:stretch>
          </p:blipFill>
          <p:spPr>
            <a:xfrm>
              <a:off x="10757" y="6921"/>
              <a:ext cx="964" cy="964"/>
            </a:xfrm>
            <a:prstGeom prst="rect">
              <a:avLst/>
            </a:prstGeom>
          </p:spPr>
        </p:pic>
      </p:grpSp>
      <p:grpSp>
        <p:nvGrpSpPr>
          <p:cNvPr id="18" name="组合 17"/>
          <p:cNvGrpSpPr/>
          <p:nvPr/>
        </p:nvGrpSpPr>
        <p:grpSpPr>
          <a:xfrm>
            <a:off x="1160145" y="4319905"/>
            <a:ext cx="937260" cy="1108075"/>
            <a:chOff x="1827" y="6803"/>
            <a:chExt cx="1476" cy="1745"/>
          </a:xfrm>
        </p:grpSpPr>
        <p:sp>
          <p:nvSpPr>
            <p:cNvPr id="46" name="文本框 45"/>
            <p:cNvSpPr txBox="1"/>
            <p:nvPr>
              <p:custDataLst>
                <p:tags r:id="rId28"/>
              </p:custDataLst>
            </p:nvPr>
          </p:nvSpPr>
          <p:spPr>
            <a:xfrm>
              <a:off x="1827" y="7726"/>
              <a:ext cx="1476" cy="822"/>
            </a:xfrm>
            <a:prstGeom prst="rect">
              <a:avLst/>
            </a:prstGeom>
            <a:noFill/>
          </p:spPr>
          <p:txBody>
            <a:bodyPr wrap="square" rtlCol="0">
              <a:spAutoFit/>
            </a:bodyPr>
            <a:lstStyle/>
            <a:p>
              <a:pPr algn="ctr"/>
              <a:r>
                <a:rPr lang="en-US" altLang="zh-CN" sz="1400" dirty="0"/>
                <a:t>Seed Corpus</a:t>
              </a:r>
              <a:endParaRPr lang="en-US" altLang="zh-CN" sz="1400" dirty="0"/>
            </a:p>
          </p:txBody>
        </p:sp>
        <p:pic>
          <p:nvPicPr>
            <p:cNvPr id="84" name="图片 83" descr="floppy-disk"/>
            <p:cNvPicPr>
              <a:picLocks noChangeAspect="1"/>
            </p:cNvPicPr>
            <p:nvPr>
              <p:custDataLst>
                <p:tags r:id="rId29"/>
              </p:custDataLst>
            </p:nvPr>
          </p:nvPicPr>
          <p:blipFill>
            <a:blip r:embed="rId30"/>
            <a:stretch>
              <a:fillRect/>
            </a:stretch>
          </p:blipFill>
          <p:spPr>
            <a:xfrm>
              <a:off x="2081" y="6803"/>
              <a:ext cx="964" cy="964"/>
            </a:xfrm>
            <a:prstGeom prst="rect">
              <a:avLst/>
            </a:prstGeom>
          </p:spPr>
        </p:pic>
      </p:grpSp>
      <p:grpSp>
        <p:nvGrpSpPr>
          <p:cNvPr id="4" name="组合 3"/>
          <p:cNvGrpSpPr/>
          <p:nvPr/>
        </p:nvGrpSpPr>
        <p:grpSpPr>
          <a:xfrm>
            <a:off x="1217930" y="2458720"/>
            <a:ext cx="819150" cy="868680"/>
            <a:chOff x="1918" y="3872"/>
            <a:chExt cx="1290" cy="1368"/>
          </a:xfrm>
        </p:grpSpPr>
        <p:sp>
          <p:nvSpPr>
            <p:cNvPr id="44" name="文本框 43"/>
            <p:cNvSpPr txBox="1"/>
            <p:nvPr>
              <p:custDataLst>
                <p:tags r:id="rId31"/>
              </p:custDataLst>
            </p:nvPr>
          </p:nvSpPr>
          <p:spPr>
            <a:xfrm>
              <a:off x="1918" y="4758"/>
              <a:ext cx="1290" cy="483"/>
            </a:xfrm>
            <a:prstGeom prst="rect">
              <a:avLst/>
            </a:prstGeom>
            <a:noFill/>
          </p:spPr>
          <p:txBody>
            <a:bodyPr wrap="square" rtlCol="0">
              <a:spAutoFit/>
            </a:bodyPr>
            <a:lstStyle/>
            <a:p>
              <a:pPr algn="ctr"/>
              <a:r>
                <a:rPr lang="en-US" altLang="zh-CN" sz="1400"/>
                <a:t>Seed</a:t>
              </a:r>
              <a:endParaRPr lang="en-US" altLang="zh-CN" sz="1400"/>
            </a:p>
          </p:txBody>
        </p:sp>
        <p:pic>
          <p:nvPicPr>
            <p:cNvPr id="87" name="图片 86" descr="java (1)"/>
            <p:cNvPicPr>
              <a:picLocks noChangeAspect="1"/>
            </p:cNvPicPr>
            <p:nvPr>
              <p:custDataLst>
                <p:tags r:id="rId32"/>
              </p:custDataLst>
            </p:nvPr>
          </p:nvPicPr>
          <p:blipFill>
            <a:blip r:embed="rId33"/>
            <a:stretch>
              <a:fillRect/>
            </a:stretch>
          </p:blipFill>
          <p:spPr>
            <a:xfrm>
              <a:off x="2083" y="3872"/>
              <a:ext cx="964" cy="964"/>
            </a:xfrm>
            <a:prstGeom prst="rect">
              <a:avLst/>
            </a:prstGeom>
          </p:spPr>
        </p:pic>
      </p:grpSp>
      <p:grpSp>
        <p:nvGrpSpPr>
          <p:cNvPr id="13" name="组合 12"/>
          <p:cNvGrpSpPr/>
          <p:nvPr/>
        </p:nvGrpSpPr>
        <p:grpSpPr>
          <a:xfrm>
            <a:off x="6764020" y="3137535"/>
            <a:ext cx="867410" cy="876935"/>
            <a:chOff x="10652" y="4941"/>
            <a:chExt cx="1366" cy="1381"/>
          </a:xfrm>
        </p:grpSpPr>
        <p:sp>
          <p:nvSpPr>
            <p:cNvPr id="77" name="文本框 76"/>
            <p:cNvSpPr txBox="1"/>
            <p:nvPr>
              <p:custDataLst>
                <p:tags r:id="rId34"/>
              </p:custDataLst>
            </p:nvPr>
          </p:nvSpPr>
          <p:spPr>
            <a:xfrm>
              <a:off x="10652" y="5840"/>
              <a:ext cx="1366" cy="483"/>
            </a:xfrm>
            <a:prstGeom prst="rect">
              <a:avLst/>
            </a:prstGeom>
            <a:noFill/>
          </p:spPr>
          <p:txBody>
            <a:bodyPr wrap="square" rtlCol="0">
              <a:spAutoFit/>
            </a:bodyPr>
            <a:lstStyle/>
            <a:p>
              <a:pPr algn="ctr"/>
              <a:r>
                <a:rPr lang="en-US" altLang="zh-CN" sz="1400" dirty="0"/>
                <a:t>Mutant</a:t>
              </a:r>
              <a:endParaRPr lang="en-US" altLang="zh-CN" sz="1400" dirty="0"/>
            </a:p>
          </p:txBody>
        </p:sp>
        <p:pic>
          <p:nvPicPr>
            <p:cNvPr id="100" name="图片 99" descr="gene-data"/>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10757" y="4941"/>
              <a:ext cx="964" cy="964"/>
            </a:xfrm>
            <a:prstGeom prst="rect">
              <a:avLst/>
            </a:prstGeom>
          </p:spPr>
        </p:pic>
      </p:grpSp>
      <p:grpSp>
        <p:nvGrpSpPr>
          <p:cNvPr id="10" name="组合 9"/>
          <p:cNvGrpSpPr/>
          <p:nvPr/>
        </p:nvGrpSpPr>
        <p:grpSpPr>
          <a:xfrm>
            <a:off x="3761105" y="1791335"/>
            <a:ext cx="1527810" cy="1024890"/>
            <a:chOff x="5923" y="2821"/>
            <a:chExt cx="2406" cy="1614"/>
          </a:xfrm>
        </p:grpSpPr>
        <p:sp>
          <p:nvSpPr>
            <p:cNvPr id="64" name="圆角矩形 13"/>
            <p:cNvSpPr/>
            <p:nvPr>
              <p:custDataLst>
                <p:tags r:id="rId38"/>
              </p:custDataLst>
            </p:nvPr>
          </p:nvSpPr>
          <p:spPr>
            <a:xfrm>
              <a:off x="6574" y="2821"/>
              <a:ext cx="1077" cy="1020"/>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8" name="组合 7"/>
            <p:cNvGrpSpPr/>
            <p:nvPr/>
          </p:nvGrpSpPr>
          <p:grpSpPr>
            <a:xfrm>
              <a:off x="5923" y="2821"/>
              <a:ext cx="2406" cy="1615"/>
              <a:chOff x="5923" y="2821"/>
              <a:chExt cx="2406" cy="1615"/>
            </a:xfrm>
          </p:grpSpPr>
          <p:sp>
            <p:nvSpPr>
              <p:cNvPr id="73" name="文本框 72"/>
              <p:cNvSpPr txBox="1"/>
              <p:nvPr>
                <p:custDataLst>
                  <p:tags r:id="rId39"/>
                </p:custDataLst>
              </p:nvPr>
            </p:nvSpPr>
            <p:spPr>
              <a:xfrm>
                <a:off x="5923" y="3954"/>
                <a:ext cx="2406" cy="483"/>
              </a:xfrm>
              <a:prstGeom prst="rect">
                <a:avLst/>
              </a:prstGeom>
              <a:noFill/>
            </p:spPr>
            <p:txBody>
              <a:bodyPr wrap="square" rtlCol="0">
                <a:spAutoFit/>
              </a:bodyPr>
              <a:lstStyle/>
              <a:p>
                <a:pPr algn="ctr"/>
                <a:r>
                  <a:rPr lang="en-US" altLang="zh-CN" sz="1400" dirty="0">
                    <a:sym typeface="+mn-ea"/>
                  </a:rPr>
                  <a:t>Diverse Mutators </a:t>
                </a:r>
                <a:endParaRPr lang="en-US" altLang="zh-CN" sz="1400" dirty="0">
                  <a:sym typeface="+mn-ea"/>
                </a:endParaRPr>
              </a:p>
            </p:txBody>
          </p:sp>
          <p:pic>
            <p:nvPicPr>
              <p:cNvPr id="91" name="图片 90" descr="gene-arrangement"/>
              <p:cNvPicPr>
                <a:picLocks noChangeAspect="1"/>
              </p:cNvPicPr>
              <p:nvPr>
                <p:custDataLst>
                  <p:tags r:id="rId40"/>
                </p:custDataLst>
              </p:nvPr>
            </p:nvPicPr>
            <p:blipFill>
              <a:blip r:embed="rId41">
                <a:extLst>
                  <a:ext uri="{96DAC541-7B7A-43D3-8B79-37D633B846F1}">
                    <asvg:svgBlip xmlns:asvg="http://schemas.microsoft.com/office/drawing/2016/SVG/main" r:embed="rId42"/>
                  </a:ext>
                </a:extLst>
              </a:blip>
              <a:stretch>
                <a:fillRect/>
              </a:stretch>
            </p:blipFill>
            <p:spPr>
              <a:xfrm>
                <a:off x="6631" y="2848"/>
                <a:ext cx="510" cy="510"/>
              </a:xfrm>
              <a:prstGeom prst="rect">
                <a:avLst/>
              </a:prstGeom>
            </p:spPr>
          </p:pic>
          <p:pic>
            <p:nvPicPr>
              <p:cNvPr id="96" name="图片 95" descr="genetic-algorithm"/>
              <p:cNvPicPr>
                <a:picLocks noChangeAspect="1"/>
              </p:cNvPicPr>
              <p:nvPr>
                <p:custDataLst>
                  <p:tags r:id="rId43"/>
                </p:custDataLst>
              </p:nvPr>
            </p:nvPicPr>
            <p:blipFill>
              <a:blip r:embed="rId44">
                <a:extLst>
                  <a:ext uri="{96DAC541-7B7A-43D3-8B79-37D633B846F1}">
                    <asvg:svgBlip xmlns:asvg="http://schemas.microsoft.com/office/drawing/2016/SVG/main" r:embed="rId45"/>
                  </a:ext>
                </a:extLst>
              </a:blip>
              <a:stretch>
                <a:fillRect/>
              </a:stretch>
            </p:blipFill>
            <p:spPr>
              <a:xfrm>
                <a:off x="7075" y="2821"/>
                <a:ext cx="565" cy="565"/>
              </a:xfrm>
              <a:prstGeom prst="rect">
                <a:avLst/>
              </a:prstGeom>
            </p:spPr>
          </p:pic>
          <p:pic>
            <p:nvPicPr>
              <p:cNvPr id="97" name="图片 96" descr="gene-structure"/>
              <p:cNvPicPr>
                <a:picLocks noChangeAspect="1"/>
              </p:cNvPicPr>
              <p:nvPr>
                <p:custDataLst>
                  <p:tags r:id="rId46"/>
                </p:custDataLst>
              </p:nvPr>
            </p:nvPicPr>
            <p:blipFill>
              <a:blip r:embed="rId47">
                <a:extLst>
                  <a:ext uri="{96DAC541-7B7A-43D3-8B79-37D633B846F1}">
                    <asvg:svgBlip xmlns:asvg="http://schemas.microsoft.com/office/drawing/2016/SVG/main" r:embed="rId48"/>
                  </a:ext>
                </a:extLst>
              </a:blip>
              <a:stretch>
                <a:fillRect/>
              </a:stretch>
            </p:blipFill>
            <p:spPr>
              <a:xfrm>
                <a:off x="6631" y="3305"/>
                <a:ext cx="567" cy="567"/>
              </a:xfrm>
              <a:prstGeom prst="rect">
                <a:avLst/>
              </a:prstGeom>
            </p:spPr>
          </p:pic>
          <p:pic>
            <p:nvPicPr>
              <p:cNvPr id="101" name="图片 100" descr="more"/>
              <p:cNvPicPr>
                <a:picLocks noChangeAspect="1"/>
              </p:cNvPicPr>
              <p:nvPr>
                <p:custDataLst>
                  <p:tags r:id="rId49"/>
                </p:custDataLst>
              </p:nvPr>
            </p:nvPicPr>
            <p:blipFill>
              <a:blip r:embed="rId50"/>
              <a:stretch>
                <a:fillRect/>
              </a:stretch>
            </p:blipFill>
            <p:spPr>
              <a:xfrm>
                <a:off x="7075" y="3274"/>
                <a:ext cx="567" cy="567"/>
              </a:xfrm>
              <a:prstGeom prst="rect">
                <a:avLst/>
              </a:prstGeom>
            </p:spPr>
          </p:pic>
        </p:grpSp>
      </p:grpSp>
      <p:grpSp>
        <p:nvGrpSpPr>
          <p:cNvPr id="12" name="组合 11"/>
          <p:cNvGrpSpPr/>
          <p:nvPr/>
        </p:nvGrpSpPr>
        <p:grpSpPr>
          <a:xfrm>
            <a:off x="4961255" y="2397125"/>
            <a:ext cx="2205990" cy="765810"/>
            <a:chOff x="7813" y="3775"/>
            <a:chExt cx="3474" cy="1206"/>
          </a:xfrm>
        </p:grpSpPr>
        <p:sp>
          <p:nvSpPr>
            <p:cNvPr id="71" name="圆角矩形 13"/>
            <p:cNvSpPr/>
            <p:nvPr>
              <p:custDataLst>
                <p:tags r:id="rId51"/>
              </p:custDataLst>
            </p:nvPr>
          </p:nvSpPr>
          <p:spPr>
            <a:xfrm>
              <a:off x="8679" y="3775"/>
              <a:ext cx="1746" cy="807"/>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7" name="文本框 66"/>
            <p:cNvSpPr txBox="1"/>
            <p:nvPr>
              <p:custDataLst>
                <p:tags r:id="rId52"/>
              </p:custDataLst>
            </p:nvPr>
          </p:nvSpPr>
          <p:spPr>
            <a:xfrm>
              <a:off x="7813" y="4499"/>
              <a:ext cx="3474" cy="483"/>
            </a:xfrm>
            <a:prstGeom prst="rect">
              <a:avLst/>
            </a:prstGeom>
            <a:noFill/>
          </p:spPr>
          <p:txBody>
            <a:bodyPr wrap="square" rtlCol="0">
              <a:spAutoFit/>
            </a:bodyPr>
            <a:lstStyle/>
            <a:p>
              <a:pPr algn="ctr"/>
              <a:r>
                <a:rPr lang="en-US" altLang="zh-CN" sz="1400" dirty="0"/>
                <a:t>Selected Mutators</a:t>
              </a:r>
              <a:endParaRPr lang="en-US" altLang="zh-CN" sz="1400" dirty="0"/>
            </a:p>
          </p:txBody>
        </p:sp>
        <p:pic>
          <p:nvPicPr>
            <p:cNvPr id="102" name="图片 101" descr="more"/>
            <p:cNvPicPr>
              <a:picLocks noChangeAspect="1"/>
            </p:cNvPicPr>
            <p:nvPr>
              <p:custDataLst>
                <p:tags r:id="rId53"/>
              </p:custDataLst>
            </p:nvPr>
          </p:nvPicPr>
          <p:blipFill>
            <a:blip r:embed="rId50"/>
            <a:stretch>
              <a:fillRect/>
            </a:stretch>
          </p:blipFill>
          <p:spPr>
            <a:xfrm>
              <a:off x="9858" y="3909"/>
              <a:ext cx="567" cy="567"/>
            </a:xfrm>
            <a:prstGeom prst="rect">
              <a:avLst/>
            </a:prstGeom>
          </p:spPr>
        </p:pic>
        <p:pic>
          <p:nvPicPr>
            <p:cNvPr id="103" name="图片 102" descr="genetic-algorithm"/>
            <p:cNvPicPr>
              <a:picLocks noChangeAspect="1"/>
            </p:cNvPicPr>
            <p:nvPr>
              <p:custDataLst>
                <p:tags r:id="rId54"/>
              </p:custDataLst>
            </p:nvPr>
          </p:nvPicPr>
          <p:blipFill>
            <a:blip r:embed="rId44">
              <a:extLst>
                <a:ext uri="{96DAC541-7B7A-43D3-8B79-37D633B846F1}">
                  <asvg:svgBlip xmlns:asvg="http://schemas.microsoft.com/office/drawing/2016/SVG/main" r:embed="rId45"/>
                </a:ext>
              </a:extLst>
            </a:blip>
            <a:stretch>
              <a:fillRect/>
            </a:stretch>
          </p:blipFill>
          <p:spPr>
            <a:xfrm>
              <a:off x="8753" y="3872"/>
              <a:ext cx="565" cy="565"/>
            </a:xfrm>
            <a:prstGeom prst="rect">
              <a:avLst/>
            </a:prstGeom>
          </p:spPr>
        </p:pic>
        <p:pic>
          <p:nvPicPr>
            <p:cNvPr id="104" name="图片 103" descr="genetic-algorithm"/>
            <p:cNvPicPr>
              <a:picLocks noChangeAspect="1"/>
            </p:cNvPicPr>
            <p:nvPr>
              <p:custDataLst>
                <p:tags r:id="rId55"/>
              </p:custDataLst>
            </p:nvPr>
          </p:nvPicPr>
          <p:blipFill>
            <a:blip r:embed="rId44">
              <a:extLst>
                <a:ext uri="{96DAC541-7B7A-43D3-8B79-37D633B846F1}">
                  <asvg:svgBlip xmlns:asvg="http://schemas.microsoft.com/office/drawing/2016/SVG/main" r:embed="rId45"/>
                </a:ext>
              </a:extLst>
            </a:blip>
            <a:stretch>
              <a:fillRect/>
            </a:stretch>
          </p:blipFill>
          <p:spPr>
            <a:xfrm>
              <a:off x="9318" y="3872"/>
              <a:ext cx="565" cy="565"/>
            </a:xfrm>
            <a:prstGeom prst="rect">
              <a:avLst/>
            </a:prstGeom>
          </p:spPr>
        </p:pic>
      </p:grpSp>
      <p:grpSp>
        <p:nvGrpSpPr>
          <p:cNvPr id="9" name="组合 8"/>
          <p:cNvGrpSpPr/>
          <p:nvPr/>
        </p:nvGrpSpPr>
        <p:grpSpPr>
          <a:xfrm>
            <a:off x="3672840" y="3137535"/>
            <a:ext cx="1673860" cy="993775"/>
            <a:chOff x="5784" y="4941"/>
            <a:chExt cx="2636" cy="1565"/>
          </a:xfrm>
        </p:grpSpPr>
        <p:sp>
          <p:nvSpPr>
            <p:cNvPr id="63" name="文本框 62"/>
            <p:cNvSpPr txBox="1"/>
            <p:nvPr>
              <p:custDataLst>
                <p:tags r:id="rId56"/>
              </p:custDataLst>
            </p:nvPr>
          </p:nvSpPr>
          <p:spPr>
            <a:xfrm>
              <a:off x="5784" y="6024"/>
              <a:ext cx="2637" cy="483"/>
            </a:xfrm>
            <a:prstGeom prst="rect">
              <a:avLst/>
            </a:prstGeom>
            <a:noFill/>
          </p:spPr>
          <p:txBody>
            <a:bodyPr wrap="square" rtlCol="0">
              <a:spAutoFit/>
            </a:bodyPr>
            <a:lstStyle/>
            <a:p>
              <a:pPr algn="ctr"/>
              <a:r>
                <a:rPr lang="en-US" altLang="zh-CN" sz="1400" dirty="0"/>
                <a:t>Mutation Limits</a:t>
              </a:r>
              <a:endParaRPr lang="en-US" altLang="zh-CN" sz="1400" dirty="0"/>
            </a:p>
          </p:txBody>
        </p:sp>
        <p:pic>
          <p:nvPicPr>
            <p:cNvPr id="79" name="图片 78" descr="MommyTalk1661853100904"/>
            <p:cNvPicPr>
              <a:picLocks noChangeAspect="1"/>
            </p:cNvPicPr>
            <p:nvPr>
              <p:custDataLst>
                <p:tags r:id="rId57"/>
              </p:custDataLst>
            </p:nvPr>
          </p:nvPicPr>
          <p:blipFill>
            <a:blip r:embed="rId58"/>
            <a:stretch>
              <a:fillRect/>
            </a:stretch>
          </p:blipFill>
          <p:spPr>
            <a:xfrm>
              <a:off x="6634" y="5015"/>
              <a:ext cx="964" cy="890"/>
            </a:xfrm>
            <a:prstGeom prst="rect">
              <a:avLst/>
            </a:prstGeom>
          </p:spPr>
        </p:pic>
        <p:sp>
          <p:nvSpPr>
            <p:cNvPr id="106" name="圆角矩形 13"/>
            <p:cNvSpPr/>
            <p:nvPr>
              <p:custDataLst>
                <p:tags r:id="rId59"/>
              </p:custDataLst>
            </p:nvPr>
          </p:nvSpPr>
          <p:spPr>
            <a:xfrm>
              <a:off x="6574" y="4941"/>
              <a:ext cx="1077" cy="1020"/>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68" name="矩形: 圆角 17"/>
          <p:cNvSpPr/>
          <p:nvPr>
            <p:custDataLst>
              <p:tags r:id="rId60"/>
            </p:custDataLst>
          </p:nvPr>
        </p:nvSpPr>
        <p:spPr>
          <a:xfrm>
            <a:off x="7802880" y="1675130"/>
            <a:ext cx="3803015" cy="3905250"/>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 name="文本框 68"/>
          <p:cNvSpPr txBox="1"/>
          <p:nvPr>
            <p:custDataLst>
              <p:tags r:id="rId61"/>
            </p:custDataLst>
          </p:nvPr>
        </p:nvSpPr>
        <p:spPr>
          <a:xfrm>
            <a:off x="7802880" y="1841500"/>
            <a:ext cx="3808095" cy="1263650"/>
          </a:xfrm>
          <a:prstGeom prst="rect">
            <a:avLst/>
          </a:prstGeom>
          <a:noFill/>
        </p:spPr>
        <p:txBody>
          <a:bodyPr wrap="square" rtlCol="0">
            <a:no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Six mutators to generate new seeding class files for fuzzing.</a:t>
            </a:r>
            <a:endParaRPr lang="en-US" altLang="zh-CN" dirty="0">
              <a:solidFill>
                <a:schemeClr val="dk1"/>
              </a:solidFill>
              <a:sym typeface="+mn-lt"/>
            </a:endParaRPr>
          </a:p>
          <a:p>
            <a:pPr>
              <a:lnSpc>
                <a:spcPct val="130000"/>
              </a:lnSpc>
              <a:spcBef>
                <a:spcPts val="600"/>
              </a:spcBef>
            </a:pPr>
            <a:endParaRPr lang="en-US" altLang="zh-CN" dirty="0">
              <a:solidFill>
                <a:schemeClr val="dk1"/>
              </a:solidFill>
              <a:sym typeface="+mn-lt"/>
            </a:endParaRPr>
          </a:p>
        </p:txBody>
      </p:sp>
      <p:sp>
        <p:nvSpPr>
          <p:cNvPr id="74" name="文本框 73"/>
          <p:cNvSpPr txBox="1"/>
          <p:nvPr>
            <p:custDataLst>
              <p:tags r:id="rId62"/>
            </p:custDataLst>
          </p:nvPr>
        </p:nvSpPr>
        <p:spPr>
          <a:xfrm>
            <a:off x="7869555" y="3461385"/>
            <a:ext cx="3808095" cy="1263650"/>
          </a:xfrm>
          <a:prstGeom prst="rect">
            <a:avLst/>
          </a:prstGeom>
          <a:noFill/>
        </p:spPr>
        <p:txBody>
          <a:bodyPr wrap="square" rtlCol="0">
            <a:noAutofit/>
          </a:bodyPr>
          <a:lstStyle/>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A mutator scheduler to select and schedule the mutators and its mutation limits.</a:t>
            </a:r>
            <a:endParaRPr lang="en-US" altLang="zh-CN" dirty="0">
              <a:solidFill>
                <a:schemeClr val="dk1"/>
              </a:solidFill>
              <a:sym typeface="+mn-lt"/>
            </a:endParaRPr>
          </a:p>
        </p:txBody>
      </p:sp>
    </p:spTree>
    <p:custDataLst>
      <p:tags r:id="rId63"/>
    </p:custDataLst>
  </p:cSld>
  <p:clrMapOvr>
    <a:masterClrMapping/>
  </p:clrMapOvr>
  <mc:AlternateContent xmlns:mc="http://schemas.openxmlformats.org/markup-compatibility/2006">
    <mc:Choice xmlns:p14="http://schemas.microsoft.com/office/powerpoint/2010/main" Requires="p14">
      <p:transition spd="med" p14:dur="700" advTm="45050">
        <p:fade/>
      </p:transition>
    </mc:Choice>
    <mc:Fallback>
      <p:transition spd="med" advTm="450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fade">
                                      <p:cBhvr>
                                        <p:cTn id="96" dur="500"/>
                                        <p:tgtEl>
                                          <p:spTgt spid="6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69" grpId="0"/>
      <p:bldP spid="69" grpId="1"/>
      <p:bldP spid="74" grpId="0"/>
      <p:bldP spid="74" grpId="1"/>
      <p:bldP spid="29" grpId="0"/>
      <p:bldP spid="43" grpId="0" bldLvl="0" animBg="1"/>
      <p:bldP spid="45" grpId="0" bldLvl="0" animBg="1"/>
      <p:bldP spid="48" grpId="0" bldLvl="0" animBg="1"/>
      <p:bldP spid="4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Evaluation results </a:t>
            </a:r>
            <a:endParaRPr lang="en-US" altLang="zh-CN" sz="2800" b="1" dirty="0">
              <a:solidFill>
                <a:schemeClr val="tx1">
                  <a:lumMod val="75000"/>
                  <a:lumOff val="25000"/>
                </a:schemeClr>
              </a:solidFill>
              <a:latin typeface="+mj-lt"/>
              <a:ea typeface="微软雅黑" panose="020B0503020204020204" pitchFamily="34" charset="-122"/>
            </a:endParaRPr>
          </a:p>
        </p:txBody>
      </p:sp>
      <p:graphicFrame>
        <p:nvGraphicFramePr>
          <p:cNvPr id="25" name="表格 24"/>
          <p:cNvGraphicFramePr/>
          <p:nvPr>
            <p:custDataLst>
              <p:tags r:id="rId1"/>
            </p:custDataLst>
          </p:nvPr>
        </p:nvGraphicFramePr>
        <p:xfrm>
          <a:off x="765810" y="1784985"/>
          <a:ext cx="8689975" cy="92900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44675"/>
                <a:gridCol w="2223770"/>
                <a:gridCol w="2400935"/>
                <a:gridCol w="2220595"/>
              </a:tblGrid>
              <a:tr h="448945">
                <a:tc>
                  <a:txBody>
                    <a:bodyPr/>
                    <a:lstStyle/>
                    <a:p>
                      <a:pPr>
                        <a:buNone/>
                      </a:pPr>
                      <a:r>
                        <a:rPr lang="en-US" altLang="zh-CN" dirty="0" err="1">
                          <a:solidFill>
                            <a:schemeClr val="tx1"/>
                          </a:solidFill>
                        </a:rPr>
                        <a:t>Fuzzers</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JITfuzz</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JavaTailor</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Classming</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r>
              <a:tr h="480060">
                <a:tc>
                  <a:txBody>
                    <a:bodyPr/>
                    <a:lstStyle/>
                    <a:p>
                      <a:pPr>
                        <a:buNone/>
                      </a:pPr>
                      <a:r>
                        <a:rPr lang="en-US" altLang="zh-CN" b="0" dirty="0"/>
                        <a:t>Edge </a:t>
                      </a:r>
                      <a:r>
                        <a:rPr lang="en-US" altLang="zh-CN" b="0" dirty="0" err="1"/>
                        <a:t>Cov</a:t>
                      </a:r>
                      <a:r>
                        <a:rPr lang="en-US" altLang="zh-CN" b="0" dirty="0"/>
                        <a:t>.</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34,939</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29,451</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27,306</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bl>
          </a:graphicData>
        </a:graphic>
      </p:graphicFrame>
      <p:graphicFrame>
        <p:nvGraphicFramePr>
          <p:cNvPr id="7" name="表格 6"/>
          <p:cNvGraphicFramePr/>
          <p:nvPr>
            <p:custDataLst>
              <p:tags r:id="rId2"/>
            </p:custDataLst>
          </p:nvPr>
        </p:nvGraphicFramePr>
        <p:xfrm>
          <a:off x="763905" y="3477260"/>
          <a:ext cx="8709775" cy="233870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477010"/>
                <a:gridCol w="927035"/>
                <a:gridCol w="1442085"/>
                <a:gridCol w="1035050"/>
                <a:gridCol w="1336675"/>
                <a:gridCol w="1105080"/>
                <a:gridCol w="1386840"/>
              </a:tblGrid>
              <a:tr h="443865">
                <a:tc>
                  <a:txBody>
                    <a:bodyPr/>
                    <a:lstStyle/>
                    <a:p>
                      <a:pPr>
                        <a:buNone/>
                      </a:pP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JIT</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Non-JIT</a:t>
                      </a:r>
                      <a:endParaRPr lang="en-US" altLang="zh-CN"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JIT</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Non-JIT</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JIT</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c>
                  <a:txBody>
                    <a:bodyPr/>
                    <a:lstStyle/>
                    <a:p>
                      <a:pPr algn="ctr">
                        <a:buNone/>
                      </a:pPr>
                      <a:r>
                        <a:rPr lang="en-US" altLang="zh-CN" dirty="0">
                          <a:solidFill>
                            <a:schemeClr val="tx1"/>
                          </a:solidFill>
                        </a:rPr>
                        <a:t>Non-JIT</a:t>
                      </a:r>
                      <a:endParaRPr lang="en-US" altLang="zh-CN" dirty="0">
                        <a:solidFill>
                          <a:schemeClr val="tx1"/>
                        </a:solidFill>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lumMod val="75000"/>
                      </a:schemeClr>
                    </a:solidFill>
                  </a:tcPr>
                </a:tc>
              </a:tr>
              <a:tr h="473710">
                <a:tc>
                  <a:txBody>
                    <a:bodyPr/>
                    <a:lstStyle/>
                    <a:p>
                      <a:pPr>
                        <a:buNone/>
                      </a:pPr>
                      <a:r>
                        <a:rPr lang="en-US" altLang="zh-CN" b="0" dirty="0"/>
                        <a:t>OracleJDK</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1</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1</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r h="473710">
                <a:tc>
                  <a:txBody>
                    <a:bodyPr/>
                    <a:lstStyle/>
                    <a:p>
                      <a:pPr>
                        <a:buNone/>
                      </a:pPr>
                      <a:r>
                        <a:rPr lang="en-US" altLang="zh-CN" b="0" dirty="0"/>
                        <a:t>OpenJDK</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18</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5</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13</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5</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7</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5</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r h="473710">
                <a:tc>
                  <a:txBody>
                    <a:bodyPr/>
                    <a:lstStyle/>
                    <a:p>
                      <a:pPr>
                        <a:buNone/>
                      </a:pPr>
                      <a:r>
                        <a:rPr lang="en-US" altLang="zh-CN" b="0" dirty="0"/>
                        <a:t>OpenJ9</a:t>
                      </a:r>
                      <a:endParaRPr lang="en-US" altLang="zh-CN" b="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4</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8</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4</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4</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0</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a:t>4</a:t>
                      </a:r>
                      <a:endParaRPr lang="en-US" altLang="zh-CN"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r h="473710">
                <a:tc>
                  <a:txBody>
                    <a:bodyPr/>
                    <a:lstStyle/>
                    <a:p>
                      <a:pPr>
                        <a:buNone/>
                      </a:pPr>
                      <a:r>
                        <a:rPr lang="en-US" altLang="zh-CN" b="1" dirty="0"/>
                        <a:t>Total</a:t>
                      </a:r>
                      <a:endParaRPr lang="en-US" altLang="zh-CN"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23</a:t>
                      </a:r>
                      <a:endParaRPr lang="en-US" altLang="zh-CN"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13</a:t>
                      </a:r>
                      <a:endParaRPr lang="en-US" altLang="zh-CN"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18</a:t>
                      </a:r>
                      <a:endParaRPr lang="en-US" altLang="zh-CN" b="1"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9</a:t>
                      </a:r>
                      <a:endParaRPr lang="en-US" altLang="zh-CN" b="1"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7</a:t>
                      </a:r>
                      <a:endParaRPr lang="en-US" altLang="zh-CN" b="1"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b="1" dirty="0"/>
                        <a:t>9</a:t>
                      </a:r>
                      <a:endParaRPr lang="en-US" altLang="zh-CN" b="1"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r>
            </a:tbl>
          </a:graphicData>
        </a:graphic>
      </p:graphicFrame>
      <p:sp>
        <p:nvSpPr>
          <p:cNvPr id="13" name="左大括号 12"/>
          <p:cNvSpPr/>
          <p:nvPr/>
        </p:nvSpPr>
        <p:spPr>
          <a:xfrm rot="5400000" flipH="1">
            <a:off x="3319145" y="4809490"/>
            <a:ext cx="260985" cy="2316480"/>
          </a:xfrm>
          <a:prstGeom prst="leftBrace">
            <a:avLst>
              <a:gd name="adj1" fmla="val 57978"/>
              <a:gd name="adj2" fmla="val 4928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左大括号 7"/>
          <p:cNvSpPr/>
          <p:nvPr/>
        </p:nvSpPr>
        <p:spPr>
          <a:xfrm rot="5400000" flipH="1">
            <a:off x="5632450" y="4827905"/>
            <a:ext cx="266065" cy="2291080"/>
          </a:xfrm>
          <a:prstGeom prst="leftBrace">
            <a:avLst>
              <a:gd name="adj1" fmla="val 57978"/>
              <a:gd name="adj2" fmla="val 4928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大括号 8"/>
          <p:cNvSpPr/>
          <p:nvPr/>
        </p:nvSpPr>
        <p:spPr>
          <a:xfrm rot="5400000" flipH="1">
            <a:off x="8131810" y="4845050"/>
            <a:ext cx="247015" cy="2316480"/>
          </a:xfrm>
          <a:prstGeom prst="leftBrace">
            <a:avLst>
              <a:gd name="adj1" fmla="val 57978"/>
              <a:gd name="adj2" fmla="val 5056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2074386" y="6190892"/>
            <a:ext cx="2658110" cy="491490"/>
            <a:chOff x="8751411" y="1688365"/>
            <a:chExt cx="2658110" cy="491490"/>
          </a:xfrm>
        </p:grpSpPr>
        <p:sp>
          <p:nvSpPr>
            <p:cNvPr id="12" name="文本框 11"/>
            <p:cNvSpPr txBox="1"/>
            <p:nvPr>
              <p:custDataLst>
                <p:tags r:id="rId3"/>
              </p:custDataLst>
            </p:nvPr>
          </p:nvSpPr>
          <p:spPr>
            <a:xfrm>
              <a:off x="8751411" y="1688365"/>
              <a:ext cx="2658110" cy="491490"/>
            </a:xfrm>
            <a:prstGeom prst="rect">
              <a:avLst/>
            </a:prstGeom>
            <a:noFill/>
          </p:spPr>
          <p:txBody>
            <a:bodyPr wrap="square" rtlCol="0">
              <a:spAutoFit/>
            </a:bodyPr>
            <a:lstStyle/>
            <a:p>
              <a:pPr indent="0" algn="ctr">
                <a:lnSpc>
                  <a:spcPct val="130000"/>
                </a:lnSpc>
                <a:spcBef>
                  <a:spcPts val="600"/>
                </a:spcBef>
                <a:buFont typeface="Arial" panose="020B0604020202020204" pitchFamily="34" charset="0"/>
                <a:buNone/>
              </a:pPr>
              <a:r>
                <a:rPr lang="en-US" altLang="zh-CN" sz="2000" dirty="0">
                  <a:solidFill>
                    <a:schemeClr val="dk1"/>
                  </a:solidFill>
                  <a:sym typeface="+mn-lt"/>
                </a:rPr>
                <a:t>Issue reported</a:t>
              </a:r>
              <a:endParaRPr lang="en-US" altLang="zh-CN" sz="2000" dirty="0">
                <a:solidFill>
                  <a:schemeClr val="dk1"/>
                </a:solidFill>
                <a:sym typeface="+mn-lt"/>
              </a:endParaRPr>
            </a:p>
          </p:txBody>
        </p:sp>
        <p:sp>
          <p:nvSpPr>
            <p:cNvPr id="19" name="矩形: 圆角 18"/>
            <p:cNvSpPr/>
            <p:nvPr>
              <p:custDataLst>
                <p:tags r:id="rId4"/>
              </p:custDataLst>
            </p:nvPr>
          </p:nvSpPr>
          <p:spPr>
            <a:xfrm>
              <a:off x="8968581" y="1738530"/>
              <a:ext cx="2215515" cy="438150"/>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4507071" y="6199147"/>
            <a:ext cx="2658110" cy="491490"/>
            <a:chOff x="8779986" y="1688365"/>
            <a:chExt cx="2658110" cy="491490"/>
          </a:xfrm>
        </p:grpSpPr>
        <p:sp>
          <p:nvSpPr>
            <p:cNvPr id="14" name="文本框 13"/>
            <p:cNvSpPr txBox="1"/>
            <p:nvPr>
              <p:custDataLst>
                <p:tags r:id="rId5"/>
              </p:custDataLst>
            </p:nvPr>
          </p:nvSpPr>
          <p:spPr>
            <a:xfrm>
              <a:off x="8779986" y="1688365"/>
              <a:ext cx="2658110" cy="491490"/>
            </a:xfrm>
            <a:prstGeom prst="rect">
              <a:avLst/>
            </a:prstGeom>
            <a:noFill/>
          </p:spPr>
          <p:txBody>
            <a:bodyPr wrap="square" rtlCol="0">
              <a:spAutoFit/>
            </a:bodyPr>
            <a:lstStyle/>
            <a:p>
              <a:pPr indent="0" algn="ctr">
                <a:lnSpc>
                  <a:spcPct val="130000"/>
                </a:lnSpc>
                <a:spcBef>
                  <a:spcPts val="600"/>
                </a:spcBef>
                <a:buFont typeface="Arial" panose="020B0604020202020204" pitchFamily="34" charset="0"/>
                <a:buNone/>
              </a:pPr>
              <a:r>
                <a:rPr lang="en-US" altLang="zh-CN" sz="2000" dirty="0">
                  <a:solidFill>
                    <a:schemeClr val="dk1"/>
                  </a:solidFill>
                  <a:sym typeface="+mn-lt"/>
                </a:rPr>
                <a:t>Issue confirmed</a:t>
              </a:r>
              <a:endParaRPr lang="en-US" altLang="zh-CN" sz="2000" dirty="0">
                <a:solidFill>
                  <a:schemeClr val="dk1"/>
                </a:solidFill>
                <a:sym typeface="+mn-lt"/>
              </a:endParaRPr>
            </a:p>
          </p:txBody>
        </p:sp>
        <p:sp>
          <p:nvSpPr>
            <p:cNvPr id="15" name="矩形: 圆角 18"/>
            <p:cNvSpPr/>
            <p:nvPr>
              <p:custDataLst>
                <p:tags r:id="rId6"/>
              </p:custDataLst>
            </p:nvPr>
          </p:nvSpPr>
          <p:spPr>
            <a:xfrm>
              <a:off x="8968581" y="1738530"/>
              <a:ext cx="2215515" cy="438150"/>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969601" y="6190892"/>
            <a:ext cx="2658110" cy="491490"/>
            <a:chOff x="8779986" y="1688365"/>
            <a:chExt cx="2658110" cy="491490"/>
          </a:xfrm>
        </p:grpSpPr>
        <p:sp>
          <p:nvSpPr>
            <p:cNvPr id="18" name="文本框 17"/>
            <p:cNvSpPr txBox="1"/>
            <p:nvPr>
              <p:custDataLst>
                <p:tags r:id="rId7"/>
              </p:custDataLst>
            </p:nvPr>
          </p:nvSpPr>
          <p:spPr>
            <a:xfrm>
              <a:off x="8779986" y="1688365"/>
              <a:ext cx="2658110" cy="491490"/>
            </a:xfrm>
            <a:prstGeom prst="rect">
              <a:avLst/>
            </a:prstGeom>
            <a:noFill/>
          </p:spPr>
          <p:txBody>
            <a:bodyPr wrap="square" rtlCol="0">
              <a:spAutoFit/>
            </a:bodyPr>
            <a:lstStyle/>
            <a:p>
              <a:pPr indent="0" algn="ctr">
                <a:lnSpc>
                  <a:spcPct val="130000"/>
                </a:lnSpc>
                <a:spcBef>
                  <a:spcPts val="600"/>
                </a:spcBef>
                <a:buFont typeface="Arial" panose="020B0604020202020204" pitchFamily="34" charset="0"/>
                <a:buNone/>
              </a:pPr>
              <a:r>
                <a:rPr lang="en-US" altLang="zh-CN" sz="2000" dirty="0">
                  <a:solidFill>
                    <a:schemeClr val="dk1"/>
                  </a:solidFill>
                  <a:sym typeface="+mn-lt"/>
                </a:rPr>
                <a:t>Issue fixed</a:t>
              </a:r>
              <a:endParaRPr lang="en-US" altLang="zh-CN" sz="2000" dirty="0">
                <a:solidFill>
                  <a:schemeClr val="dk1"/>
                </a:solidFill>
                <a:sym typeface="+mn-lt"/>
              </a:endParaRPr>
            </a:p>
          </p:txBody>
        </p:sp>
        <p:sp>
          <p:nvSpPr>
            <p:cNvPr id="20" name="矩形: 圆角 18"/>
            <p:cNvSpPr/>
            <p:nvPr>
              <p:custDataLst>
                <p:tags r:id="rId8"/>
              </p:custDataLst>
            </p:nvPr>
          </p:nvSpPr>
          <p:spPr>
            <a:xfrm>
              <a:off x="8968581" y="1738530"/>
              <a:ext cx="2215515" cy="438150"/>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
        <p:nvSpPr>
          <p:cNvPr id="4" name="文本框 3"/>
          <p:cNvSpPr txBox="1"/>
          <p:nvPr>
            <p:custDataLst>
              <p:tags r:id="rId9"/>
            </p:custDataLst>
          </p:nvPr>
        </p:nvSpPr>
        <p:spPr>
          <a:xfrm>
            <a:off x="727710" y="750570"/>
            <a:ext cx="11115040" cy="8915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dirty="0" err="1">
                <a:sym typeface="+mn-lt"/>
              </a:rPr>
              <a:t>JITfuzz</a:t>
            </a:r>
            <a:r>
              <a:rPr lang="en-US" altLang="zh-CN" sz="2000" dirty="0">
                <a:sym typeface="+mn-lt"/>
              </a:rPr>
              <a:t> outperforms </a:t>
            </a:r>
            <a:r>
              <a:rPr lang="en-US" altLang="zh-CN" sz="2000" dirty="0" err="1">
                <a:sym typeface="+mn-lt"/>
              </a:rPr>
              <a:t>Classming</a:t>
            </a:r>
            <a:r>
              <a:rPr lang="en-US" altLang="zh-CN" sz="2000" dirty="0">
                <a:sym typeface="+mn-lt"/>
              </a:rPr>
              <a:t> by </a:t>
            </a:r>
            <a:r>
              <a:rPr lang="en-US" altLang="zh-CN" sz="2000" dirty="0">
                <a:solidFill>
                  <a:srgbClr val="FF0000"/>
                </a:solidFill>
                <a:sym typeface="+mn-lt"/>
              </a:rPr>
              <a:t>27.9%</a:t>
            </a:r>
            <a:r>
              <a:rPr lang="en-US" altLang="zh-CN" sz="2000" dirty="0">
                <a:sym typeface="+mn-lt"/>
              </a:rPr>
              <a:t> and </a:t>
            </a:r>
            <a:r>
              <a:rPr lang="en-US" altLang="zh-CN" sz="2000" dirty="0" err="1">
                <a:sym typeface="+mn-lt"/>
              </a:rPr>
              <a:t>JavaTailor</a:t>
            </a:r>
            <a:r>
              <a:rPr lang="en-US" altLang="zh-CN" sz="2000" dirty="0">
                <a:sym typeface="+mn-lt"/>
              </a:rPr>
              <a:t> by </a:t>
            </a:r>
            <a:r>
              <a:rPr lang="en-US" altLang="zh-CN" sz="2000" dirty="0">
                <a:solidFill>
                  <a:srgbClr val="FF0000"/>
                </a:solidFill>
                <a:sym typeface="+mn-lt"/>
              </a:rPr>
              <a:t>18.6%</a:t>
            </a:r>
            <a:r>
              <a:rPr lang="en-US" altLang="zh-CN" sz="2000" dirty="0">
                <a:sym typeface="+mn-lt"/>
              </a:rPr>
              <a:t> in terms of the code coverage. </a:t>
            </a:r>
            <a:endParaRPr lang="en-US" altLang="zh-CN" sz="2000" dirty="0">
              <a:sym typeface="+mn-lt"/>
            </a:endParaRPr>
          </a:p>
        </p:txBody>
      </p:sp>
      <p:sp>
        <p:nvSpPr>
          <p:cNvPr id="6" name="文本框 5"/>
          <p:cNvSpPr txBox="1"/>
          <p:nvPr>
            <p:custDataLst>
              <p:tags r:id="rId10"/>
            </p:custDataLst>
          </p:nvPr>
        </p:nvSpPr>
        <p:spPr>
          <a:xfrm>
            <a:off x="727710" y="2856865"/>
            <a:ext cx="11115040" cy="49149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dirty="0" err="1">
                <a:sym typeface="+mn-lt"/>
              </a:rPr>
              <a:t>JITfuzz</a:t>
            </a:r>
            <a:r>
              <a:rPr lang="en-US" altLang="zh-CN" sz="2000" dirty="0">
                <a:sym typeface="+mn-lt"/>
              </a:rPr>
              <a:t> successfully detects </a:t>
            </a:r>
            <a:r>
              <a:rPr lang="en-US" altLang="zh-CN" sz="2000" dirty="0">
                <a:solidFill>
                  <a:srgbClr val="FF0000"/>
                </a:solidFill>
                <a:sym typeface="+mn-lt"/>
              </a:rPr>
              <a:t>36</a:t>
            </a:r>
            <a:r>
              <a:rPr lang="en-US" altLang="zh-CN" sz="2000" dirty="0">
                <a:sym typeface="+mn-lt"/>
              </a:rPr>
              <a:t> previously unknown bugs where </a:t>
            </a:r>
            <a:r>
              <a:rPr lang="en-US" altLang="zh-CN" sz="2000" dirty="0">
                <a:solidFill>
                  <a:srgbClr val="FF0000"/>
                </a:solidFill>
                <a:sym typeface="+mn-lt"/>
              </a:rPr>
              <a:t>23</a:t>
            </a:r>
            <a:r>
              <a:rPr lang="en-US" altLang="zh-CN" sz="2000" dirty="0">
                <a:sym typeface="+mn-lt"/>
              </a:rPr>
              <a:t> are JIT bugs.</a:t>
            </a:r>
            <a:endParaRPr lang="en-US" altLang="zh-CN" sz="2000" dirty="0">
              <a:sym typeface="+mn-lt"/>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med" p14:dur="700" advTm="25305">
        <p:fade/>
      </p:transition>
    </mc:Choice>
    <mc:Fallback>
      <p:transition spd="med" advTm="253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13" grpId="0" bldLvl="0" animBg="1"/>
      <p:bldP spid="8" grpId="0" bldLvl="0" animBg="1"/>
      <p:bldP spid="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dirty="0"/>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SJFuzz: Seed and Mutator Scheduling for JVM Fuzzing</a:t>
            </a:r>
            <a:endParaRPr lang="en-US" altLang="zh-CN" sz="2800" b="1" dirty="0">
              <a:ln>
                <a:noFill/>
              </a:ln>
              <a:solidFill>
                <a:schemeClr val="tx2"/>
              </a:solidFill>
              <a:effectLst/>
              <a:uFillTx/>
              <a:latin typeface="+mj-lt"/>
              <a:ea typeface="Arial" panose="020B0604020202020204"/>
              <a:cs typeface="Arial" panose="020B0604020202020204"/>
              <a:sym typeface="Arial" panose="020B0604020202020204"/>
            </a:endParaRPr>
          </a:p>
        </p:txBody>
      </p:sp>
      <p:grpSp>
        <p:nvGrpSpPr>
          <p:cNvPr id="4" name="组合 3"/>
          <p:cNvGrpSpPr/>
          <p:nvPr/>
        </p:nvGrpSpPr>
        <p:grpSpPr>
          <a:xfrm>
            <a:off x="566420" y="1244600"/>
            <a:ext cx="11042015" cy="1256665"/>
            <a:chOff x="892" y="1960"/>
            <a:chExt cx="17389" cy="1979"/>
          </a:xfrm>
        </p:grpSpPr>
        <p:sp>
          <p:nvSpPr>
            <p:cNvPr id="7" name="矩形: 圆角 44"/>
            <p:cNvSpPr/>
            <p:nvPr/>
          </p:nvSpPr>
          <p:spPr>
            <a:xfrm>
              <a:off x="892" y="1960"/>
              <a:ext cx="17389" cy="1979"/>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custDataLst>
                <p:tags r:id="rId1"/>
              </p:custDataLst>
            </p:nvPr>
          </p:nvSpPr>
          <p:spPr>
            <a:xfrm>
              <a:off x="892" y="1990"/>
              <a:ext cx="17382" cy="1843"/>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dirty="0"/>
                <a:t>To detect the bugs of JVM, prior research work attempts to integrate fuzzing and differential testing for automated JVM testing, i.e., mutating </a:t>
              </a:r>
              <a:r>
                <a:rPr lang="en-US" altLang="zh-CN" b="1" dirty="0"/>
                <a:t>seeds </a:t>
              </a:r>
              <a:r>
                <a:rPr lang="en-US" altLang="zh-CN" dirty="0"/>
                <a:t>(i.e., </a:t>
              </a:r>
              <a:r>
                <a:rPr lang="en-US" altLang="zh-CN" b="1" dirty="0"/>
                <a:t>inputs</a:t>
              </a:r>
              <a:r>
                <a:rPr lang="en-US" altLang="zh-CN" dirty="0"/>
                <a:t>) for executing different JVMs such that their </a:t>
              </a:r>
              <a:r>
                <a:rPr lang="en-US" altLang="zh-CN" b="1" dirty="0"/>
                <a:t>discrepant execution results</a:t>
              </a:r>
              <a:r>
                <a:rPr lang="en-US" altLang="zh-CN" dirty="0"/>
                <a:t> can be used for testing analytics.</a:t>
              </a:r>
              <a:endParaRPr lang="en-US" altLang="zh-CN" dirty="0"/>
            </a:p>
          </p:txBody>
        </p:sp>
      </p:grpSp>
      <p:sp>
        <p:nvSpPr>
          <p:cNvPr id="23" name="文本框 22"/>
          <p:cNvSpPr txBox="1"/>
          <p:nvPr>
            <p:custDataLst>
              <p:tags r:id="rId2"/>
            </p:custDataLst>
          </p:nvPr>
        </p:nvSpPr>
        <p:spPr>
          <a:xfrm>
            <a:off x="566103" y="2767965"/>
            <a:ext cx="5177155" cy="450850"/>
          </a:xfrm>
          <a:prstGeom prst="rect">
            <a:avLst/>
          </a:prstGeom>
          <a:noFill/>
        </p:spPr>
        <p:txBody>
          <a:bodyPr wrap="square" rtlCol="0">
            <a:spAutoFit/>
          </a:bodyPr>
          <a:p>
            <a:pPr indent="0">
              <a:lnSpc>
                <a:spcPct val="130000"/>
              </a:lnSpc>
              <a:spcBef>
                <a:spcPts val="600"/>
              </a:spcBef>
              <a:buFont typeface="Wingdings" panose="05000000000000000000" pitchFamily="2" charset="2"/>
              <a:buNone/>
            </a:pPr>
            <a:r>
              <a:rPr lang="en-US" altLang="zh-CN" b="1" dirty="0">
                <a:solidFill>
                  <a:srgbClr val="FF0000"/>
                </a:solidFill>
                <a:sym typeface="+mn-lt"/>
              </a:rPr>
              <a:t>For example:</a:t>
            </a:r>
            <a:endParaRPr lang="en-US" altLang="zh-CN" b="1" dirty="0">
              <a:solidFill>
                <a:srgbClr val="FF0000"/>
              </a:solidFill>
              <a:sym typeface="+mn-lt"/>
            </a:endParaRPr>
          </a:p>
        </p:txBody>
      </p:sp>
      <p:sp>
        <p:nvSpPr>
          <p:cNvPr id="24" name="文本框 23"/>
          <p:cNvSpPr txBox="1"/>
          <p:nvPr>
            <p:custDataLst>
              <p:tags r:id="rId3"/>
            </p:custDataLst>
          </p:nvPr>
        </p:nvSpPr>
        <p:spPr>
          <a:xfrm>
            <a:off x="614680" y="3218815"/>
            <a:ext cx="11271250" cy="891540"/>
          </a:xfrm>
          <a:prstGeom prst="rect">
            <a:avLst/>
          </a:prstGeom>
          <a:noFill/>
        </p:spPr>
        <p:txBody>
          <a:bodyPr wrap="square" rtlCol="0">
            <a:spAutoFit/>
          </a:bodyPr>
          <a:p>
            <a:pPr marL="342900" indent="-342900">
              <a:lnSpc>
                <a:spcPct val="130000"/>
              </a:lnSpc>
              <a:spcBef>
                <a:spcPts val="600"/>
              </a:spcBef>
              <a:buFont typeface="Arial" panose="020B0604020202020204" pitchFamily="34" charset="0"/>
              <a:buChar char="•"/>
            </a:pPr>
            <a:r>
              <a:rPr lang="en-US" altLang="zh-CN" sz="2000" b="1" dirty="0">
                <a:sym typeface="+mn-lt"/>
              </a:rPr>
              <a:t>Classfuzz  </a:t>
            </a:r>
            <a:r>
              <a:rPr lang="en-US" altLang="zh-CN" sz="2000" dirty="0">
                <a:sym typeface="+mn-lt"/>
              </a:rPr>
              <a:t>[1]</a:t>
            </a:r>
            <a:r>
              <a:rPr lang="en-US" altLang="zh-CN" sz="2000" dirty="0">
                <a:sym typeface="+mn-lt"/>
              </a:rPr>
              <a:t>:  mutating their modifiers or variable types to test the loading, linking, and initialization phases in JVMs.</a:t>
            </a:r>
            <a:endParaRPr lang="en-US" altLang="zh-CN" sz="2000" dirty="0">
              <a:sym typeface="+mn-lt"/>
            </a:endParaRPr>
          </a:p>
        </p:txBody>
      </p:sp>
      <p:sp>
        <p:nvSpPr>
          <p:cNvPr id="25" name="文本框 24"/>
          <p:cNvSpPr txBox="1"/>
          <p:nvPr>
            <p:custDataLst>
              <p:tags r:id="rId4"/>
            </p:custDataLst>
          </p:nvPr>
        </p:nvSpPr>
        <p:spPr>
          <a:xfrm>
            <a:off x="614680" y="4240530"/>
            <a:ext cx="11271250" cy="891540"/>
          </a:xfrm>
          <a:prstGeom prst="rect">
            <a:avLst/>
          </a:prstGeom>
          <a:noFill/>
        </p:spPr>
        <p:txBody>
          <a:bodyPr wrap="square" rtlCol="0">
            <a:spAutoFit/>
          </a:bodyPr>
          <a:p>
            <a:pPr marL="342900" indent="-342900">
              <a:lnSpc>
                <a:spcPct val="130000"/>
              </a:lnSpc>
              <a:spcBef>
                <a:spcPts val="600"/>
              </a:spcBef>
              <a:buFont typeface="Arial" panose="020B0604020202020204" pitchFamily="34" charset="0"/>
              <a:buChar char="•"/>
            </a:pPr>
            <a:r>
              <a:rPr lang="en-US" altLang="zh-CN" sz="2000" b="1" dirty="0">
                <a:sym typeface="+mn-lt"/>
              </a:rPr>
              <a:t>Classming</a:t>
            </a:r>
            <a:r>
              <a:rPr lang="en-US" altLang="zh-CN" sz="2000" dirty="0">
                <a:sym typeface="+mn-lt"/>
              </a:rPr>
              <a:t>[2]</a:t>
            </a:r>
            <a:r>
              <a:rPr lang="en-US" altLang="zh-CN" sz="2000" dirty="0">
                <a:sym typeface="+mn-lt"/>
              </a:rPr>
              <a:t>: mutating the control flows in class files to test deeper JVM execution phases (e.g., bytecode verifiers and execution engines) across multiple JVMs.</a:t>
            </a:r>
            <a:endParaRPr lang="en-US" altLang="zh-CN" sz="2000" dirty="0">
              <a:sym typeface="+mn-lt"/>
            </a:endParaRPr>
          </a:p>
        </p:txBody>
      </p:sp>
      <p:sp>
        <p:nvSpPr>
          <p:cNvPr id="26" name="文本框 25"/>
          <p:cNvSpPr txBox="1"/>
          <p:nvPr>
            <p:custDataLst>
              <p:tags r:id="rId5"/>
            </p:custDataLst>
          </p:nvPr>
        </p:nvSpPr>
        <p:spPr>
          <a:xfrm>
            <a:off x="414020" y="5834288"/>
            <a:ext cx="11342370" cy="521970"/>
          </a:xfrm>
          <a:prstGeom prst="rect">
            <a:avLst/>
          </a:prstGeom>
          <a:noFill/>
        </p:spPr>
        <p:txBody>
          <a:bodyPr wrap="square" rtlCol="0" anchor="t">
            <a:spAutoFit/>
          </a:bodyPr>
          <a:p>
            <a:pPr marL="285750" lvl="0" indent="-285750" algn="l">
              <a:buFont typeface="Wingdings" panose="05000000000000000000" charset="0"/>
              <a:buChar char=""/>
            </a:pPr>
            <a:r>
              <a:rPr lang="en-US" altLang="zh-CN" sz="1400" dirty="0">
                <a:solidFill>
                  <a:schemeClr val="bg1">
                    <a:lumMod val="65000"/>
                  </a:schemeClr>
                </a:solidFill>
                <a:sym typeface="+mn-ea"/>
              </a:rPr>
              <a:t>[1] Chen et al., ''Coverage-directed differential testing of JVM implementations'' PLDI'16</a:t>
            </a:r>
            <a:endParaRPr lang="en-US" altLang="zh-CN" sz="1400" dirty="0">
              <a:solidFill>
                <a:schemeClr val="bg1">
                  <a:lumMod val="65000"/>
                </a:schemeClr>
              </a:solidFill>
              <a:sym typeface="+mn-ea"/>
            </a:endParaRPr>
          </a:p>
          <a:p>
            <a:pPr marL="285750" lvl="0" indent="-285750" algn="l">
              <a:buFont typeface="Wingdings" panose="05000000000000000000" charset="0"/>
              <a:buChar char=""/>
            </a:pPr>
            <a:r>
              <a:rPr lang="en-US" altLang="zh-CN" sz="1400" dirty="0">
                <a:solidFill>
                  <a:schemeClr val="bg1">
                    <a:lumMod val="65000"/>
                  </a:schemeClr>
                </a:solidFill>
                <a:sym typeface="+mn-ea"/>
              </a:rPr>
              <a:t>[2] Chen et al., ''Deep differential testing of JVM implementations'' ICSE'19</a:t>
            </a:r>
            <a:endParaRPr lang="en-US" altLang="zh-CN" sz="1400" dirty="0">
              <a:solidFill>
                <a:schemeClr val="bg1">
                  <a:lumMod val="65000"/>
                </a:schemeClr>
              </a:solidFill>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advTm="47605">
        <p:fade/>
      </p:transition>
    </mc:Choice>
    <mc:Fallback>
      <p:transition spd="med" advTm="476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Challenges of fuzzing JVM </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15" name="组合 14"/>
          <p:cNvGrpSpPr/>
          <p:nvPr/>
        </p:nvGrpSpPr>
        <p:grpSpPr>
          <a:xfrm>
            <a:off x="0" y="2196465"/>
            <a:ext cx="11868785" cy="1291590"/>
            <a:chOff x="840" y="3631"/>
            <a:chExt cx="18691" cy="2034"/>
          </a:xfrm>
        </p:grpSpPr>
        <p:pic>
          <p:nvPicPr>
            <p:cNvPr id="16" name="图片 15"/>
            <p:cNvPicPr>
              <a:picLocks noChangeAspect="1"/>
            </p:cNvPicPr>
            <p:nvPr>
              <p:custDataLst>
                <p:tags r:id="rId1"/>
              </p:custDataLst>
            </p:nvPr>
          </p:nvPicPr>
          <p:blipFill>
            <a:blip r:embed="rId2"/>
            <a:stretch>
              <a:fillRect/>
            </a:stretch>
          </p:blipFill>
          <p:spPr>
            <a:xfrm>
              <a:off x="840" y="3631"/>
              <a:ext cx="1550" cy="1367"/>
            </a:xfrm>
            <a:prstGeom prst="rect">
              <a:avLst/>
            </a:prstGeom>
          </p:spPr>
        </p:pic>
        <p:sp>
          <p:nvSpPr>
            <p:cNvPr id="17" name="文本框 16"/>
            <p:cNvSpPr txBox="1"/>
            <p:nvPr>
              <p:custDataLst>
                <p:tags r:id="rId3"/>
              </p:custDataLst>
            </p:nvPr>
          </p:nvSpPr>
          <p:spPr>
            <a:xfrm>
              <a:off x="2390" y="3631"/>
              <a:ext cx="17141" cy="2034"/>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Challenge</a:t>
              </a:r>
              <a:r>
                <a:rPr lang="en-US" altLang="zh-CN" sz="2000" dirty="0">
                  <a:solidFill>
                    <a:srgbClr val="FF0000"/>
                  </a:solidFill>
                  <a:sym typeface="+mn-lt"/>
                </a:rPr>
                <a:t>: </a:t>
              </a:r>
              <a:r>
                <a:rPr lang="en-US" altLang="zh-CN" sz="2000" dirty="0">
                  <a:sym typeface="+mn-lt"/>
                </a:rPr>
                <a:t>The existing JVM fuzzers </a:t>
              </a:r>
              <a:r>
                <a:rPr lang="en-US" altLang="zh-CN" sz="2000" b="1" dirty="0">
                  <a:sym typeface="+mn-lt"/>
                </a:rPr>
                <a:t>fail to leverage</a:t>
              </a:r>
              <a:r>
                <a:rPr lang="en-US" altLang="zh-CN" sz="2000" dirty="0">
                  <a:sym typeface="+mn-lt"/>
                </a:rPr>
                <a:t> code coverage as seed/mutator </a:t>
              </a:r>
              <a:r>
                <a:rPr lang="en-US" altLang="zh-CN" sz="2000" b="1" dirty="0">
                  <a:sym typeface="+mn-lt"/>
                </a:rPr>
                <a:t>scheduling guidance</a:t>
              </a:r>
              <a:r>
                <a:rPr lang="en-US" altLang="zh-CN" sz="2000" dirty="0">
                  <a:sym typeface="+mn-lt"/>
                </a:rPr>
                <a:t> because they can hardly exploit the runtime coverage information for fuzzing!</a:t>
              </a:r>
              <a:endParaRPr lang="en-US" altLang="zh-CN" sz="2000" dirty="0">
                <a:sym typeface="+mn-lt"/>
              </a:endParaRPr>
            </a:p>
          </p:txBody>
        </p:sp>
      </p:grpSp>
      <p:sp>
        <p:nvSpPr>
          <p:cNvPr id="6" name="文本框 5"/>
          <p:cNvSpPr txBox="1"/>
          <p:nvPr>
            <p:custDataLst>
              <p:tags r:id="rId4"/>
            </p:custDataLst>
          </p:nvPr>
        </p:nvSpPr>
        <p:spPr>
          <a:xfrm>
            <a:off x="984250" y="1119505"/>
            <a:ext cx="10548620" cy="918210"/>
          </a:xfrm>
          <a:prstGeom prst="rect">
            <a:avLst/>
          </a:prstGeom>
          <a:noFill/>
        </p:spPr>
        <p:txBody>
          <a:bodyPr wrap="square" rtlCol="0">
            <a:noAutofit/>
          </a:bodyPr>
          <a:p>
            <a:pPr indent="0">
              <a:lnSpc>
                <a:spcPct val="130000"/>
              </a:lnSpc>
              <a:spcBef>
                <a:spcPts val="600"/>
              </a:spcBef>
              <a:buFont typeface="Arial" panose="020B0604020202020204" pitchFamily="34" charset="0"/>
              <a:buNone/>
            </a:pPr>
            <a:r>
              <a:rPr lang="en-US" altLang="zh-CN" sz="2000" b="1" dirty="0">
                <a:solidFill>
                  <a:schemeClr val="dk1"/>
                </a:solidFill>
                <a:sym typeface="+mn-lt"/>
              </a:rPr>
              <a:t>However</a:t>
            </a:r>
            <a:r>
              <a:rPr lang="en-US" altLang="zh-CN" sz="2000" dirty="0">
                <a:solidFill>
                  <a:schemeClr val="dk1"/>
                </a:solidFill>
                <a:sym typeface="+mn-lt"/>
              </a:rPr>
              <a:t>, c</a:t>
            </a:r>
            <a:r>
              <a:rPr lang="en-US" altLang="zh-CN" sz="2000" dirty="0">
                <a:solidFill>
                  <a:schemeClr val="dk1"/>
                </a:solidFill>
                <a:sym typeface="+mn-lt"/>
              </a:rPr>
              <a:t>ode coverage can</a:t>
            </a:r>
            <a:r>
              <a:rPr lang="en-US" altLang="zh-CN" sz="2000" dirty="0">
                <a:solidFill>
                  <a:srgbClr val="FF0000"/>
                </a:solidFill>
                <a:sym typeface="+mn-lt"/>
              </a:rPr>
              <a:t> </a:t>
            </a:r>
            <a:r>
              <a:rPr lang="en-US" altLang="zh-CN" sz="2000" dirty="0">
                <a:solidFill>
                  <a:schemeClr val="dk1"/>
                </a:solidFill>
                <a:sym typeface="+mn-lt"/>
              </a:rPr>
              <a:t>hardly be applied for JVM testing techniques because JVMs are likely to cause non-deterministic coverage at runtime.</a:t>
            </a:r>
            <a:endParaRPr lang="en-US" altLang="zh-CN" sz="2000" dirty="0">
              <a:solidFill>
                <a:schemeClr val="dk1"/>
              </a:solidFill>
              <a:sym typeface="+mn-lt"/>
            </a:endParaRPr>
          </a:p>
        </p:txBody>
      </p:sp>
      <p:sp>
        <p:nvSpPr>
          <p:cNvPr id="12" name="文本框 11"/>
          <p:cNvSpPr txBox="1"/>
          <p:nvPr>
            <p:custDataLst>
              <p:tags r:id="rId5"/>
            </p:custDataLst>
          </p:nvPr>
        </p:nvSpPr>
        <p:spPr>
          <a:xfrm>
            <a:off x="1711325" y="4029710"/>
            <a:ext cx="8526780" cy="1199515"/>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b="1" dirty="0">
                <a:solidFill>
                  <a:srgbClr val="FF0000"/>
                </a:solidFill>
                <a:sym typeface="+mn-lt"/>
              </a:rPr>
              <a:t>Key point: </a:t>
            </a:r>
            <a:r>
              <a:rPr lang="en-US" altLang="zh-CN" sz="2000" dirty="0">
                <a:sym typeface="+mn-lt"/>
              </a:rPr>
              <a:t>without coverage guidance, </a:t>
            </a:r>
            <a:r>
              <a:rPr lang="en-US" altLang="zh-CN" sz="2000" b="1" dirty="0">
                <a:solidFill>
                  <a:schemeClr val="tx1"/>
                </a:solidFill>
                <a:sym typeface="+mn-lt"/>
              </a:rPr>
              <a:t>WHICH</a:t>
            </a:r>
            <a:r>
              <a:rPr lang="en-US" altLang="zh-CN" sz="2000" b="1" dirty="0">
                <a:solidFill>
                  <a:srgbClr val="FF0000"/>
                </a:solidFill>
                <a:sym typeface="+mn-lt"/>
              </a:rPr>
              <a:t> </a:t>
            </a:r>
            <a:r>
              <a:rPr lang="en-US" altLang="zh-CN" sz="2000" dirty="0">
                <a:sym typeface="+mn-lt"/>
              </a:rPr>
              <a:t>seeds we should retain for the further exploration in order to facilitate the fuzzing efficiency? </a:t>
            </a:r>
            <a:endParaRPr lang="en-US" altLang="zh-CN" sz="2000" dirty="0">
              <a:solidFill>
                <a:schemeClr val="dk1"/>
              </a:solidFill>
              <a:sym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advTm="44585">
        <p:fade/>
      </p:transition>
    </mc:Choice>
    <mc:Fallback>
      <p:transition spd="med" advTm="4458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Insights</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18" name="文本框 17"/>
          <p:cNvSpPr txBox="1"/>
          <p:nvPr/>
        </p:nvSpPr>
        <p:spPr>
          <a:xfrm>
            <a:off x="654050" y="4314825"/>
            <a:ext cx="10884535" cy="49149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Insight 1</a:t>
            </a:r>
            <a:r>
              <a:rPr lang="en-US" altLang="zh-CN" sz="2000" dirty="0">
                <a:solidFill>
                  <a:srgbClr val="FF0000"/>
                </a:solidFill>
                <a:sym typeface="+mn-lt"/>
              </a:rPr>
              <a:t>: </a:t>
            </a:r>
            <a:r>
              <a:rPr lang="en-US" altLang="zh-CN" sz="2000" dirty="0">
                <a:sym typeface="+mn-lt"/>
              </a:rPr>
              <a:t>Maintain a set of diverse class files for exploring different parts of the JVM. </a:t>
            </a:r>
            <a:endParaRPr lang="en-US" altLang="zh-CN" sz="2000" dirty="0">
              <a:sym typeface="+mn-lt"/>
            </a:endParaRPr>
          </a:p>
        </p:txBody>
      </p:sp>
      <p:grpSp>
        <p:nvGrpSpPr>
          <p:cNvPr id="6" name="组合 5"/>
          <p:cNvGrpSpPr/>
          <p:nvPr/>
        </p:nvGrpSpPr>
        <p:grpSpPr>
          <a:xfrm>
            <a:off x="566420" y="1244600"/>
            <a:ext cx="11042015" cy="1256665"/>
            <a:chOff x="892" y="1960"/>
            <a:chExt cx="17389" cy="1979"/>
          </a:xfrm>
        </p:grpSpPr>
        <p:sp>
          <p:nvSpPr>
            <p:cNvPr id="7" name="矩形: 圆角 44"/>
            <p:cNvSpPr/>
            <p:nvPr>
              <p:custDataLst>
                <p:tags r:id="rId1"/>
              </p:custDataLst>
            </p:nvPr>
          </p:nvSpPr>
          <p:spPr>
            <a:xfrm>
              <a:off x="892" y="1960"/>
              <a:ext cx="17389" cy="1979"/>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892" y="1990"/>
              <a:ext cx="17083" cy="1843"/>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b="1" dirty="0">
                  <a:solidFill>
                    <a:srgbClr val="C00000"/>
                  </a:solidFill>
                </a:rPr>
                <a:t>WHY we need coverage guidance for fuzzing?  </a:t>
              </a:r>
              <a:r>
                <a:rPr lang="en-US" altLang="zh-CN" dirty="0">
                  <a:solidFill>
                    <a:schemeClr val="tx1"/>
                  </a:solidFill>
                </a:rPr>
                <a:t>We want to explore the target program thoroughly. The coverage guidance provides a new “start” for us to explore different parts of the target program.  </a:t>
              </a:r>
              <a:r>
                <a:rPr lang="en-US" altLang="zh-CN" b="1" dirty="0">
                  <a:solidFill>
                    <a:schemeClr val="tx1"/>
                  </a:solidFill>
                </a:rPr>
                <a:t>How to adopt similar idea in JVM fuzzing?  </a:t>
              </a:r>
              <a:endParaRPr lang="en-US" altLang="zh-CN" b="1" dirty="0">
                <a:solidFill>
                  <a:schemeClr val="tx1"/>
                </a:solidFill>
              </a:endParaRPr>
            </a:p>
          </p:txBody>
        </p:sp>
      </p:grpSp>
      <p:sp>
        <p:nvSpPr>
          <p:cNvPr id="12" name="文本框 11"/>
          <p:cNvSpPr txBox="1"/>
          <p:nvPr>
            <p:custDataLst>
              <p:tags r:id="rId3"/>
            </p:custDataLst>
          </p:nvPr>
        </p:nvSpPr>
        <p:spPr>
          <a:xfrm>
            <a:off x="953135" y="2893060"/>
            <a:ext cx="10460355" cy="1199515"/>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ym typeface="+mn-lt"/>
              </a:rPr>
              <a:t>Executing the diverse class files potentially leads to trigger different components in the JVM, i.e., exploring different parts of the JVM. </a:t>
            </a:r>
            <a:endParaRPr lang="en-US" altLang="zh-CN" sz="2000" dirty="0">
              <a:solidFill>
                <a:schemeClr val="dk1"/>
              </a:solidFill>
              <a:sym typeface="+mn-lt"/>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Tm="33558">
        <p:fade/>
      </p:transition>
    </mc:Choice>
    <mc:Fallback>
      <p:transition spd="med" advTm="3355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Insights</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18" name="文本框 17"/>
          <p:cNvSpPr txBox="1"/>
          <p:nvPr/>
        </p:nvSpPr>
        <p:spPr>
          <a:xfrm>
            <a:off x="645160" y="2983230"/>
            <a:ext cx="10884535" cy="89154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b="1" dirty="0">
                <a:solidFill>
                  <a:srgbClr val="FF0000"/>
                </a:solidFill>
                <a:sym typeface="+mn-lt"/>
              </a:rPr>
              <a:t>Insight 2</a:t>
            </a:r>
            <a:r>
              <a:rPr lang="en-US" altLang="zh-CN" sz="2000" dirty="0">
                <a:solidFill>
                  <a:srgbClr val="FF0000"/>
                </a:solidFill>
                <a:sym typeface="+mn-lt"/>
              </a:rPr>
              <a:t>: </a:t>
            </a:r>
            <a:r>
              <a:rPr lang="en-US" altLang="zh-CN" sz="2000" dirty="0">
                <a:solidFill>
                  <a:schemeClr val="dk1"/>
                </a:solidFill>
                <a:sym typeface="+mn-lt"/>
              </a:rPr>
              <a:t>retains the class files that can be executed to directly incur inter-JVM discrepancies or used to generate mutants for sufficiently testing JVMs.</a:t>
            </a:r>
            <a:endParaRPr lang="en-US" altLang="zh-CN" sz="2000" dirty="0">
              <a:solidFill>
                <a:schemeClr val="dk1"/>
              </a:solidFill>
              <a:sym typeface="+mn-lt"/>
            </a:endParaRPr>
          </a:p>
        </p:txBody>
      </p:sp>
      <p:grpSp>
        <p:nvGrpSpPr>
          <p:cNvPr id="6" name="组合 5"/>
          <p:cNvGrpSpPr/>
          <p:nvPr/>
        </p:nvGrpSpPr>
        <p:grpSpPr>
          <a:xfrm>
            <a:off x="566420" y="1244600"/>
            <a:ext cx="10544175" cy="1256665"/>
            <a:chOff x="892" y="1960"/>
            <a:chExt cx="17389" cy="1979"/>
          </a:xfrm>
        </p:grpSpPr>
        <p:sp>
          <p:nvSpPr>
            <p:cNvPr id="7" name="矩形: 圆角 44"/>
            <p:cNvSpPr/>
            <p:nvPr>
              <p:custDataLst>
                <p:tags r:id="rId1"/>
              </p:custDataLst>
            </p:nvPr>
          </p:nvSpPr>
          <p:spPr>
            <a:xfrm>
              <a:off x="892" y="1960"/>
              <a:ext cx="17389" cy="1979"/>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892" y="1990"/>
              <a:ext cx="17083" cy="1843"/>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b="1" dirty="0">
                  <a:solidFill>
                    <a:srgbClr val="C00000"/>
                  </a:solidFill>
                </a:rPr>
                <a:t>Absit omen:</a:t>
              </a:r>
              <a:r>
                <a:rPr lang="en-US" altLang="zh-CN" dirty="0"/>
                <a:t> when we discover a discrepancy between two JVMs, it may leads to the fact that we are near the “gold mine”, i.e., there are potentially other defects which depend on such a discrepancy can be revealed if we keep exploring it.  </a:t>
              </a:r>
              <a:endParaRPr lang="en-US" altLang="zh-CN" dirty="0"/>
            </a:p>
          </p:txBody>
        </p:sp>
      </p:grpSp>
      <p:sp>
        <p:nvSpPr>
          <p:cNvPr id="12" name="文本占位符 2"/>
          <p:cNvSpPr>
            <a:spLocks noGrp="1"/>
          </p:cNvSpPr>
          <p:nvPr>
            <p:custDataLst>
              <p:tags r:id="rId3"/>
            </p:custDataLst>
          </p:nvPr>
        </p:nvSpPr>
        <p:spPr>
          <a:xfrm>
            <a:off x="645160" y="4284980"/>
            <a:ext cx="10466070" cy="13208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We propose SJFuzz, a JVM fuzzing framework which applies seed and mutator scheduling mechanisms based on aforementioned insights to facilitate the the efficiency for JVM differential testing.</a:t>
            </a:r>
            <a:endParaRPr lang="en-US" altLang="zh-CN" sz="2200" b="0" dirty="0">
              <a:solidFill>
                <a:schemeClr val="dk1"/>
              </a:solidFill>
              <a:sym typeface="Arial" panose="020B0604020202020204"/>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Tm="45601">
        <p:fade/>
      </p:transition>
    </mc:Choice>
    <mc:Fallback>
      <p:transition spd="med" advTm="456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2" grpId="2" bldLvl="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Approach</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29" name="文本框 28"/>
          <p:cNvSpPr txBox="1"/>
          <p:nvPr/>
        </p:nvSpPr>
        <p:spPr>
          <a:xfrm>
            <a:off x="843717" y="1018489"/>
            <a:ext cx="10761345" cy="49149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olidFill>
                  <a:schemeClr val="dk1"/>
                </a:solidFill>
                <a:sym typeface="+mn-lt"/>
              </a:rPr>
              <a:t>The framework of SJFuzz</a:t>
            </a:r>
            <a:endParaRPr lang="en-US" altLang="zh-CN" sz="2000" dirty="0">
              <a:solidFill>
                <a:schemeClr val="dk1"/>
              </a:solidFill>
              <a:sym typeface="+mn-lt"/>
            </a:endParaRPr>
          </a:p>
        </p:txBody>
      </p:sp>
      <p:grpSp>
        <p:nvGrpSpPr>
          <p:cNvPr id="20" name="组合 19"/>
          <p:cNvGrpSpPr/>
          <p:nvPr/>
        </p:nvGrpSpPr>
        <p:grpSpPr>
          <a:xfrm>
            <a:off x="6611380" y="3990396"/>
            <a:ext cx="1524613" cy="1432650"/>
            <a:chOff x="7492059" y="3368471"/>
            <a:chExt cx="1703012" cy="1600289"/>
          </a:xfrm>
        </p:grpSpPr>
        <p:grpSp>
          <p:nvGrpSpPr>
            <p:cNvPr id="21" name="组合 20"/>
            <p:cNvGrpSpPr/>
            <p:nvPr/>
          </p:nvGrpSpPr>
          <p:grpSpPr>
            <a:xfrm>
              <a:off x="7492059" y="3368471"/>
              <a:ext cx="1703012" cy="1600289"/>
              <a:chOff x="5989688" y="6489813"/>
              <a:chExt cx="1703012" cy="1600289"/>
            </a:xfrm>
          </p:grpSpPr>
          <p:grpSp>
            <p:nvGrpSpPr>
              <p:cNvPr id="22" name="组合 21"/>
              <p:cNvGrpSpPr/>
              <p:nvPr/>
            </p:nvGrpSpPr>
            <p:grpSpPr>
              <a:xfrm>
                <a:off x="5989688" y="6489813"/>
                <a:ext cx="1703012" cy="1600289"/>
                <a:chOff x="2306147" y="4292177"/>
                <a:chExt cx="1703012" cy="1600289"/>
              </a:xfrm>
            </p:grpSpPr>
            <p:pic>
              <p:nvPicPr>
                <p:cNvPr id="23" name="图片 2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749237" y="4292177"/>
                  <a:ext cx="816834" cy="869566"/>
                </a:xfrm>
                <a:prstGeom prst="rect">
                  <a:avLst/>
                </a:prstGeom>
              </p:spPr>
            </p:pic>
            <p:sp>
              <p:nvSpPr>
                <p:cNvPr id="93" name="文本框 92"/>
                <p:cNvSpPr txBox="1"/>
                <p:nvPr>
                  <p:custDataLst>
                    <p:tags r:id="rId3"/>
                  </p:custDataLst>
                </p:nvPr>
              </p:nvSpPr>
              <p:spPr>
                <a:xfrm>
                  <a:off x="2306147" y="5170506"/>
                  <a:ext cx="1703012" cy="721960"/>
                </a:xfrm>
                <a:prstGeom prst="rect">
                  <a:avLst/>
                </a:prstGeom>
                <a:noFill/>
              </p:spPr>
              <p:txBody>
                <a:bodyPr wrap="square" rtlCol="0">
                  <a:spAutoFit/>
                </a:bodyPr>
                <a:lstStyle>
                  <a:defPPr>
                    <a:defRPr lang="en-US"/>
                  </a:defPPr>
                  <a:lvl1pPr algn="ctr">
                    <a:defRPr sz="1400">
                      <a:latin typeface="Times New Roman" panose="02020603050405020304" pitchFamily="18" charset="0"/>
                      <a:cs typeface="Times New Roman" panose="02020603050405020304" pitchFamily="18" charset="0"/>
                    </a:defRPr>
                  </a:lvl1pPr>
                </a:lstStyle>
                <a:p>
                  <a:r>
                    <a:rPr lang="en-US" altLang="zh-CN" sz="1800" dirty="0"/>
                    <a:t>Update Seed’s Estimation</a:t>
                  </a:r>
                  <a:endParaRPr lang="zh-CN" altLang="en-US" sz="1800" dirty="0"/>
                </a:p>
              </p:txBody>
            </p:sp>
          </p:grpSp>
          <p:pic>
            <p:nvPicPr>
              <p:cNvPr id="24" name="图片 23"/>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690825" y="6828583"/>
                <a:ext cx="317399" cy="321608"/>
              </a:xfrm>
              <a:prstGeom prst="rect">
                <a:avLst/>
              </a:prstGeom>
            </p:spPr>
          </p:pic>
        </p:grpSp>
        <p:sp>
          <p:nvSpPr>
            <p:cNvPr id="89" name="文本框 88"/>
            <p:cNvSpPr txBox="1"/>
            <p:nvPr>
              <p:custDataLst>
                <p:tags r:id="rId6"/>
              </p:custDataLst>
            </p:nvPr>
          </p:nvSpPr>
          <p:spPr>
            <a:xfrm>
              <a:off x="7853491" y="3772627"/>
              <a:ext cx="423092" cy="369332"/>
            </a:xfrm>
            <a:prstGeom prst="rect">
              <a:avLst/>
            </a:prstGeom>
            <a:noFill/>
          </p:spPr>
          <p:txBody>
            <a:bodyPr wrap="square" rtlCol="0">
              <a:spAutoFit/>
            </a:bodyPr>
            <a:lstStyle/>
            <a:p>
              <a:endParaRPr lang="zh-CN" altLang="en-US" dirty="0"/>
            </a:p>
          </p:txBody>
        </p:sp>
      </p:grpSp>
      <p:cxnSp>
        <p:nvCxnSpPr>
          <p:cNvPr id="27" name="连接符: 肘形 14"/>
          <p:cNvCxnSpPr/>
          <p:nvPr/>
        </p:nvCxnSpPr>
        <p:spPr>
          <a:xfrm rot="16200000" flipH="1">
            <a:off x="52425" y="3179356"/>
            <a:ext cx="1280058" cy="399567"/>
          </a:xfrm>
          <a:prstGeom prst="bentConnector2">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43656" y="3997688"/>
            <a:ext cx="762315" cy="1135890"/>
            <a:chOff x="8397458" y="1332002"/>
            <a:chExt cx="1218270" cy="1815287"/>
          </a:xfrm>
        </p:grpSpPr>
        <p:grpSp>
          <p:nvGrpSpPr>
            <p:cNvPr id="30" name="组合 29"/>
            <p:cNvGrpSpPr/>
            <p:nvPr/>
          </p:nvGrpSpPr>
          <p:grpSpPr>
            <a:xfrm>
              <a:off x="8422268" y="1332002"/>
              <a:ext cx="1168652" cy="1244096"/>
              <a:chOff x="8650361" y="1332002"/>
              <a:chExt cx="1168652" cy="1244096"/>
            </a:xfrm>
          </p:grpSpPr>
          <p:pic>
            <p:nvPicPr>
              <p:cNvPr id="31" name="图片 30"/>
              <p:cNvPicPr>
                <a:picLocks noChangeAspect="1"/>
              </p:cNvPicPr>
              <p:nvPr>
                <p:custDataLst>
                  <p:tags r:id="rId7"/>
                </p:custDataLst>
              </p:nvPr>
            </p:nvPicPr>
            <p:blipFill>
              <a:blip r:embed="rId2">
                <a:extLst>
                  <a:ext uri="{28A0092B-C50C-407E-A947-70E740481C1C}">
                    <a14:useLocalDpi xmlns:a14="http://schemas.microsoft.com/office/drawing/2010/main" val="0"/>
                  </a:ext>
                </a:extLst>
              </a:blip>
              <a:stretch>
                <a:fillRect/>
              </a:stretch>
            </p:blipFill>
            <p:spPr>
              <a:xfrm>
                <a:off x="8650361" y="1332002"/>
                <a:ext cx="1168652" cy="1244096"/>
              </a:xfrm>
              <a:prstGeom prst="rect">
                <a:avLst/>
              </a:prstGeom>
            </p:spPr>
          </p:pic>
          <p:pic>
            <p:nvPicPr>
              <p:cNvPr id="32" name="图片 31"/>
              <p:cNvPicPr>
                <a:picLocks noChangeAspect="1"/>
              </p:cNvPicPr>
              <p:nvPr>
                <p:custDataLst>
                  <p:tags r:id="rId8"/>
                </p:custDataLst>
              </p:nvPr>
            </p:nvPicPr>
            <p:blipFill>
              <a:blip r:embed="rId9"/>
              <a:stretch>
                <a:fillRect/>
              </a:stretch>
            </p:blipFill>
            <p:spPr>
              <a:xfrm rot="1908594">
                <a:off x="9061134" y="1709019"/>
                <a:ext cx="366317" cy="602026"/>
              </a:xfrm>
              <a:prstGeom prst="rect">
                <a:avLst/>
              </a:prstGeom>
            </p:spPr>
          </p:pic>
        </p:grpSp>
        <p:sp>
          <p:nvSpPr>
            <p:cNvPr id="33" name="文本框 32"/>
            <p:cNvSpPr txBox="1"/>
            <p:nvPr>
              <p:custDataLst>
                <p:tags r:id="rId10"/>
              </p:custDataLst>
            </p:nvPr>
          </p:nvSpPr>
          <p:spPr>
            <a:xfrm>
              <a:off x="8397458" y="2618883"/>
              <a:ext cx="1218270" cy="528406"/>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Mutant</a:t>
              </a:r>
              <a:endParaRPr lang="zh-CN" altLang="en-US" dirty="0">
                <a:latin typeface="Times New Roman" panose="02020603050405020304" pitchFamily="18" charset="0"/>
                <a:cs typeface="Times New Roman" panose="02020603050405020304" pitchFamily="18" charset="0"/>
              </a:endParaRPr>
            </a:p>
          </p:txBody>
        </p:sp>
      </p:grpSp>
      <p:cxnSp>
        <p:nvCxnSpPr>
          <p:cNvPr id="34" name="连接符: 肘形 33"/>
          <p:cNvCxnSpPr/>
          <p:nvPr/>
        </p:nvCxnSpPr>
        <p:spPr>
          <a:xfrm rot="16200000" flipH="1">
            <a:off x="3919623" y="4093664"/>
            <a:ext cx="384065" cy="199413"/>
          </a:xfrm>
          <a:prstGeom prst="bentConnector3">
            <a:avLst>
              <a:gd name="adj1" fmla="val 4739"/>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5027090" y="2443663"/>
            <a:ext cx="1506568" cy="626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411030" y="2004117"/>
            <a:ext cx="9156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Append</a:t>
            </a:r>
            <a:endParaRPr lang="zh-CN" altLang="en-US" dirty="0">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6084702" y="2132048"/>
            <a:ext cx="1713230" cy="991238"/>
            <a:chOff x="6780879" y="830903"/>
            <a:chExt cx="1713230" cy="991238"/>
          </a:xfrm>
        </p:grpSpPr>
        <p:pic>
          <p:nvPicPr>
            <p:cNvPr id="160" name="图片 159"/>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rot="5400000">
              <a:off x="7158488" y="764454"/>
              <a:ext cx="623230" cy="756127"/>
            </a:xfrm>
            <a:prstGeom prst="rect">
              <a:avLst/>
            </a:prstGeom>
            <a:effectLst/>
            <a:scene3d>
              <a:camera prst="orthographicFront">
                <a:rot lat="0" lon="0" rev="0"/>
              </a:camera>
              <a:lightRig rig="threePt" dir="t"/>
            </a:scene3d>
          </p:spPr>
        </p:pic>
        <p:sp>
          <p:nvSpPr>
            <p:cNvPr id="162" name="文本框 161"/>
            <p:cNvSpPr txBox="1"/>
            <p:nvPr>
              <p:custDataLst>
                <p:tags r:id="rId13"/>
              </p:custDataLst>
            </p:nvPr>
          </p:nvSpPr>
          <p:spPr>
            <a:xfrm>
              <a:off x="6780879" y="1453841"/>
              <a:ext cx="1713230" cy="368300"/>
            </a:xfrm>
            <a:prstGeom prst="rect">
              <a:avLst/>
            </a:prstGeom>
            <a:noFill/>
          </p:spPr>
          <p:txBody>
            <a:bodyPr wrap="none" rtlCol="0">
              <a:spAutoFit/>
            </a:bodyPr>
            <a:lstStyle/>
            <a:p>
              <a:pPr algn="l"/>
              <a:r>
                <a:rPr lang="en-US" altLang="zh-CN" dirty="0">
                  <a:latin typeface="Times New Roman" panose="02020603050405020304" pitchFamily="18" charset="0"/>
                  <a:cs typeface="Times New Roman" panose="02020603050405020304" pitchFamily="18" charset="0"/>
                  <a:sym typeface="+mn-ea"/>
                </a:rPr>
                <a:t>Seed Scheduling</a:t>
              </a:r>
              <a:endParaRPr lang="zh-CN" altLang="en-US" dirty="0">
                <a:latin typeface="Times New Roman" panose="02020603050405020304" pitchFamily="18" charset="0"/>
                <a:cs typeface="Times New Roman" panose="02020603050405020304" pitchFamily="18" charset="0"/>
              </a:endParaRPr>
            </a:p>
          </p:txBody>
        </p:sp>
      </p:grpSp>
      <p:grpSp>
        <p:nvGrpSpPr>
          <p:cNvPr id="39" name="组合 38"/>
          <p:cNvGrpSpPr/>
          <p:nvPr/>
        </p:nvGrpSpPr>
        <p:grpSpPr>
          <a:xfrm>
            <a:off x="3129505" y="3856449"/>
            <a:ext cx="963827" cy="685310"/>
            <a:chOff x="3677475" y="4627040"/>
            <a:chExt cx="963827" cy="685310"/>
          </a:xfrm>
        </p:grpSpPr>
        <p:sp>
          <p:nvSpPr>
            <p:cNvPr id="144" name="文本框 143"/>
            <p:cNvSpPr txBox="1"/>
            <p:nvPr>
              <p:custDataLst>
                <p:tags r:id="rId14"/>
              </p:custDataLst>
            </p:nvPr>
          </p:nvSpPr>
          <p:spPr>
            <a:xfrm>
              <a:off x="3677475" y="4943018"/>
              <a:ext cx="963827" cy="369332"/>
            </a:xfrm>
            <a:prstGeom prst="rect">
              <a:avLst/>
            </a:prstGeom>
            <a:noFill/>
          </p:spPr>
          <p:txBody>
            <a:bodyPr wrap="square" rtlCol="0">
              <a:spAutoFit/>
            </a:bodyPr>
            <a:lstStyle>
              <a:defPPr>
                <a:defRPr lang="en-US"/>
              </a:defPPr>
              <a:lvl1pPr algn="ctr">
                <a:defRPr sz="1100">
                  <a:latin typeface="Times New Roman" panose="02020603050405020304" pitchFamily="18" charset="0"/>
                  <a:cs typeface="Times New Roman" panose="02020603050405020304" pitchFamily="18" charset="0"/>
                </a:defRPr>
              </a:lvl1pPr>
            </a:lstStyle>
            <a:p>
              <a:r>
                <a:rPr lang="en-US" altLang="zh-CN" sz="1800" dirty="0"/>
                <a:t>Method</a:t>
              </a:r>
              <a:endParaRPr lang="zh-CN" altLang="en-US" sz="1800" dirty="0"/>
            </a:p>
          </p:txBody>
        </p:sp>
        <p:pic>
          <p:nvPicPr>
            <p:cNvPr id="145" name="图片 144"/>
            <p:cNvPicPr>
              <a:picLocks noChangeAspect="1"/>
            </p:cNvPicPr>
            <p:nvPr>
              <p:custDataLst>
                <p:tags r:id="rId15"/>
              </p:custDataLst>
            </p:nvPr>
          </p:nvPicPr>
          <p:blipFill rotWithShape="1">
            <a:blip r:embed="rId16"/>
            <a:srcRect l="12211" t="16395" r="11583" b="16854"/>
            <a:stretch>
              <a:fillRect/>
            </a:stretch>
          </p:blipFill>
          <p:spPr>
            <a:xfrm>
              <a:off x="3863213" y="4627040"/>
              <a:ext cx="634814" cy="369331"/>
            </a:xfrm>
            <a:prstGeom prst="rect">
              <a:avLst/>
            </a:prstGeom>
          </p:spPr>
        </p:pic>
      </p:grpSp>
      <p:grpSp>
        <p:nvGrpSpPr>
          <p:cNvPr id="40" name="组合 39"/>
          <p:cNvGrpSpPr/>
          <p:nvPr/>
        </p:nvGrpSpPr>
        <p:grpSpPr>
          <a:xfrm>
            <a:off x="2740166" y="5164471"/>
            <a:ext cx="1025731" cy="908072"/>
            <a:chOff x="2610548" y="6075766"/>
            <a:chExt cx="1025731" cy="908072"/>
          </a:xfrm>
        </p:grpSpPr>
        <p:pic>
          <p:nvPicPr>
            <p:cNvPr id="146" name="图片 145"/>
            <p:cNvPicPr>
              <a:picLocks noChangeAspect="1"/>
            </p:cNvPicPr>
            <p:nvPr>
              <p:custDataLst>
                <p:tags r:id="rId17"/>
              </p:custDataLst>
            </p:nvPr>
          </p:nvPicPr>
          <p:blipFill>
            <a:blip r:embed="rId9"/>
            <a:stretch>
              <a:fillRect/>
            </a:stretch>
          </p:blipFill>
          <p:spPr>
            <a:xfrm>
              <a:off x="2949122" y="6075766"/>
              <a:ext cx="348585" cy="572882"/>
            </a:xfrm>
            <a:prstGeom prst="rect">
              <a:avLst/>
            </a:prstGeom>
          </p:spPr>
        </p:pic>
        <p:sp>
          <p:nvSpPr>
            <p:cNvPr id="147" name="文本框 146"/>
            <p:cNvSpPr txBox="1"/>
            <p:nvPr>
              <p:custDataLst>
                <p:tags r:id="rId18"/>
              </p:custDataLst>
            </p:nvPr>
          </p:nvSpPr>
          <p:spPr>
            <a:xfrm>
              <a:off x="2610548" y="6614506"/>
              <a:ext cx="1025731" cy="369332"/>
            </a:xfrm>
            <a:prstGeom prst="rect">
              <a:avLst/>
            </a:prstGeom>
            <a:noFill/>
          </p:spPr>
          <p:txBody>
            <a:bodyPr wrap="square" rtlCol="0">
              <a:spAutoFit/>
            </a:bodyPr>
            <a:lstStyle>
              <a:defPPr>
                <a:defRPr lang="en-US"/>
              </a:defPPr>
              <a:lvl1pPr algn="ctr">
                <a:defRPr sz="1100">
                  <a:latin typeface="Times New Roman" panose="02020603050405020304" pitchFamily="18" charset="0"/>
                  <a:cs typeface="Times New Roman" panose="02020603050405020304" pitchFamily="18" charset="0"/>
                </a:defRPr>
              </a:lvl1pPr>
            </a:lstStyle>
            <a:p>
              <a:r>
                <a:rPr lang="en-US" altLang="zh-CN" sz="1800" dirty="0"/>
                <a:t>Mutator</a:t>
              </a:r>
              <a:endParaRPr lang="zh-CN" altLang="en-US" sz="1800" dirty="0"/>
            </a:p>
          </p:txBody>
        </p:sp>
      </p:grpSp>
      <p:cxnSp>
        <p:nvCxnSpPr>
          <p:cNvPr id="41" name="直接箭头连接符 40"/>
          <p:cNvCxnSpPr/>
          <p:nvPr/>
        </p:nvCxnSpPr>
        <p:spPr>
          <a:xfrm flipV="1">
            <a:off x="1483551" y="4017239"/>
            <a:ext cx="458529" cy="193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a:off x="2830803" y="4017239"/>
            <a:ext cx="421553" cy="96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6"/>
          <p:cNvCxnSpPr/>
          <p:nvPr/>
        </p:nvCxnSpPr>
        <p:spPr>
          <a:xfrm rot="16200000" flipH="1">
            <a:off x="2376776" y="4895015"/>
            <a:ext cx="550944" cy="560849"/>
          </a:xfrm>
          <a:prstGeom prst="bentConnector2">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0" name="连接符: 肘形 149"/>
          <p:cNvCxnSpPr/>
          <p:nvPr/>
        </p:nvCxnSpPr>
        <p:spPr>
          <a:xfrm flipV="1">
            <a:off x="3567392" y="4386926"/>
            <a:ext cx="891789" cy="1065934"/>
          </a:xfrm>
          <a:prstGeom prst="bentConnector3">
            <a:avLst>
              <a:gd name="adj1" fmla="val 72216"/>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5571786" y="3945297"/>
            <a:ext cx="985781" cy="1463048"/>
            <a:chOff x="9879579" y="1119993"/>
            <a:chExt cx="2024586" cy="3004794"/>
          </a:xfrm>
        </p:grpSpPr>
        <p:pic>
          <p:nvPicPr>
            <p:cNvPr id="80" name="图片 79"/>
            <p:cNvPicPr>
              <a:picLocks noChangeAspect="1"/>
            </p:cNvPicPr>
            <p:nvPr>
              <p:custDataLst>
                <p:tags r:id="rId19"/>
              </p:custDataLst>
            </p:nvPr>
          </p:nvPicPr>
          <p:blipFill>
            <a:blip r:embed="rId20"/>
            <a:stretch>
              <a:fillRect/>
            </a:stretch>
          </p:blipFill>
          <p:spPr>
            <a:xfrm>
              <a:off x="9998652" y="1119993"/>
              <a:ext cx="1802630" cy="1549718"/>
            </a:xfrm>
            <a:prstGeom prst="rect">
              <a:avLst/>
            </a:prstGeom>
          </p:spPr>
        </p:pic>
        <p:sp>
          <p:nvSpPr>
            <p:cNvPr id="81" name="矩形 80"/>
            <p:cNvSpPr/>
            <p:nvPr>
              <p:custDataLst>
                <p:tags r:id="rId21"/>
              </p:custDataLst>
            </p:nvPr>
          </p:nvSpPr>
          <p:spPr>
            <a:xfrm>
              <a:off x="9879579" y="2839690"/>
              <a:ext cx="2024586" cy="1285097"/>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Execute</a:t>
              </a:r>
              <a:endParaRPr lang="en-US" altLang="zh-CN"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JVMs</a:t>
              </a:r>
              <a:endParaRPr lang="en-US" altLang="zh-CN" dirty="0">
                <a:latin typeface="Times New Roman" panose="02020603050405020304" pitchFamily="18" charset="0"/>
                <a:cs typeface="Times New Roman" panose="02020603050405020304" pitchFamily="18" charset="0"/>
              </a:endParaRPr>
            </a:p>
          </p:txBody>
        </p:sp>
      </p:grpSp>
      <p:grpSp>
        <p:nvGrpSpPr>
          <p:cNvPr id="117" name="组合 116"/>
          <p:cNvGrpSpPr/>
          <p:nvPr/>
        </p:nvGrpSpPr>
        <p:grpSpPr>
          <a:xfrm>
            <a:off x="191770" y="1927225"/>
            <a:ext cx="4834890" cy="1482090"/>
            <a:chOff x="700" y="3036"/>
            <a:chExt cx="7614" cy="2334"/>
          </a:xfrm>
        </p:grpSpPr>
        <p:sp>
          <p:nvSpPr>
            <p:cNvPr id="120" name="文本框 119"/>
            <p:cNvSpPr txBox="1"/>
            <p:nvPr>
              <p:custDataLst>
                <p:tags r:id="rId22"/>
              </p:custDataLst>
            </p:nvPr>
          </p:nvSpPr>
          <p:spPr>
            <a:xfrm>
              <a:off x="3960" y="4788"/>
              <a:ext cx="1240" cy="58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Queue</a:t>
              </a:r>
              <a:endParaRPr lang="zh-CN" altLang="en-US" dirty="0">
                <a:latin typeface="Times New Roman" panose="02020603050405020304" pitchFamily="18" charset="0"/>
                <a:cs typeface="Times New Roman" panose="02020603050405020304" pitchFamily="18" charset="0"/>
              </a:endParaRPr>
            </a:p>
          </p:txBody>
        </p:sp>
        <p:grpSp>
          <p:nvGrpSpPr>
            <p:cNvPr id="116" name="组合 115"/>
            <p:cNvGrpSpPr/>
            <p:nvPr/>
          </p:nvGrpSpPr>
          <p:grpSpPr>
            <a:xfrm>
              <a:off x="700" y="3036"/>
              <a:ext cx="7614" cy="1644"/>
              <a:chOff x="700" y="3036"/>
              <a:chExt cx="7614" cy="1644"/>
            </a:xfrm>
          </p:grpSpPr>
          <p:sp>
            <p:nvSpPr>
              <p:cNvPr id="25" name="矩形: 圆角 3"/>
              <p:cNvSpPr/>
              <p:nvPr>
                <p:custDataLst>
                  <p:tags r:id="rId23"/>
                </p:custDataLst>
              </p:nvPr>
            </p:nvSpPr>
            <p:spPr>
              <a:xfrm>
                <a:off x="700" y="3036"/>
                <a:ext cx="7615" cy="1645"/>
              </a:xfrm>
              <a:prstGeom prst="roundRect">
                <a:avLst/>
              </a:prstGeom>
              <a:solidFill>
                <a:schemeClr val="bg1"/>
              </a:solidFill>
              <a:ln w="317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7" name="组合 36"/>
              <p:cNvGrpSpPr/>
              <p:nvPr/>
            </p:nvGrpSpPr>
            <p:grpSpPr>
              <a:xfrm>
                <a:off x="6694" y="3350"/>
                <a:ext cx="1578" cy="1274"/>
                <a:chOff x="4991821" y="805951"/>
                <a:chExt cx="1002197" cy="809233"/>
              </a:xfrm>
            </p:grpSpPr>
            <p:sp>
              <p:nvSpPr>
                <p:cNvPr id="127" name="文本框 126"/>
                <p:cNvSpPr txBox="1"/>
                <p:nvPr>
                  <p:custDataLst>
                    <p:tags r:id="rId24"/>
                  </p:custDataLst>
                </p:nvPr>
              </p:nvSpPr>
              <p:spPr>
                <a:xfrm>
                  <a:off x="4991821" y="1276630"/>
                  <a:ext cx="1002197"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Class File</a:t>
                  </a:r>
                  <a:endParaRPr lang="zh-CN" altLang="en-US" sz="1600" dirty="0">
                    <a:latin typeface="Times New Roman" panose="02020603050405020304" pitchFamily="18" charset="0"/>
                    <a:cs typeface="Times New Roman" panose="02020603050405020304" pitchFamily="18" charset="0"/>
                  </a:endParaRPr>
                </a:p>
              </p:txBody>
            </p:sp>
            <p:grpSp>
              <p:nvGrpSpPr>
                <p:cNvPr id="38" name="组合 37"/>
                <p:cNvGrpSpPr/>
                <p:nvPr/>
              </p:nvGrpSpPr>
              <p:grpSpPr>
                <a:xfrm>
                  <a:off x="5241941" y="805951"/>
                  <a:ext cx="492787" cy="524600"/>
                  <a:chOff x="7805964" y="6995574"/>
                  <a:chExt cx="492787" cy="524600"/>
                </a:xfrm>
              </p:grpSpPr>
              <p:pic>
                <p:nvPicPr>
                  <p:cNvPr id="130" name="图片 129"/>
                  <p:cNvPicPr>
                    <a:picLocks noChangeAspect="1"/>
                  </p:cNvPicPr>
                  <p:nvPr>
                    <p:custDataLst>
                      <p:tags r:id="rId25"/>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131" name="图片 130"/>
                  <p:cNvPicPr>
                    <a:picLocks noChangeAspect="1"/>
                  </p:cNvPicPr>
                  <p:nvPr>
                    <p:custDataLst>
                      <p:tags r:id="rId26"/>
                    </p:custDataLst>
                  </p:nvPr>
                </p:nvPicPr>
                <p:blipFill>
                  <a:blip r:embed="rId27"/>
                  <a:stretch>
                    <a:fillRect/>
                  </a:stretch>
                </p:blipFill>
                <p:spPr>
                  <a:xfrm>
                    <a:off x="7899832" y="7172328"/>
                    <a:ext cx="290288" cy="196407"/>
                  </a:xfrm>
                  <a:prstGeom prst="rect">
                    <a:avLst/>
                  </a:prstGeom>
                </p:spPr>
              </p:pic>
            </p:grpSp>
          </p:grpSp>
          <p:grpSp>
            <p:nvGrpSpPr>
              <p:cNvPr id="132" name="组合 131"/>
              <p:cNvGrpSpPr/>
              <p:nvPr/>
            </p:nvGrpSpPr>
            <p:grpSpPr>
              <a:xfrm>
                <a:off x="2971" y="3345"/>
                <a:ext cx="776" cy="826"/>
                <a:chOff x="7805964" y="6995574"/>
                <a:chExt cx="492787" cy="524600"/>
              </a:xfrm>
            </p:grpSpPr>
            <p:pic>
              <p:nvPicPr>
                <p:cNvPr id="133" name="图片 132"/>
                <p:cNvPicPr>
                  <a:picLocks noChangeAspect="1"/>
                </p:cNvPicPr>
                <p:nvPr>
                  <p:custDataLst>
                    <p:tags r:id="rId28"/>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134" name="图片 133"/>
                <p:cNvPicPr>
                  <a:picLocks noChangeAspect="1"/>
                </p:cNvPicPr>
                <p:nvPr>
                  <p:custDataLst>
                    <p:tags r:id="rId29"/>
                  </p:custDataLst>
                </p:nvPr>
              </p:nvPicPr>
              <p:blipFill>
                <a:blip r:embed="rId27"/>
                <a:stretch>
                  <a:fillRect/>
                </a:stretch>
              </p:blipFill>
              <p:spPr>
                <a:xfrm>
                  <a:off x="7899832" y="7172328"/>
                  <a:ext cx="290288" cy="196407"/>
                </a:xfrm>
                <a:prstGeom prst="rect">
                  <a:avLst/>
                </a:prstGeom>
              </p:spPr>
            </p:pic>
          </p:grpSp>
          <p:grpSp>
            <p:nvGrpSpPr>
              <p:cNvPr id="135" name="组合 134"/>
              <p:cNvGrpSpPr/>
              <p:nvPr/>
            </p:nvGrpSpPr>
            <p:grpSpPr>
              <a:xfrm>
                <a:off x="993" y="3331"/>
                <a:ext cx="776" cy="826"/>
                <a:chOff x="7805964" y="6995574"/>
                <a:chExt cx="492787" cy="524600"/>
              </a:xfrm>
            </p:grpSpPr>
            <p:pic>
              <p:nvPicPr>
                <p:cNvPr id="136" name="图片 135"/>
                <p:cNvPicPr>
                  <a:picLocks noChangeAspect="1"/>
                </p:cNvPicPr>
                <p:nvPr>
                  <p:custDataLst>
                    <p:tags r:id="rId30"/>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137" name="图片 136"/>
                <p:cNvPicPr>
                  <a:picLocks noChangeAspect="1"/>
                </p:cNvPicPr>
                <p:nvPr>
                  <p:custDataLst>
                    <p:tags r:id="rId31"/>
                  </p:custDataLst>
                </p:nvPr>
              </p:nvPicPr>
              <p:blipFill>
                <a:blip r:embed="rId27"/>
                <a:stretch>
                  <a:fillRect/>
                </a:stretch>
              </p:blipFill>
              <p:spPr>
                <a:xfrm>
                  <a:off x="7899832" y="7172328"/>
                  <a:ext cx="290288" cy="196407"/>
                </a:xfrm>
                <a:prstGeom prst="rect">
                  <a:avLst/>
                </a:prstGeom>
              </p:spPr>
            </p:pic>
          </p:grpSp>
          <p:grpSp>
            <p:nvGrpSpPr>
              <p:cNvPr id="138" name="组合 137"/>
              <p:cNvGrpSpPr/>
              <p:nvPr/>
            </p:nvGrpSpPr>
            <p:grpSpPr>
              <a:xfrm>
                <a:off x="1961" y="3334"/>
                <a:ext cx="776" cy="826"/>
                <a:chOff x="7805964" y="6995574"/>
                <a:chExt cx="492787" cy="524600"/>
              </a:xfrm>
            </p:grpSpPr>
            <p:pic>
              <p:nvPicPr>
                <p:cNvPr id="139" name="图片 138"/>
                <p:cNvPicPr>
                  <a:picLocks noChangeAspect="1"/>
                </p:cNvPicPr>
                <p:nvPr>
                  <p:custDataLst>
                    <p:tags r:id="rId32"/>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140" name="图片 139"/>
                <p:cNvPicPr>
                  <a:picLocks noChangeAspect="1"/>
                </p:cNvPicPr>
                <p:nvPr>
                  <p:custDataLst>
                    <p:tags r:id="rId33"/>
                  </p:custDataLst>
                </p:nvPr>
              </p:nvPicPr>
              <p:blipFill>
                <a:blip r:embed="rId27"/>
                <a:stretch>
                  <a:fillRect/>
                </a:stretch>
              </p:blipFill>
              <p:spPr>
                <a:xfrm>
                  <a:off x="7899832" y="7172328"/>
                  <a:ext cx="290288" cy="196407"/>
                </a:xfrm>
                <a:prstGeom prst="rect">
                  <a:avLst/>
                </a:prstGeom>
              </p:spPr>
            </p:pic>
          </p:grpSp>
          <p:grpSp>
            <p:nvGrpSpPr>
              <p:cNvPr id="82" name="组合 81"/>
              <p:cNvGrpSpPr/>
              <p:nvPr/>
            </p:nvGrpSpPr>
            <p:grpSpPr>
              <a:xfrm>
                <a:off x="3975" y="3350"/>
                <a:ext cx="776" cy="826"/>
                <a:chOff x="7805964" y="6995574"/>
                <a:chExt cx="492787" cy="524600"/>
              </a:xfrm>
            </p:grpSpPr>
            <p:pic>
              <p:nvPicPr>
                <p:cNvPr id="85" name="图片 84"/>
                <p:cNvPicPr>
                  <a:picLocks noChangeAspect="1"/>
                </p:cNvPicPr>
                <p:nvPr>
                  <p:custDataLst>
                    <p:tags r:id="rId34"/>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86" name="图片 85"/>
                <p:cNvPicPr>
                  <a:picLocks noChangeAspect="1"/>
                </p:cNvPicPr>
                <p:nvPr>
                  <p:custDataLst>
                    <p:tags r:id="rId35"/>
                  </p:custDataLst>
                </p:nvPr>
              </p:nvPicPr>
              <p:blipFill>
                <a:blip r:embed="rId27"/>
                <a:stretch>
                  <a:fillRect/>
                </a:stretch>
              </p:blipFill>
              <p:spPr>
                <a:xfrm>
                  <a:off x="7899832" y="7172328"/>
                  <a:ext cx="290288" cy="196407"/>
                </a:xfrm>
                <a:prstGeom prst="rect">
                  <a:avLst/>
                </a:prstGeom>
              </p:spPr>
            </p:pic>
          </p:grpSp>
          <p:grpSp>
            <p:nvGrpSpPr>
              <p:cNvPr id="94" name="组合 93"/>
              <p:cNvGrpSpPr/>
              <p:nvPr/>
            </p:nvGrpSpPr>
            <p:grpSpPr>
              <a:xfrm>
                <a:off x="4979" y="3355"/>
                <a:ext cx="776" cy="826"/>
                <a:chOff x="7805964" y="6995574"/>
                <a:chExt cx="492787" cy="524600"/>
              </a:xfrm>
            </p:grpSpPr>
            <p:pic>
              <p:nvPicPr>
                <p:cNvPr id="95" name="图片 94"/>
                <p:cNvPicPr>
                  <a:picLocks noChangeAspect="1"/>
                </p:cNvPicPr>
                <p:nvPr>
                  <p:custDataLst>
                    <p:tags r:id="rId36"/>
                  </p:custDataLst>
                </p:nvPr>
              </p:nvPicPr>
              <p:blipFill>
                <a:blip r:embed="rId2">
                  <a:extLst>
                    <a:ext uri="{28A0092B-C50C-407E-A947-70E740481C1C}">
                      <a14:useLocalDpi xmlns:a14="http://schemas.microsoft.com/office/drawing/2010/main" val="0"/>
                    </a:ext>
                  </a:extLst>
                </a:blip>
                <a:stretch>
                  <a:fillRect/>
                </a:stretch>
              </p:blipFill>
              <p:spPr>
                <a:xfrm>
                  <a:off x="7805964" y="6995574"/>
                  <a:ext cx="492787" cy="524600"/>
                </a:xfrm>
                <a:prstGeom prst="rect">
                  <a:avLst/>
                </a:prstGeom>
              </p:spPr>
            </p:pic>
            <p:pic>
              <p:nvPicPr>
                <p:cNvPr id="98" name="图片 97"/>
                <p:cNvPicPr>
                  <a:picLocks noChangeAspect="1"/>
                </p:cNvPicPr>
                <p:nvPr>
                  <p:custDataLst>
                    <p:tags r:id="rId37"/>
                  </p:custDataLst>
                </p:nvPr>
              </p:nvPicPr>
              <p:blipFill>
                <a:blip r:embed="rId27"/>
                <a:stretch>
                  <a:fillRect/>
                </a:stretch>
              </p:blipFill>
              <p:spPr>
                <a:xfrm>
                  <a:off x="7899832" y="7172328"/>
                  <a:ext cx="290288" cy="196407"/>
                </a:xfrm>
                <a:prstGeom prst="rect">
                  <a:avLst/>
                </a:prstGeom>
              </p:spPr>
            </p:pic>
          </p:grpSp>
        </p:grpSp>
      </p:grpSp>
      <p:cxnSp>
        <p:nvCxnSpPr>
          <p:cNvPr id="105" name="直接箭头连接符 104"/>
          <p:cNvCxnSpPr/>
          <p:nvPr/>
        </p:nvCxnSpPr>
        <p:spPr>
          <a:xfrm>
            <a:off x="5209487" y="4431370"/>
            <a:ext cx="421553" cy="96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6572341" y="4443025"/>
            <a:ext cx="421553" cy="96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2"/>
          <p:cNvCxnSpPr/>
          <p:nvPr/>
        </p:nvCxnSpPr>
        <p:spPr>
          <a:xfrm flipH="1" flipV="1">
            <a:off x="7151990" y="2443663"/>
            <a:ext cx="645641" cy="2013854"/>
          </a:xfrm>
          <a:prstGeom prst="bentConnector3">
            <a:avLst>
              <a:gd name="adj1" fmla="val -35407"/>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1726108" y="3529126"/>
            <a:ext cx="1291431" cy="1369671"/>
            <a:chOff x="1492471" y="4306698"/>
            <a:chExt cx="1291431" cy="1369671"/>
          </a:xfrm>
        </p:grpSpPr>
        <p:pic>
          <p:nvPicPr>
            <p:cNvPr id="110" name="图片 109"/>
            <p:cNvPicPr>
              <a:picLocks noChangeAspect="1"/>
            </p:cNvPicPr>
            <p:nvPr>
              <p:custDataLst>
                <p:tags r:id="rId38"/>
              </p:custDataLst>
            </p:nvPr>
          </p:nvPicPr>
          <p:blipFill>
            <a:blip r:embed="rId39"/>
            <a:stretch>
              <a:fillRect/>
            </a:stretch>
          </p:blipFill>
          <p:spPr>
            <a:xfrm>
              <a:off x="1707717" y="4306698"/>
              <a:ext cx="888493" cy="798419"/>
            </a:xfrm>
            <a:prstGeom prst="rect">
              <a:avLst/>
            </a:prstGeom>
          </p:spPr>
        </p:pic>
        <p:sp>
          <p:nvSpPr>
            <p:cNvPr id="111" name="文本框 110"/>
            <p:cNvSpPr txBox="1"/>
            <p:nvPr>
              <p:custDataLst>
                <p:tags r:id="rId40"/>
              </p:custDataLst>
            </p:nvPr>
          </p:nvSpPr>
          <p:spPr>
            <a:xfrm>
              <a:off x="1492471" y="5031209"/>
              <a:ext cx="1291431" cy="645160"/>
            </a:xfrm>
            <a:prstGeom prst="rect">
              <a:avLst/>
            </a:prstGeom>
            <a:noFill/>
          </p:spPr>
          <p:txBody>
            <a:bodyPr wrap="square" rtlCol="0">
              <a:spAutoFit/>
            </a:bodyPr>
            <a:lstStyle>
              <a:defPPr>
                <a:defRPr lang="en-US"/>
              </a:defPPr>
              <a:lvl1pPr algn="ctr">
                <a:defRPr sz="1100">
                  <a:latin typeface="Times New Roman" panose="02020603050405020304" pitchFamily="18" charset="0"/>
                  <a:cs typeface="Times New Roman" panose="02020603050405020304" pitchFamily="18" charset="0"/>
                </a:defRPr>
              </a:lvl1pPr>
            </a:lstStyle>
            <a:p>
              <a:r>
                <a:rPr lang="en-US" altLang="zh-CN" sz="1800" dirty="0"/>
                <a:t>Mutator Scheduling</a:t>
              </a:r>
              <a:endParaRPr lang="zh-CN" altLang="en-US" sz="1800" dirty="0"/>
            </a:p>
          </p:txBody>
        </p:sp>
      </p:grpSp>
      <p:grpSp>
        <p:nvGrpSpPr>
          <p:cNvPr id="112" name="组合 111"/>
          <p:cNvGrpSpPr/>
          <p:nvPr/>
        </p:nvGrpSpPr>
        <p:grpSpPr>
          <a:xfrm>
            <a:off x="730423" y="3620753"/>
            <a:ext cx="887462" cy="1224785"/>
            <a:chOff x="2760268" y="4440788"/>
            <a:chExt cx="887462" cy="1224785"/>
          </a:xfrm>
        </p:grpSpPr>
        <p:pic>
          <p:nvPicPr>
            <p:cNvPr id="113" name="图片 112"/>
            <p:cNvPicPr>
              <a:picLocks noChangeAspect="1"/>
            </p:cNvPicPr>
            <p:nvPr>
              <p:custDataLst>
                <p:tags r:id="rId41"/>
              </p:custDataLst>
            </p:nvPr>
          </p:nvPicPr>
          <p:blipFill>
            <a:blip r:embed="rId2">
              <a:extLst>
                <a:ext uri="{28A0092B-C50C-407E-A947-70E740481C1C}">
                  <a14:useLocalDpi xmlns:a14="http://schemas.microsoft.com/office/drawing/2010/main" val="0"/>
                </a:ext>
              </a:extLst>
            </a:blip>
            <a:stretch>
              <a:fillRect/>
            </a:stretch>
          </p:blipFill>
          <p:spPr>
            <a:xfrm>
              <a:off x="2910600" y="4440788"/>
              <a:ext cx="591542" cy="629730"/>
            </a:xfrm>
            <a:prstGeom prst="rect">
              <a:avLst/>
            </a:prstGeom>
          </p:spPr>
        </p:pic>
        <p:sp>
          <p:nvSpPr>
            <p:cNvPr id="114" name="文本框 113"/>
            <p:cNvSpPr txBox="1"/>
            <p:nvPr>
              <p:custDataLst>
                <p:tags r:id="rId42"/>
              </p:custDataLst>
            </p:nvPr>
          </p:nvSpPr>
          <p:spPr>
            <a:xfrm>
              <a:off x="2760268" y="5019242"/>
              <a:ext cx="887462" cy="646331"/>
            </a:xfrm>
            <a:prstGeom prst="rect">
              <a:avLst/>
            </a:prstGeom>
            <a:noFill/>
          </p:spPr>
          <p:txBody>
            <a:bodyPr wrap="square" rtlCol="0">
              <a:spAutoFit/>
            </a:bodyPr>
            <a:lstStyle>
              <a:defPPr>
                <a:defRPr lang="en-US"/>
              </a:defPPr>
              <a:lvl1pPr algn="ctr">
                <a:defRPr sz="1100">
                  <a:latin typeface="Times New Roman" panose="02020603050405020304" pitchFamily="18" charset="0"/>
                  <a:cs typeface="Times New Roman" panose="02020603050405020304" pitchFamily="18" charset="0"/>
                </a:defRPr>
              </a:lvl1pPr>
            </a:lstStyle>
            <a:p>
              <a:r>
                <a:rPr lang="en-US" altLang="zh-CN" sz="1800" dirty="0"/>
                <a:t>Seed</a:t>
              </a:r>
              <a:r>
                <a:rPr lang="en-US" altLang="zh-CN" dirty="0"/>
                <a:t> </a:t>
              </a:r>
              <a:r>
                <a:rPr lang="en-US" altLang="zh-CN" sz="1800" dirty="0"/>
                <a:t>Class</a:t>
              </a:r>
              <a:endParaRPr lang="zh-CN" altLang="en-US" sz="1800" dirty="0"/>
            </a:p>
          </p:txBody>
        </p:sp>
        <p:pic>
          <p:nvPicPr>
            <p:cNvPr id="115" name="图片 114"/>
            <p:cNvPicPr>
              <a:picLocks noChangeAspect="1"/>
            </p:cNvPicPr>
            <p:nvPr>
              <p:custDataLst>
                <p:tags r:id="rId43"/>
              </p:custDataLst>
            </p:nvPr>
          </p:nvPicPr>
          <p:blipFill>
            <a:blip r:embed="rId27"/>
            <a:stretch>
              <a:fillRect/>
            </a:stretch>
          </p:blipFill>
          <p:spPr>
            <a:xfrm>
              <a:off x="3035290" y="4675086"/>
              <a:ext cx="315065" cy="213171"/>
            </a:xfrm>
            <a:prstGeom prst="rect">
              <a:avLst/>
            </a:prstGeom>
          </p:spPr>
        </p:pic>
      </p:grpSp>
      <p:sp>
        <p:nvSpPr>
          <p:cNvPr id="118" name="矩形: 圆角 17"/>
          <p:cNvSpPr/>
          <p:nvPr>
            <p:custDataLst>
              <p:tags r:id="rId44"/>
            </p:custDataLst>
          </p:nvPr>
        </p:nvSpPr>
        <p:spPr>
          <a:xfrm>
            <a:off x="8216900" y="1148715"/>
            <a:ext cx="3700145" cy="4923790"/>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19" name="文本框 118"/>
          <p:cNvSpPr txBox="1"/>
          <p:nvPr>
            <p:custDataLst>
              <p:tags r:id="rId45"/>
            </p:custDataLst>
          </p:nvPr>
        </p:nvSpPr>
        <p:spPr>
          <a:xfrm>
            <a:off x="8216900" y="1475740"/>
            <a:ext cx="3808095" cy="1614805"/>
          </a:xfrm>
          <a:prstGeom prst="rect">
            <a:avLst/>
          </a:prstGeom>
          <a:noFill/>
        </p:spPr>
        <p:txBody>
          <a:bodyPr wrap="square" rtlCol="0">
            <a:noAutofit/>
          </a:bodyPr>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SJFuzz schedules seeding class files under two types of guidance—discrepancy and diversity.</a:t>
            </a:r>
            <a:endParaRPr lang="en-US" altLang="zh-CN" dirty="0">
              <a:solidFill>
                <a:schemeClr val="dk1"/>
              </a:solidFill>
              <a:sym typeface="+mn-lt"/>
            </a:endParaRPr>
          </a:p>
        </p:txBody>
      </p:sp>
      <p:sp>
        <p:nvSpPr>
          <p:cNvPr id="121" name="文本框 120"/>
          <p:cNvSpPr txBox="1"/>
          <p:nvPr>
            <p:custDataLst>
              <p:tags r:id="rId46"/>
            </p:custDataLst>
          </p:nvPr>
        </p:nvSpPr>
        <p:spPr>
          <a:xfrm>
            <a:off x="8216900" y="3620770"/>
            <a:ext cx="3808095" cy="1614805"/>
          </a:xfrm>
          <a:prstGeom prst="rect">
            <a:avLst/>
          </a:prstGeom>
          <a:noFill/>
        </p:spPr>
        <p:txBody>
          <a:bodyPr wrap="square" rtlCol="0">
            <a:noAutofit/>
          </a:bodyPr>
          <a:p>
            <a:pPr marL="285750" indent="-285750">
              <a:lnSpc>
                <a:spcPct val="130000"/>
              </a:lnSpc>
              <a:spcBef>
                <a:spcPts val="600"/>
              </a:spcBef>
              <a:buFont typeface="Wingdings" panose="05000000000000000000" pitchFamily="2" charset="2"/>
              <a:buChar char="Ø"/>
            </a:pPr>
            <a:r>
              <a:rPr lang="en-US" altLang="zh-CN" dirty="0">
                <a:solidFill>
                  <a:schemeClr val="dk1"/>
                </a:solidFill>
                <a:sym typeface="+mn-lt"/>
              </a:rPr>
              <a:t>SJFuzz iteratively schedules mutators to augment the overall diverses between seed and mutant class files.</a:t>
            </a:r>
            <a:endParaRPr lang="en-US" altLang="zh-CN" dirty="0">
              <a:solidFill>
                <a:schemeClr val="dk1"/>
              </a:solidFill>
              <a:sym typeface="+mn-lt"/>
            </a:endParaRPr>
          </a:p>
        </p:txBody>
      </p:sp>
    </p:spTree>
    <p:custDataLst>
      <p:tags r:id="rId47"/>
    </p:custDataLst>
  </p:cSld>
  <p:clrMapOvr>
    <a:masterClrMapping/>
  </p:clrMapOvr>
  <mc:AlternateContent xmlns:mc="http://schemas.openxmlformats.org/markup-compatibility/2006">
    <mc:Choice xmlns:p14="http://schemas.microsoft.com/office/powerpoint/2010/main" Requires="p14">
      <p:transition spd="med" p14:dur="700" advTm="48682">
        <p:fade/>
      </p:transition>
    </mc:Choice>
    <mc:Fallback>
      <p:transition spd="med" advTm="486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fade">
                                      <p:cBhvr>
                                        <p:cTn id="37" dur="500"/>
                                        <p:tgtEl>
                                          <p:spTgt spid="148"/>
                                        </p:tgtEl>
                                      </p:cBhvr>
                                    </p:animEffect>
                                  </p:childTnLst>
                                </p:cTn>
                              </p:par>
                              <p:par>
                                <p:cTn id="38" presetID="10"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fade">
                                      <p:cBhvr>
                                        <p:cTn id="55" dur="500"/>
                                        <p:tgtEl>
                                          <p:spTgt spid="150"/>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fade">
                                      <p:cBhvr>
                                        <p:cTn id="78" dur="500"/>
                                        <p:tgtEl>
                                          <p:spTgt spid="10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08"/>
                                        </p:tgtEl>
                                        <p:attrNameLst>
                                          <p:attrName>style.visibility</p:attrName>
                                        </p:attrNameLst>
                                      </p:cBhvr>
                                      <p:to>
                                        <p:strVal val="visible"/>
                                      </p:to>
                                    </p:set>
                                    <p:animEffect transition="in" filter="fade">
                                      <p:cBhvr>
                                        <p:cTn id="88" dur="500"/>
                                        <p:tgtEl>
                                          <p:spTgt spid="10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par>
                                <p:cTn id="99" presetID="10" presetClass="entr" presetSubtype="0" fill="hold"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18"/>
                                        </p:tgtEl>
                                        <p:attrNameLst>
                                          <p:attrName>style.visibility</p:attrName>
                                        </p:attrNameLst>
                                      </p:cBhvr>
                                      <p:to>
                                        <p:strVal val="visible"/>
                                      </p:to>
                                    </p:set>
                                    <p:animEffect transition="in" filter="fade">
                                      <p:cBhvr>
                                        <p:cTn id="106" dur="500"/>
                                        <p:tgtEl>
                                          <p:spTgt spid="11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9"/>
                                        </p:tgtEl>
                                        <p:attrNameLst>
                                          <p:attrName>style.visibility</p:attrName>
                                        </p:attrNameLst>
                                      </p:cBhvr>
                                      <p:to>
                                        <p:strVal val="visible"/>
                                      </p:to>
                                    </p:set>
                                    <p:animEffect transition="in" filter="fade">
                                      <p:cBhvr>
                                        <p:cTn id="109" dur="500"/>
                                        <p:tgtEl>
                                          <p:spTgt spid="11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21"/>
                                        </p:tgtEl>
                                        <p:attrNameLst>
                                          <p:attrName>style.visibility</p:attrName>
                                        </p:attrNameLst>
                                      </p:cBhvr>
                                      <p:to>
                                        <p:strVal val="visible"/>
                                      </p:to>
                                    </p:set>
                                    <p:animEffect transition="in" filter="fade">
                                      <p:cBhvr>
                                        <p:cTn id="11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6" grpId="0"/>
      <p:bldP spid="118" grpId="0" bldLvl="0" animBg="1"/>
      <p:bldP spid="119" grpId="0"/>
      <p:bldP spid="119" grpId="1"/>
      <p:bldP spid="121" grpId="0"/>
      <p:bldP spid="12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4703757" y="6414677"/>
            <a:ext cx="1376632" cy="371058"/>
            <a:chOff x="3931171" y="5094706"/>
            <a:chExt cx="1376632" cy="371058"/>
          </a:xfrm>
        </p:grpSpPr>
        <p:sp>
          <p:nvSpPr>
            <p:cNvPr id="29" name="文本框 28"/>
            <p:cNvSpPr txBox="1"/>
            <p:nvPr/>
          </p:nvSpPr>
          <p:spPr>
            <a:xfrm>
              <a:off x="3931171" y="5094924"/>
              <a:ext cx="1376632" cy="370840"/>
            </a:xfrm>
            <a:prstGeom prst="rect">
              <a:avLst/>
            </a:prstGeom>
            <a:noFill/>
          </p:spPr>
          <p:txBody>
            <a:bodyPr wrap="square" rtlCol="0">
              <a:spAutoFit/>
            </a:bodyPr>
            <a:lstStyle/>
            <a:p>
              <a:pPr algn="ctr">
                <a:lnSpc>
                  <a:spcPct val="130000"/>
                </a:lnSpc>
                <a:spcBef>
                  <a:spcPts val="600"/>
                </a:spcBef>
              </a:pPr>
              <a:r>
                <a:rPr lang="en-US" altLang="zh-CN" sz="1400" b="1" i="1" kern="0" dirty="0">
                  <a:latin typeface="Times New Roman" panose="02020603050405020304" pitchFamily="18" charset="0"/>
                  <a:ea typeface="微软雅黑" panose="020B0503020204020204" pitchFamily="34" charset="-122"/>
                  <a:cs typeface="Times New Roman" panose="02020603050405020304" pitchFamily="18" charset="0"/>
                  <a:sym typeface="+mn-lt"/>
                </a:rPr>
                <a:t>Discard</a:t>
              </a:r>
              <a:endParaRPr lang="en-US" altLang="zh-CN" sz="1400" b="1" i="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51" name="矩形: 圆角 50"/>
            <p:cNvSpPr/>
            <p:nvPr/>
          </p:nvSpPr>
          <p:spPr>
            <a:xfrm>
              <a:off x="4226945" y="5094706"/>
              <a:ext cx="785084" cy="365124"/>
            </a:xfrm>
            <a:prstGeom prst="roundRect">
              <a:avLst/>
            </a:prstGeom>
            <a:noFill/>
            <a:ln w="19050">
              <a:solidFill>
                <a:schemeClr val="accent6">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
        <p:nvSpPr>
          <p:cNvPr id="16" name="圆角矩形 15"/>
          <p:cNvSpPr/>
          <p:nvPr/>
        </p:nvSpPr>
        <p:spPr>
          <a:xfrm>
            <a:off x="4160797" y="3733454"/>
            <a:ext cx="2274941" cy="1985083"/>
          </a:xfrm>
          <a:prstGeom prst="round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3993817" y="3810326"/>
            <a:ext cx="1192746" cy="914349"/>
            <a:chOff x="9512" y="3999"/>
            <a:chExt cx="3481" cy="2359"/>
          </a:xfrm>
        </p:grpSpPr>
        <p:pic>
          <p:nvPicPr>
            <p:cNvPr id="10" name="图片 9"/>
            <p:cNvPicPr>
              <a:picLocks noChangeAspect="1"/>
            </p:cNvPicPr>
            <p:nvPr/>
          </p:nvPicPr>
          <p:blipFill>
            <a:blip r:embed="rId1"/>
            <a:stretch>
              <a:fillRect/>
            </a:stretch>
          </p:blipFill>
          <p:spPr>
            <a:xfrm>
              <a:off x="10374" y="3999"/>
              <a:ext cx="1755" cy="1742"/>
            </a:xfrm>
            <a:prstGeom prst="rect">
              <a:avLst/>
            </a:prstGeom>
          </p:spPr>
        </p:pic>
        <p:sp>
          <p:nvSpPr>
            <p:cNvPr id="25" name="文本框 24"/>
            <p:cNvSpPr txBox="1"/>
            <p:nvPr/>
          </p:nvSpPr>
          <p:spPr>
            <a:xfrm>
              <a:off x="9512" y="5401"/>
              <a:ext cx="3481" cy="957"/>
            </a:xfrm>
            <a:prstGeom prst="rect">
              <a:avLst/>
            </a:prstGeom>
            <a:noFill/>
          </p:spPr>
          <p:txBody>
            <a:bodyPr wrap="square" rtlCol="0">
              <a:spAutoFit/>
            </a:bodyPr>
            <a:lstStyle/>
            <a:p>
              <a:pPr algn="ctr">
                <a:lnSpc>
                  <a:spcPct val="130000"/>
                </a:lnSpc>
                <a:spcBef>
                  <a:spcPts val="600"/>
                </a:spcBef>
              </a:pPr>
              <a:r>
                <a:rPr lang="en-US" altLang="zh-CN" sz="1400" b="1" kern="0" dirty="0">
                  <a:latin typeface="Times New Roman" panose="02020603050405020304" pitchFamily="18" charset="0"/>
                  <a:ea typeface="微软雅黑" panose="020B0503020204020204" pitchFamily="34" charset="-122"/>
                  <a:cs typeface="Times New Roman" panose="02020603050405020304" pitchFamily="18" charset="0"/>
                  <a:sym typeface="+mn-lt"/>
                </a:rPr>
                <a:t>Mutant</a:t>
              </a:r>
              <a:endParaRPr lang="en-US" altLang="zh-CN" sz="1400" b="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grpSp>
        <p:nvGrpSpPr>
          <p:cNvPr id="33" name="组合 32"/>
          <p:cNvGrpSpPr/>
          <p:nvPr/>
        </p:nvGrpSpPr>
        <p:grpSpPr>
          <a:xfrm>
            <a:off x="2289377" y="3819213"/>
            <a:ext cx="1376632" cy="925975"/>
            <a:chOff x="5327" y="4525"/>
            <a:chExt cx="3481" cy="2118"/>
          </a:xfrm>
        </p:grpSpPr>
        <p:pic>
          <p:nvPicPr>
            <p:cNvPr id="4" name="图片 3"/>
            <p:cNvPicPr>
              <a:picLocks noChangeAspect="1"/>
            </p:cNvPicPr>
            <p:nvPr>
              <p:custDataLst>
                <p:tags r:id="rId2"/>
              </p:custDataLst>
            </p:nvPr>
          </p:nvPicPr>
          <p:blipFill>
            <a:blip r:embed="rId3"/>
            <a:stretch>
              <a:fillRect/>
            </a:stretch>
          </p:blipFill>
          <p:spPr>
            <a:xfrm>
              <a:off x="6161" y="4525"/>
              <a:ext cx="1814" cy="1653"/>
            </a:xfrm>
            <a:prstGeom prst="rect">
              <a:avLst/>
            </a:prstGeom>
          </p:spPr>
        </p:pic>
        <p:sp>
          <p:nvSpPr>
            <p:cNvPr id="22" name="文本框 21"/>
            <p:cNvSpPr txBox="1"/>
            <p:nvPr/>
          </p:nvSpPr>
          <p:spPr>
            <a:xfrm>
              <a:off x="5327" y="5795"/>
              <a:ext cx="3481" cy="848"/>
            </a:xfrm>
            <a:prstGeom prst="rect">
              <a:avLst/>
            </a:prstGeom>
            <a:noFill/>
          </p:spPr>
          <p:txBody>
            <a:bodyPr wrap="square" rtlCol="0">
              <a:spAutoFit/>
            </a:bodyPr>
            <a:lstStyle/>
            <a:p>
              <a:pPr algn="ctr">
                <a:lnSpc>
                  <a:spcPct val="130000"/>
                </a:lnSpc>
                <a:spcBef>
                  <a:spcPts val="600"/>
                </a:spcBef>
              </a:pPr>
              <a:r>
                <a:rPr lang="en-US" altLang="zh-CN" sz="1400" b="1" kern="0" dirty="0">
                  <a:latin typeface="Times New Roman" panose="02020603050405020304" pitchFamily="18" charset="0"/>
                  <a:ea typeface="微软雅黑" panose="020B0503020204020204" pitchFamily="34" charset="-122"/>
                  <a:cs typeface="Times New Roman" panose="02020603050405020304" pitchFamily="18" charset="0"/>
                  <a:sym typeface="+mn-lt"/>
                </a:rPr>
                <a:t>Seed</a:t>
              </a:r>
              <a:r>
                <a:rPr lang="en-US" altLang="zh-CN" sz="1400" b="1" kern="0" dirty="0">
                  <a:latin typeface="Century Gothic" panose="020B0502020202020204" charset="0"/>
                  <a:ea typeface="微软雅黑" panose="020B0503020204020204" pitchFamily="34" charset="-122"/>
                  <a:cs typeface="Century Gothic" panose="020B0502020202020204" charset="0"/>
                  <a:sym typeface="+mn-lt"/>
                </a:rPr>
                <a:t> </a:t>
              </a:r>
              <a:endParaRPr lang="en-US" altLang="zh-CN" sz="1400" b="1" kern="0" dirty="0">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32" name="组合 31"/>
          <p:cNvGrpSpPr/>
          <p:nvPr/>
        </p:nvGrpSpPr>
        <p:grpSpPr>
          <a:xfrm>
            <a:off x="1070879" y="3870792"/>
            <a:ext cx="1079291" cy="925713"/>
            <a:chOff x="1484" y="4452"/>
            <a:chExt cx="3851" cy="2760"/>
          </a:xfrm>
        </p:grpSpPr>
        <p:pic>
          <p:nvPicPr>
            <p:cNvPr id="6" name="图片 5"/>
            <p:cNvPicPr>
              <a:picLocks noChangeAspect="1"/>
            </p:cNvPicPr>
            <p:nvPr/>
          </p:nvPicPr>
          <p:blipFill>
            <a:blip r:embed="rId4"/>
            <a:stretch>
              <a:fillRect/>
            </a:stretch>
          </p:blipFill>
          <p:spPr>
            <a:xfrm>
              <a:off x="2490" y="4452"/>
              <a:ext cx="1770" cy="1800"/>
            </a:xfrm>
            <a:prstGeom prst="rect">
              <a:avLst/>
            </a:prstGeom>
          </p:spPr>
        </p:pic>
        <p:sp>
          <p:nvSpPr>
            <p:cNvPr id="20" name="文本框 19"/>
            <p:cNvSpPr txBox="1"/>
            <p:nvPr/>
          </p:nvSpPr>
          <p:spPr>
            <a:xfrm>
              <a:off x="1484" y="5656"/>
              <a:ext cx="3851" cy="1556"/>
            </a:xfrm>
            <a:prstGeom prst="rect">
              <a:avLst/>
            </a:prstGeom>
            <a:noFill/>
          </p:spPr>
          <p:txBody>
            <a:bodyPr wrap="square" rtlCol="0">
              <a:spAutoFit/>
            </a:bodyPr>
            <a:lstStyle/>
            <a:p>
              <a:pPr algn="ctr">
                <a:spcBef>
                  <a:spcPts val="600"/>
                </a:spcBef>
              </a:pPr>
              <a:r>
                <a:rPr lang="en-US" altLang="zh-CN" sz="1400" b="1" kern="0" dirty="0">
                  <a:latin typeface="Times New Roman" panose="02020603050405020304" pitchFamily="18" charset="0"/>
                  <a:ea typeface="微软雅黑" panose="020B0503020204020204" pitchFamily="34" charset="-122"/>
                  <a:cs typeface="Times New Roman" panose="02020603050405020304" pitchFamily="18" charset="0"/>
                  <a:sym typeface="+mn-lt"/>
                </a:rPr>
                <a:t>Seed corpus</a:t>
              </a:r>
              <a:endParaRPr lang="en-US" altLang="zh-CN" sz="1400" b="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grpSp>
        <p:nvGrpSpPr>
          <p:cNvPr id="35" name="组合 34"/>
          <p:cNvGrpSpPr/>
          <p:nvPr/>
        </p:nvGrpSpPr>
        <p:grpSpPr>
          <a:xfrm>
            <a:off x="5331099" y="3833110"/>
            <a:ext cx="1139607" cy="878747"/>
            <a:chOff x="12840" y="3971"/>
            <a:chExt cx="3481" cy="2230"/>
          </a:xfrm>
        </p:grpSpPr>
        <p:pic>
          <p:nvPicPr>
            <p:cNvPr id="14" name="图片 13"/>
            <p:cNvPicPr>
              <a:picLocks noChangeAspect="1"/>
            </p:cNvPicPr>
            <p:nvPr/>
          </p:nvPicPr>
          <p:blipFill>
            <a:blip r:embed="rId5"/>
            <a:stretch>
              <a:fillRect/>
            </a:stretch>
          </p:blipFill>
          <p:spPr>
            <a:xfrm>
              <a:off x="13501" y="3971"/>
              <a:ext cx="2010" cy="1770"/>
            </a:xfrm>
            <a:prstGeom prst="rect">
              <a:avLst/>
            </a:prstGeom>
          </p:spPr>
        </p:pic>
        <p:sp>
          <p:nvSpPr>
            <p:cNvPr id="27" name="文本框 26"/>
            <p:cNvSpPr txBox="1"/>
            <p:nvPr/>
          </p:nvSpPr>
          <p:spPr>
            <a:xfrm>
              <a:off x="12840" y="5260"/>
              <a:ext cx="3481" cy="941"/>
            </a:xfrm>
            <a:prstGeom prst="rect">
              <a:avLst/>
            </a:prstGeom>
            <a:noFill/>
          </p:spPr>
          <p:txBody>
            <a:bodyPr wrap="square" rtlCol="0">
              <a:spAutoFit/>
            </a:bodyPr>
            <a:lstStyle/>
            <a:p>
              <a:pPr algn="ctr">
                <a:lnSpc>
                  <a:spcPct val="130000"/>
                </a:lnSpc>
                <a:spcBef>
                  <a:spcPts val="600"/>
                </a:spcBef>
              </a:pPr>
              <a:r>
                <a:rPr lang="en-US" altLang="zh-CN" sz="1400" b="1" kern="0" dirty="0">
                  <a:latin typeface="Times New Roman" panose="02020603050405020304" pitchFamily="18" charset="0"/>
                  <a:ea typeface="微软雅黑" panose="020B0503020204020204" pitchFamily="34" charset="-122"/>
                  <a:cs typeface="Times New Roman" panose="02020603050405020304" pitchFamily="18" charset="0"/>
                  <a:sym typeface="+mn-lt"/>
                </a:rPr>
                <a:t>Program</a:t>
              </a:r>
              <a:endParaRPr lang="en-US" altLang="zh-CN" sz="1400" b="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24" name="圆角矩形 23"/>
          <p:cNvSpPr/>
          <p:nvPr/>
        </p:nvSpPr>
        <p:spPr>
          <a:xfrm>
            <a:off x="1100873" y="3624877"/>
            <a:ext cx="5443274" cy="2176402"/>
          </a:xfrm>
          <a:prstGeom prst="roundRect">
            <a:avLst/>
          </a:prstGeom>
          <a:noFill/>
          <a:ln w="28575" cmpd="sng">
            <a:solidFill>
              <a:srgbClr val="0070C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Fuzzing </a:t>
            </a:r>
            <a:endParaRPr lang="en-US" altLang="zh-CN" sz="2800" b="1" dirty="0">
              <a:solidFill>
                <a:schemeClr val="tx1">
                  <a:lumMod val="75000"/>
                  <a:lumOff val="25000"/>
                </a:schemeClr>
              </a:solidFill>
              <a:latin typeface="+mj-lt"/>
              <a:ea typeface="微软雅黑" panose="020B0503020204020204" pitchFamily="34" charset="-122"/>
            </a:endParaRPr>
          </a:p>
        </p:txBody>
      </p:sp>
      <p:cxnSp>
        <p:nvCxnSpPr>
          <p:cNvPr id="8" name="直接箭头连接符 7"/>
          <p:cNvCxnSpPr/>
          <p:nvPr/>
        </p:nvCxnSpPr>
        <p:spPr>
          <a:xfrm>
            <a:off x="1848888" y="4172655"/>
            <a:ext cx="891016" cy="6107"/>
          </a:xfrm>
          <a:prstGeom prst="straightConnector1">
            <a:avLst/>
          </a:prstGeom>
          <a:ln w="41275" cmpd="sng">
            <a:solidFill>
              <a:srgbClr val="0070C0"/>
            </a:solidFill>
            <a:prstDash val="solid"/>
            <a:tailEnd type="stealth"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272897" y="4192021"/>
            <a:ext cx="751789" cy="0"/>
          </a:xfrm>
          <a:prstGeom prst="straightConnector1">
            <a:avLst/>
          </a:prstGeom>
          <a:ln w="41275" cmpd="sng">
            <a:solidFill>
              <a:srgbClr val="0070C0"/>
            </a:solidFill>
            <a:prstDash val="solid"/>
            <a:tailEnd type="stealth"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960758" y="4255571"/>
            <a:ext cx="631322" cy="0"/>
          </a:xfrm>
          <a:prstGeom prst="straightConnector1">
            <a:avLst/>
          </a:prstGeom>
          <a:ln w="41275" cmpd="sng">
            <a:solidFill>
              <a:schemeClr val="accent5">
                <a:lumMod val="50000"/>
              </a:schemeClr>
            </a:solidFill>
            <a:prstDash val="solid"/>
            <a:tailEnd type="stealth" w="med" len="med"/>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6"/>
          <a:stretch>
            <a:fillRect/>
          </a:stretch>
        </p:blipFill>
        <p:spPr>
          <a:xfrm>
            <a:off x="4999531" y="4872200"/>
            <a:ext cx="644422" cy="588899"/>
          </a:xfrm>
          <a:prstGeom prst="rect">
            <a:avLst/>
          </a:prstGeom>
        </p:spPr>
      </p:pic>
      <p:cxnSp>
        <p:nvCxnSpPr>
          <p:cNvPr id="18" name="直接箭头连接符 17"/>
          <p:cNvCxnSpPr/>
          <p:nvPr/>
        </p:nvCxnSpPr>
        <p:spPr>
          <a:xfrm>
            <a:off x="5380194" y="5862010"/>
            <a:ext cx="0" cy="537348"/>
          </a:xfrm>
          <a:prstGeom prst="straightConnector1">
            <a:avLst/>
          </a:prstGeom>
          <a:ln w="41275">
            <a:solidFill>
              <a:srgbClr val="E73A1C"/>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rot="10800000">
            <a:off x="1621213" y="4781007"/>
            <a:ext cx="3364914" cy="388727"/>
          </a:xfrm>
          <a:prstGeom prst="bentConnector3">
            <a:avLst>
              <a:gd name="adj1" fmla="val 100038"/>
            </a:avLst>
          </a:prstGeom>
          <a:ln w="41275">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680888" y="3852232"/>
            <a:ext cx="1160090" cy="370840"/>
          </a:xfrm>
          <a:prstGeom prst="rect">
            <a:avLst/>
          </a:prstGeom>
          <a:noFill/>
        </p:spPr>
        <p:txBody>
          <a:bodyPr wrap="square" rtlCol="0">
            <a:spAutoFit/>
          </a:bodyPr>
          <a:lstStyle/>
          <a:p>
            <a:pPr algn="ctr">
              <a:lnSpc>
                <a:spcPct val="130000"/>
              </a:lnSpc>
              <a:spcBef>
                <a:spcPts val="600"/>
              </a:spcBef>
            </a:pPr>
            <a:r>
              <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Select a seed</a:t>
            </a:r>
            <a:endPar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3" name="文本框 22"/>
          <p:cNvSpPr txBox="1"/>
          <p:nvPr/>
        </p:nvSpPr>
        <p:spPr>
          <a:xfrm>
            <a:off x="2980594" y="3799163"/>
            <a:ext cx="1376632" cy="370840"/>
          </a:xfrm>
          <a:prstGeom prst="rect">
            <a:avLst/>
          </a:prstGeom>
          <a:noFill/>
        </p:spPr>
        <p:txBody>
          <a:bodyPr wrap="square" rtlCol="0">
            <a:spAutoFit/>
          </a:bodyPr>
          <a:lstStyle/>
          <a:p>
            <a:pPr algn="ctr">
              <a:lnSpc>
                <a:spcPct val="130000"/>
              </a:lnSpc>
              <a:spcBef>
                <a:spcPts val="600"/>
              </a:spcBef>
            </a:pPr>
            <a:r>
              <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Mutate</a:t>
            </a:r>
            <a:endPar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6" name="文本框 25"/>
          <p:cNvSpPr txBox="1"/>
          <p:nvPr/>
        </p:nvSpPr>
        <p:spPr>
          <a:xfrm>
            <a:off x="4588103" y="3870792"/>
            <a:ext cx="1376632" cy="370840"/>
          </a:xfrm>
          <a:prstGeom prst="rect">
            <a:avLst/>
          </a:prstGeom>
          <a:noFill/>
        </p:spPr>
        <p:txBody>
          <a:bodyPr wrap="square" rtlCol="0">
            <a:spAutoFit/>
          </a:bodyPr>
          <a:lstStyle/>
          <a:p>
            <a:pPr algn="ctr">
              <a:lnSpc>
                <a:spcPct val="130000"/>
              </a:lnSpc>
              <a:spcBef>
                <a:spcPts val="600"/>
              </a:spcBef>
            </a:pPr>
            <a:r>
              <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Evaluate</a:t>
            </a:r>
            <a:endPar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8" name="文本框 27"/>
          <p:cNvSpPr txBox="1"/>
          <p:nvPr/>
        </p:nvSpPr>
        <p:spPr>
          <a:xfrm>
            <a:off x="4724672" y="5379007"/>
            <a:ext cx="1376632" cy="330835"/>
          </a:xfrm>
          <a:prstGeom prst="rect">
            <a:avLst/>
          </a:prstGeom>
          <a:noFill/>
        </p:spPr>
        <p:txBody>
          <a:bodyPr wrap="square" rtlCol="0">
            <a:spAutoFit/>
          </a:bodyPr>
          <a:lstStyle/>
          <a:p>
            <a:pPr algn="ctr">
              <a:lnSpc>
                <a:spcPct val="130000"/>
              </a:lnSpc>
              <a:spcBef>
                <a:spcPts val="600"/>
              </a:spcBef>
            </a:pPr>
            <a:r>
              <a:rPr lang="en-US" altLang="zh-CN" sz="1200" b="1" kern="0" dirty="0">
                <a:latin typeface="Times New Roman" panose="02020603050405020304" pitchFamily="18" charset="0"/>
                <a:ea typeface="微软雅黑" panose="020B0503020204020204" pitchFamily="34" charset="-122"/>
                <a:cs typeface="Times New Roman" panose="02020603050405020304" pitchFamily="18" charset="0"/>
                <a:sym typeface="+mn-lt"/>
              </a:rPr>
              <a:t>New coverage?</a:t>
            </a:r>
            <a:endParaRPr lang="en-US" altLang="zh-CN" sz="1200" b="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1" name="文本框 30"/>
          <p:cNvSpPr txBox="1"/>
          <p:nvPr/>
        </p:nvSpPr>
        <p:spPr>
          <a:xfrm>
            <a:off x="1226287" y="2090520"/>
            <a:ext cx="5178971" cy="1170305"/>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dirty="0"/>
              <a:t>Fuzzing has been widely adopted to detect software bugs or vulnerabilities via invalid, unexpected, or random data as test inputs.</a:t>
            </a:r>
            <a:endParaRPr lang="en-US" altLang="zh-CN" dirty="0">
              <a:solidFill>
                <a:schemeClr val="dk1"/>
              </a:solidFill>
              <a:sym typeface="+mn-lt"/>
            </a:endParaRPr>
          </a:p>
        </p:txBody>
      </p:sp>
      <p:sp>
        <p:nvSpPr>
          <p:cNvPr id="68" name="文本框 67"/>
          <p:cNvSpPr txBox="1"/>
          <p:nvPr/>
        </p:nvSpPr>
        <p:spPr>
          <a:xfrm>
            <a:off x="4691878" y="5929213"/>
            <a:ext cx="1376632" cy="370840"/>
          </a:xfrm>
          <a:prstGeom prst="rect">
            <a:avLst/>
          </a:prstGeom>
          <a:noFill/>
        </p:spPr>
        <p:txBody>
          <a:bodyPr wrap="square" rtlCol="0">
            <a:spAutoFit/>
          </a:bodyPr>
          <a:lstStyle/>
          <a:p>
            <a:pPr algn="ctr">
              <a:lnSpc>
                <a:spcPct val="130000"/>
              </a:lnSpc>
              <a:spcBef>
                <a:spcPts val="600"/>
              </a:spcBef>
            </a:pPr>
            <a:r>
              <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No</a:t>
            </a:r>
            <a:endPar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cxnSp>
        <p:nvCxnSpPr>
          <p:cNvPr id="79" name="肘形连接符 16"/>
          <p:cNvCxnSpPr>
            <a:stCxn id="15" idx="3"/>
          </p:cNvCxnSpPr>
          <p:nvPr/>
        </p:nvCxnSpPr>
        <p:spPr>
          <a:xfrm flipV="1">
            <a:off x="5643953" y="4748898"/>
            <a:ext cx="256950" cy="417752"/>
          </a:xfrm>
          <a:prstGeom prst="bentConnector2">
            <a:avLst/>
          </a:prstGeom>
          <a:ln w="41275">
            <a:solidFill>
              <a:srgbClr val="E73A1C"/>
            </a:solidFill>
            <a:headEnd type="stealth"/>
            <a:tailEnd type="none" w="med" len="med"/>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2647857" y="4872200"/>
            <a:ext cx="1376632" cy="370840"/>
          </a:xfrm>
          <a:prstGeom prst="rect">
            <a:avLst/>
          </a:prstGeom>
          <a:noFill/>
        </p:spPr>
        <p:txBody>
          <a:bodyPr wrap="square" rtlCol="0">
            <a:spAutoFit/>
          </a:bodyPr>
          <a:lstStyle/>
          <a:p>
            <a:pPr algn="ctr">
              <a:lnSpc>
                <a:spcPct val="130000"/>
              </a:lnSpc>
              <a:spcBef>
                <a:spcPts val="600"/>
              </a:spcBef>
            </a:pPr>
            <a:r>
              <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rPr>
              <a:t>Yes</a:t>
            </a:r>
            <a:endParaRPr lang="en-US" altLang="zh-CN" sz="1400"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45" name="矩形: 圆角 44"/>
          <p:cNvSpPr/>
          <p:nvPr/>
        </p:nvSpPr>
        <p:spPr>
          <a:xfrm>
            <a:off x="1111402" y="2074846"/>
            <a:ext cx="5293856" cy="1286173"/>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custDataLst>
              <p:tags r:id="rId7"/>
            </p:custDataLst>
          </p:nvPr>
        </p:nvSpPr>
        <p:spPr>
          <a:xfrm>
            <a:off x="784860" y="942340"/>
            <a:ext cx="10884535" cy="891540"/>
          </a:xfrm>
          <a:prstGeom prst="rect">
            <a:avLst/>
          </a:prstGeom>
          <a:noFill/>
        </p:spPr>
        <p:txBody>
          <a:bodyPr wrap="square" rtlCol="0">
            <a:spAutoFit/>
          </a:bodyPr>
          <a:p>
            <a:pPr marL="342900" indent="-342900">
              <a:lnSpc>
                <a:spcPct val="130000"/>
              </a:lnSpc>
              <a:spcBef>
                <a:spcPts val="600"/>
              </a:spcBef>
              <a:buFont typeface="Arial" panose="020B0604020202020204" pitchFamily="34" charset="0"/>
              <a:buChar char="•"/>
            </a:pPr>
            <a:r>
              <a:rPr lang="en-US" altLang="zh-CN" sz="2000" dirty="0">
                <a:solidFill>
                  <a:schemeClr val="dk1"/>
                </a:solidFill>
                <a:sym typeface="+mn-lt"/>
              </a:rPr>
              <a:t>There are several approaches for detecting software vulnerabilities including static analysis and dynamic analysis.</a:t>
            </a:r>
            <a:endParaRPr lang="en-US" altLang="zh-CN" sz="2000" dirty="0">
              <a:solidFill>
                <a:schemeClr val="dk1"/>
              </a:solidFill>
              <a:sym typeface="+mn-lt"/>
            </a:endParaRPr>
          </a:p>
        </p:txBody>
      </p:sp>
      <p:pic>
        <p:nvPicPr>
          <p:cNvPr id="9" name="图片 8"/>
          <p:cNvPicPr>
            <a:picLocks noChangeAspect="1"/>
          </p:cNvPicPr>
          <p:nvPr/>
        </p:nvPicPr>
        <p:blipFill>
          <a:blip r:embed="rId8"/>
          <a:stretch>
            <a:fillRect/>
          </a:stretch>
        </p:blipFill>
        <p:spPr>
          <a:xfrm>
            <a:off x="7259955" y="2376170"/>
            <a:ext cx="3724275" cy="3486150"/>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med" p14:dur="700" advTm="41588">
        <p:fade/>
      </p:transition>
    </mc:Choice>
    <mc:Fallback>
      <p:transition spd="med" advTm="415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8"/>
                                        </p:tgtEl>
                                        <p:attrNameLst>
                                          <p:attrName>style.visibility</p:attrName>
                                        </p:attrNameLst>
                                      </p:cBhvr>
                                      <p:to>
                                        <p:strVal val="visible"/>
                                      </p:to>
                                    </p:set>
                                    <p:animEffect transition="in" filter="fade">
                                      <p:cBhvr>
                                        <p:cTn id="90" dur="500"/>
                                        <p:tgtEl>
                                          <p:spTgt spid="68"/>
                                        </p:tgtEl>
                                      </p:cBhvr>
                                    </p:animEffect>
                                  </p:childTnLst>
                                </p:cTn>
                              </p:par>
                              <p:par>
                                <p:cTn id="91" presetID="10"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500"/>
                                        <p:tgtEl>
                                          <p:spTgt spid="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fade">
                                      <p:cBhvr>
                                        <p:cTn id="10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24" grpId="0" bldLvl="0" animBg="1"/>
      <p:bldP spid="24" grpId="1" animBg="1"/>
      <p:bldP spid="21" grpId="0"/>
      <p:bldP spid="21" grpId="1"/>
      <p:bldP spid="23" grpId="0"/>
      <p:bldP spid="23" grpId="1"/>
      <p:bldP spid="26" grpId="0"/>
      <p:bldP spid="26" grpId="1"/>
      <p:bldP spid="28" grpId="0"/>
      <p:bldP spid="28" grpId="1"/>
      <p:bldP spid="31" grpId="0"/>
      <p:bldP spid="31" grpId="1"/>
      <p:bldP spid="68" grpId="0"/>
      <p:bldP spid="68" grpId="1"/>
      <p:bldP spid="87" grpId="0"/>
      <p:bldP spid="87" grpId="1"/>
      <p:bldP spid="45" grpId="0" bldLvl="0" animBg="1"/>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Evaluation results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4" name="文本框 3"/>
          <p:cNvSpPr txBox="1"/>
          <p:nvPr>
            <p:custDataLst>
              <p:tags r:id="rId1"/>
            </p:custDataLst>
          </p:nvPr>
        </p:nvSpPr>
        <p:spPr>
          <a:xfrm>
            <a:off x="727710" y="750570"/>
            <a:ext cx="11115040" cy="129159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a:sym typeface="+mn-lt"/>
              </a:rPr>
              <a:t>SJFuzz is effective by exposing </a:t>
            </a:r>
            <a:r>
              <a:rPr lang="en-US" altLang="zh-CN" sz="2000">
                <a:solidFill>
                  <a:schemeClr val="bg2">
                    <a:lumMod val="50000"/>
                  </a:schemeClr>
                </a:solidFill>
                <a:sym typeface="+mn-lt"/>
              </a:rPr>
              <a:t>6.3×</a:t>
            </a:r>
            <a:r>
              <a:rPr lang="en-US" altLang="zh-CN" sz="2000">
                <a:sym typeface="+mn-lt"/>
              </a:rPr>
              <a:t> more unique discrepancies averagely than Classming </a:t>
            </a:r>
            <a:r>
              <a:rPr lang="en-US" altLang="zh-CN" sz="2000">
                <a:solidFill>
                  <a:schemeClr val="bg2">
                    <a:lumMod val="50000"/>
                  </a:schemeClr>
                </a:solidFill>
                <a:sym typeface="+mn-lt"/>
              </a:rPr>
              <a:t>(8.0 vs. 1.1)</a:t>
            </a:r>
            <a:r>
              <a:rPr lang="en-US" altLang="zh-CN" sz="2000">
                <a:sym typeface="+mn-lt"/>
              </a:rPr>
              <a:t>, and </a:t>
            </a:r>
            <a:r>
              <a:rPr lang="en-US" altLang="zh-CN" sz="2000">
                <a:solidFill>
                  <a:schemeClr val="bg2">
                    <a:lumMod val="50000"/>
                  </a:schemeClr>
                </a:solidFill>
                <a:sym typeface="+mn-lt"/>
              </a:rPr>
              <a:t>14.3% </a:t>
            </a:r>
            <a:r>
              <a:rPr lang="en-US" altLang="zh-CN" sz="2000">
                <a:sym typeface="+mn-lt"/>
              </a:rPr>
              <a:t>more unique discrepancies averagely than JavaTailor </a:t>
            </a:r>
            <a:r>
              <a:rPr lang="en-US" altLang="zh-CN" sz="2000">
                <a:solidFill>
                  <a:schemeClr val="bg2">
                    <a:lumMod val="50000"/>
                  </a:schemeClr>
                </a:solidFill>
                <a:sym typeface="+mn-lt"/>
              </a:rPr>
              <a:t>(8.0 vs. 7.0)</a:t>
            </a:r>
            <a:r>
              <a:rPr lang="en-US" altLang="zh-CN" sz="2000">
                <a:sym typeface="+mn-lt"/>
              </a:rPr>
              <a:t> under the same evaluation setups.</a:t>
            </a:r>
            <a:endParaRPr lang="en-US" altLang="zh-CN" sz="2000">
              <a:sym typeface="+mn-lt"/>
            </a:endParaRPr>
          </a:p>
        </p:txBody>
      </p:sp>
      <p:pic>
        <p:nvPicPr>
          <p:cNvPr id="2" name="图片 1"/>
          <p:cNvPicPr>
            <a:picLocks noChangeAspect="1"/>
          </p:cNvPicPr>
          <p:nvPr/>
        </p:nvPicPr>
        <p:blipFill>
          <a:blip r:embed="rId2"/>
          <a:stretch>
            <a:fillRect/>
          </a:stretch>
        </p:blipFill>
        <p:spPr>
          <a:xfrm>
            <a:off x="1156970" y="2543810"/>
            <a:ext cx="9877425" cy="2638425"/>
          </a:xfrm>
          <a:prstGeom prst="rect">
            <a:avLst/>
          </a:prstGeom>
        </p:spPr>
      </p:pic>
      <p:sp>
        <p:nvSpPr>
          <p:cNvPr id="17" name="文本框 16"/>
          <p:cNvSpPr txBox="1"/>
          <p:nvPr>
            <p:custDataLst>
              <p:tags r:id="rId3"/>
            </p:custDataLst>
          </p:nvPr>
        </p:nvSpPr>
        <p:spPr>
          <a:xfrm>
            <a:off x="727710" y="5273040"/>
            <a:ext cx="11115040" cy="8915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dirty="0" err="1">
                <a:sym typeface="+mn-lt"/>
              </a:rPr>
              <a:t>SJFuzz </a:t>
            </a:r>
            <a:r>
              <a:rPr lang="en-US" altLang="zh-CN" sz="2000" dirty="0">
                <a:sym typeface="+mn-lt"/>
              </a:rPr>
              <a:t>successfully detects </a:t>
            </a:r>
            <a:r>
              <a:rPr lang="en-US" altLang="zh-CN" sz="2000" dirty="0">
                <a:solidFill>
                  <a:srgbClr val="FF0000"/>
                </a:solidFill>
                <a:sym typeface="+mn-lt"/>
              </a:rPr>
              <a:t>20</a:t>
            </a:r>
            <a:r>
              <a:rPr lang="en-US" altLang="zh-CN" sz="2000" dirty="0">
                <a:sym typeface="+mn-lt"/>
              </a:rPr>
              <a:t> confirmed bugs and </a:t>
            </a:r>
            <a:r>
              <a:rPr lang="en-US" altLang="zh-CN" sz="2000" dirty="0">
                <a:solidFill>
                  <a:srgbClr val="FF0000"/>
                </a:solidFill>
                <a:sym typeface="+mn-lt"/>
              </a:rPr>
              <a:t>16</a:t>
            </a:r>
            <a:r>
              <a:rPr lang="en-US" altLang="zh-CN" sz="2000" dirty="0">
                <a:sym typeface="+mn-lt"/>
              </a:rPr>
              <a:t> of them have been fixed by the developers. </a:t>
            </a:r>
            <a:endParaRPr lang="en-US" altLang="zh-CN" sz="2000" dirty="0">
              <a:sym typeface="+mn-lt"/>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Tm="26837">
        <p:fade/>
      </p:transition>
    </mc:Choice>
    <mc:Fallback>
      <p:transition spd="med" advTm="268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7" grpId="0"/>
      <p:bldP spid="1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Future: how should we adopt AI to improve fuzzing?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4" name="文本框 3"/>
          <p:cNvSpPr txBox="1"/>
          <p:nvPr/>
        </p:nvSpPr>
        <p:spPr>
          <a:xfrm>
            <a:off x="784860" y="998855"/>
            <a:ext cx="11271250" cy="49149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ym typeface="+mn-lt"/>
              </a:rPr>
              <a:t>Can we leverage the power of AI to analysis whether there is a bug?</a:t>
            </a:r>
            <a:endParaRPr lang="en-US" altLang="zh-CN" sz="2000" dirty="0">
              <a:sym typeface="+mn-lt"/>
            </a:endParaRPr>
          </a:p>
        </p:txBody>
      </p:sp>
      <p:sp>
        <p:nvSpPr>
          <p:cNvPr id="7" name="文本框 6"/>
          <p:cNvSpPr txBox="1"/>
          <p:nvPr/>
        </p:nvSpPr>
        <p:spPr>
          <a:xfrm>
            <a:off x="862965" y="2026285"/>
            <a:ext cx="11115040" cy="89154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dirty="0">
                <a:sym typeface="+mn-lt"/>
              </a:rPr>
              <a:t>Different applications have different features, and different tools achieve different performance among different applications.</a:t>
            </a:r>
            <a:endParaRPr lang="en-US" altLang="zh-CN" sz="2000" dirty="0">
              <a:sym typeface="+mn-lt"/>
            </a:endParaRPr>
          </a:p>
        </p:txBody>
      </p:sp>
      <p:sp>
        <p:nvSpPr>
          <p:cNvPr id="9" name="文本框 8"/>
          <p:cNvSpPr txBox="1"/>
          <p:nvPr>
            <p:custDataLst>
              <p:tags r:id="rId1"/>
            </p:custDataLst>
          </p:nvPr>
        </p:nvSpPr>
        <p:spPr>
          <a:xfrm>
            <a:off x="862965" y="3038475"/>
            <a:ext cx="11115040" cy="891540"/>
          </a:xfrm>
          <a:prstGeom prst="rect">
            <a:avLst/>
          </a:prstGeom>
          <a:noFill/>
        </p:spPr>
        <p:txBody>
          <a:bodyPr wrap="square" rtlCol="0">
            <a:spAutoFit/>
          </a:bodyPr>
          <a:p>
            <a:pPr marL="342900" indent="-342900">
              <a:lnSpc>
                <a:spcPct val="130000"/>
              </a:lnSpc>
              <a:spcBef>
                <a:spcPts val="600"/>
              </a:spcBef>
              <a:buFont typeface="Arial" panose="020B0604020202020204" pitchFamily="34" charset="0"/>
              <a:buChar char="•"/>
            </a:pPr>
            <a:r>
              <a:rPr lang="en-US" altLang="zh-CN" sz="2000" dirty="0">
                <a:sym typeface="+mn-lt"/>
              </a:rPr>
              <a:t>Different tools even achieve different performance among different components of the same application.</a:t>
            </a:r>
            <a:endParaRPr lang="en-US" altLang="zh-CN" sz="2000" dirty="0">
              <a:sym typeface="+mn-lt"/>
            </a:endParaRPr>
          </a:p>
        </p:txBody>
      </p:sp>
      <p:sp>
        <p:nvSpPr>
          <p:cNvPr id="10" name="文本占位符 2"/>
          <p:cNvSpPr>
            <a:spLocks noGrp="1"/>
          </p:cNvSpPr>
          <p:nvPr>
            <p:custDataLst>
              <p:tags r:id="rId2"/>
            </p:custDataLst>
          </p:nvPr>
        </p:nvSpPr>
        <p:spPr>
          <a:xfrm>
            <a:off x="784860" y="4236085"/>
            <a:ext cx="10466070" cy="13208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Key insights: how about we use AI to “select” a particular tool for exploring different components of a program?</a:t>
            </a:r>
            <a:endParaRPr lang="en-US" altLang="zh-CN" sz="2200" b="0" dirty="0">
              <a:solidFill>
                <a:schemeClr val="dk1"/>
              </a:solidFill>
              <a:sym typeface="Arial" panose="020B0604020202020204"/>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Tm="94331">
        <p:fade/>
      </p:transition>
    </mc:Choice>
    <mc:Fallback>
      <p:transition spd="med" advTm="943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2"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9" grpId="0"/>
      <p:bldP spid="9" grpId="1"/>
      <p:bldP spid="10" grpId="1" animBg="1"/>
      <p:bldP spid="10" grpId="2"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kumimoji="1" lang="en-US" altLang="zh-CN" dirty="0">
                <a:solidFill>
                  <a:schemeClr val="tx1"/>
                </a:solidFill>
              </a:rPr>
              <a:t>Q/A</a:t>
            </a:r>
            <a:endParaRPr kumimoji="1" lang="en-US" altLang="zh-CN" dirty="0">
              <a:solidFill>
                <a:schemeClr val="tx1"/>
              </a:solidFill>
            </a:endParaRPr>
          </a:p>
        </p:txBody>
      </p:sp>
      <p:sp>
        <p:nvSpPr>
          <p:cNvPr id="2" name="页脚占位符 1"/>
          <p:cNvSpPr>
            <a:spLocks noGrp="1"/>
          </p:cNvSpPr>
          <p:nvPr>
            <p:ph type="ftr" sz="quarter" idx="14"/>
          </p:nvPr>
        </p:nvSpPr>
        <p:spPr/>
        <p:txBody>
          <a:bodyPr/>
          <a:lstStyle/>
          <a:p>
            <a:endParaRPr lang="zh-CN" altLang="en-US"/>
          </a:p>
        </p:txBody>
      </p:sp>
      <p:sp>
        <p:nvSpPr>
          <p:cNvPr id="4" name="灯片编号占位符 3"/>
          <p:cNvSpPr>
            <a:spLocks noGrp="1"/>
          </p:cNvSpPr>
          <p:nvPr>
            <p:ph type="sldNum" sz="quarter" idx="15"/>
          </p:nvPr>
        </p:nvSpPr>
        <p:spPr>
          <a:xfrm>
            <a:off x="8892436" y="6538912"/>
            <a:ext cx="2743200" cy="365125"/>
          </a:xfrm>
          <a:prstGeom prst="rect">
            <a:avLst/>
          </a:prstGeom>
        </p:spPr>
        <p:txBody>
          <a:bodyPr/>
          <a:lstStyle/>
          <a:p>
            <a:fld id="{517A5A92-9772-4C1E-BDB8-BF4743E44050}"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3745230" y="1802130"/>
            <a:ext cx="4701540" cy="325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4115">
        <p:fade/>
      </p:transition>
    </mc:Choice>
    <mc:Fallback>
      <p:transition spd="med" advTm="4115">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5" name="灯片编号占位符 4"/>
          <p:cNvSpPr>
            <a:spLocks noGrp="1"/>
          </p:cNvSpPr>
          <p:nvPr>
            <p:ph type="sldNum" sz="quarter" idx="15"/>
          </p:nvPr>
        </p:nvSpPr>
        <p:spPr>
          <a:xfrm>
            <a:off x="9142956" y="654456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3" name="矩形 2"/>
          <p:cNvSpPr/>
          <p:nvPr/>
        </p:nvSpPr>
        <p:spPr>
          <a:xfrm>
            <a:off x="574015" y="236199"/>
            <a:ext cx="9708607" cy="590675"/>
          </a:xfrm>
          <a:prstGeom prst="rect">
            <a:avLst/>
          </a:prstGeom>
          <a:noFill/>
        </p:spPr>
        <p:txBody>
          <a:bodyPr wrap="square" numCol="1" spcCol="360000">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Performance</a:t>
            </a:r>
            <a:r>
              <a:rPr kumimoji="0" lang="en-US" altLang="zh-CN" sz="2800" b="1" i="0" u="none" strike="noStrike" kern="1200" cap="none" spc="0" normalizeH="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 Impact of the Mutator Stacking</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panose="020B0502020202020204"/>
              <a:ea typeface="微软雅黑" panose="020B0503020204020204" pitchFamily="34" charset="-122"/>
              <a:cs typeface="+mn-cs"/>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60636" y="1270854"/>
            <a:ext cx="5648679" cy="2667051"/>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70" y="3994919"/>
            <a:ext cx="5417528" cy="1515542"/>
          </a:xfrm>
          <a:prstGeom prst="rect">
            <a:avLst/>
          </a:prstGeom>
        </p:spPr>
      </p:pic>
      <p:sp>
        <p:nvSpPr>
          <p:cNvPr id="15" name="文本框 14"/>
          <p:cNvSpPr txBox="1"/>
          <p:nvPr/>
        </p:nvSpPr>
        <p:spPr>
          <a:xfrm>
            <a:off x="6072975" y="1061181"/>
            <a:ext cx="5159365" cy="327077"/>
          </a:xfrm>
          <a:prstGeom prst="rect">
            <a:avLst/>
          </a:prstGeom>
          <a:noFill/>
        </p:spPr>
        <p:txBody>
          <a:bodyPr wrap="square" rtlCol="0">
            <a:spAutoFit/>
          </a:bodyPr>
          <a:lstStyle/>
          <a:p>
            <a:pPr indent="0">
              <a:lnSpc>
                <a:spcPct val="120000"/>
              </a:lnSpc>
              <a:spcBef>
                <a:spcPts val="600"/>
              </a:spcBef>
              <a:buFont typeface="Arial" panose="020B0604020202020204" pitchFamily="34" charset="0"/>
              <a:buNone/>
            </a:pPr>
            <a:r>
              <a:rPr lang="en-US" altLang="zh-CN" sz="1400" dirty="0">
                <a:solidFill>
                  <a:schemeClr val="dk1"/>
                </a:solidFill>
                <a:latin typeface="Helvetica Neue Medium"/>
                <a:sym typeface="+mn-lt"/>
              </a:rPr>
              <a:t>Divergent stacking size bias between </a:t>
            </a:r>
            <a:r>
              <a:rPr lang="en-US" altLang="zh-CN" sz="1400" dirty="0" err="1">
                <a:solidFill>
                  <a:schemeClr val="dk1"/>
                </a:solidFill>
                <a:latin typeface="Helvetica Neue Medium"/>
                <a:sym typeface="+mn-lt"/>
              </a:rPr>
              <a:t>objdump</a:t>
            </a:r>
            <a:r>
              <a:rPr lang="en-US" altLang="zh-CN" sz="1400" dirty="0">
                <a:solidFill>
                  <a:schemeClr val="dk1"/>
                </a:solidFill>
                <a:latin typeface="Helvetica Neue Medium"/>
                <a:sym typeface="+mn-lt"/>
              </a:rPr>
              <a:t> and </a:t>
            </a:r>
            <a:r>
              <a:rPr lang="en-US" altLang="zh-CN" sz="1400" dirty="0" err="1">
                <a:solidFill>
                  <a:schemeClr val="dk1"/>
                </a:solidFill>
                <a:latin typeface="Helvetica Neue Medium"/>
                <a:sym typeface="+mn-lt"/>
              </a:rPr>
              <a:t>djpeg</a:t>
            </a:r>
            <a:endParaRPr lang="en-US" altLang="zh-CN" sz="1400" dirty="0">
              <a:solidFill>
                <a:schemeClr val="dk1"/>
              </a:solidFill>
              <a:latin typeface="Helvetica Neue Medium"/>
              <a:sym typeface="+mn-lt"/>
            </a:endParaRPr>
          </a:p>
        </p:txBody>
      </p:sp>
      <p:sp>
        <p:nvSpPr>
          <p:cNvPr id="16" name="文本框 15"/>
          <p:cNvSpPr txBox="1"/>
          <p:nvPr/>
        </p:nvSpPr>
        <p:spPr>
          <a:xfrm>
            <a:off x="6406406" y="5508919"/>
            <a:ext cx="5159365" cy="327077"/>
          </a:xfrm>
          <a:prstGeom prst="rect">
            <a:avLst/>
          </a:prstGeom>
          <a:noFill/>
        </p:spPr>
        <p:txBody>
          <a:bodyPr wrap="square" rtlCol="0">
            <a:spAutoFit/>
          </a:bodyPr>
          <a:lstStyle/>
          <a:p>
            <a:pPr indent="0">
              <a:lnSpc>
                <a:spcPct val="120000"/>
              </a:lnSpc>
              <a:spcBef>
                <a:spcPts val="600"/>
              </a:spcBef>
              <a:buFont typeface="Arial" panose="020B0604020202020204" pitchFamily="34" charset="0"/>
              <a:buNone/>
            </a:pPr>
            <a:r>
              <a:rPr lang="en-US" altLang="zh-CN" sz="1400" dirty="0">
                <a:solidFill>
                  <a:schemeClr val="dk1"/>
                </a:solidFill>
                <a:latin typeface="Helvetica Neue Medium"/>
                <a:sym typeface="+mn-lt"/>
              </a:rPr>
              <a:t>Divergent mutator bias between </a:t>
            </a:r>
            <a:r>
              <a:rPr lang="en-US" altLang="zh-CN" sz="1400" dirty="0" err="1">
                <a:solidFill>
                  <a:schemeClr val="dk1"/>
                </a:solidFill>
                <a:latin typeface="Helvetica Neue Medium"/>
                <a:sym typeface="+mn-lt"/>
              </a:rPr>
              <a:t>xmllint</a:t>
            </a:r>
            <a:r>
              <a:rPr lang="en-US" altLang="zh-CN" sz="1400" dirty="0">
                <a:solidFill>
                  <a:schemeClr val="dk1"/>
                </a:solidFill>
                <a:latin typeface="Helvetica Neue Medium"/>
                <a:sym typeface="+mn-lt"/>
              </a:rPr>
              <a:t> and tiff2bw</a:t>
            </a:r>
            <a:endParaRPr lang="en-US" altLang="zh-CN" sz="1400" dirty="0">
              <a:solidFill>
                <a:schemeClr val="dk1"/>
              </a:solidFill>
              <a:latin typeface="Helvetica Neue Medium"/>
              <a:sym typeface="+mn-lt"/>
            </a:endParaRPr>
          </a:p>
        </p:txBody>
      </p:sp>
      <p:sp>
        <p:nvSpPr>
          <p:cNvPr id="116" name="文本框 115"/>
          <p:cNvSpPr txBox="1"/>
          <p:nvPr/>
        </p:nvSpPr>
        <p:spPr>
          <a:xfrm>
            <a:off x="569601" y="1496972"/>
            <a:ext cx="4598902" cy="414985"/>
          </a:xfrm>
          <a:prstGeom prst="rect">
            <a:avLst/>
          </a:prstGeom>
          <a:noFill/>
        </p:spPr>
        <p:txBody>
          <a:bodyPr wrap="square" rtlCol="0">
            <a:spAutoFit/>
          </a:bodyPr>
          <a:lstStyle/>
          <a:p>
            <a:pPr>
              <a:lnSpc>
                <a:spcPct val="130000"/>
              </a:lnSpc>
              <a:spcBef>
                <a:spcPts val="600"/>
              </a:spcBef>
            </a:pPr>
            <a:r>
              <a:rPr lang="en-US" altLang="zh-CN" b="1" kern="0" dirty="0">
                <a:latin typeface="Helvetica Neue Medium"/>
                <a:ea typeface="微软雅黑" panose="020B0503020204020204" pitchFamily="34" charset="-122"/>
                <a:cs typeface="+mn-ea"/>
                <a:sym typeface="+mn-lt"/>
              </a:rPr>
              <a:t>Mutator Stacking </a:t>
            </a:r>
            <a:r>
              <a:rPr lang="en-US" altLang="zh-CN" kern="0" dirty="0">
                <a:latin typeface="Helvetica Neue Medium"/>
                <a:ea typeface="微软雅黑" panose="020B0503020204020204" pitchFamily="34" charset="-122"/>
                <a:cs typeface="+mn-ea"/>
                <a:sym typeface="+mn-lt"/>
              </a:rPr>
              <a:t>determines</a:t>
            </a:r>
            <a:endParaRPr lang="en-US" altLang="zh-CN" kern="0" dirty="0">
              <a:latin typeface="Helvetica Neue Medium"/>
              <a:ea typeface="微软雅黑" panose="020B0503020204020204" pitchFamily="34" charset="-122"/>
              <a:cs typeface="+mn-ea"/>
              <a:sym typeface="+mn-lt"/>
            </a:endParaRPr>
          </a:p>
        </p:txBody>
      </p:sp>
      <p:sp>
        <p:nvSpPr>
          <p:cNvPr id="29" name="矩形: 圆角 28"/>
          <p:cNvSpPr/>
          <p:nvPr/>
        </p:nvSpPr>
        <p:spPr>
          <a:xfrm>
            <a:off x="569600" y="1484245"/>
            <a:ext cx="4601386" cy="859957"/>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21" name="文本框 120"/>
          <p:cNvSpPr txBox="1"/>
          <p:nvPr/>
        </p:nvSpPr>
        <p:spPr>
          <a:xfrm>
            <a:off x="548160" y="2829897"/>
            <a:ext cx="4523703" cy="1235075"/>
          </a:xfrm>
          <a:prstGeom prst="rect">
            <a:avLst/>
          </a:prstGeom>
          <a:noFill/>
        </p:spPr>
        <p:txBody>
          <a:bodyPr wrap="square" rtlCol="0">
            <a:spAutoFit/>
          </a:bodyPr>
          <a:lstStyle/>
          <a:p>
            <a:pPr>
              <a:lnSpc>
                <a:spcPct val="120000"/>
              </a:lnSpc>
            </a:pPr>
            <a:r>
              <a:rPr lang="en-US" altLang="zh-CN" sz="1600" dirty="0">
                <a:solidFill>
                  <a:schemeClr val="dk1"/>
                </a:solidFill>
                <a:latin typeface="Helvetica Neue Medium"/>
                <a:sym typeface="+mn-lt"/>
              </a:rPr>
              <a:t>Evaluating Havoc under a fixed stacking size.</a:t>
            </a:r>
            <a:endParaRPr lang="en-US" altLang="zh-CN" sz="1600" dirty="0">
              <a:solidFill>
                <a:schemeClr val="dk1"/>
              </a:solidFill>
              <a:latin typeface="Helvetica Neue Medium"/>
              <a:sym typeface="+mn-lt"/>
            </a:endParaRPr>
          </a:p>
          <a:p>
            <a:pPr marL="285750" indent="-285750">
              <a:lnSpc>
                <a:spcPct val="120000"/>
              </a:lnSpc>
              <a:buFont typeface="Wingdings" panose="05000000000000000000" pitchFamily="2" charset="2"/>
              <a:buChar char="Ø"/>
            </a:pPr>
            <a:r>
              <a:rPr lang="en-US" altLang="zh-CN" sz="1500" dirty="0">
                <a:solidFill>
                  <a:schemeClr val="dk1"/>
                </a:solidFill>
                <a:latin typeface="Helvetica Neue Medium"/>
                <a:sym typeface="+mn-lt"/>
              </a:rPr>
              <a:t>Stacking size </a:t>
            </a:r>
            <a:r>
              <a:rPr lang="en-US" altLang="zh-CN" sz="1500" dirty="0">
                <a:latin typeface="Helvetica Neue Medium"/>
              </a:rPr>
              <a:t>causes divergent optimal edge coverage performance for each project.</a:t>
            </a:r>
            <a:endParaRPr lang="en-US" altLang="zh-CN" sz="1500" dirty="0">
              <a:solidFill>
                <a:schemeClr val="dk1"/>
              </a:solidFill>
              <a:latin typeface="Helvetica Neue Medium"/>
              <a:sym typeface="+mn-lt"/>
            </a:endParaRPr>
          </a:p>
        </p:txBody>
      </p:sp>
      <p:sp>
        <p:nvSpPr>
          <p:cNvPr id="33" name="文本框 32"/>
          <p:cNvSpPr txBox="1"/>
          <p:nvPr/>
        </p:nvSpPr>
        <p:spPr>
          <a:xfrm>
            <a:off x="595454" y="4139239"/>
            <a:ext cx="4666852" cy="1235075"/>
          </a:xfrm>
          <a:prstGeom prst="rect">
            <a:avLst/>
          </a:prstGeom>
          <a:noFill/>
        </p:spPr>
        <p:txBody>
          <a:bodyPr wrap="square">
            <a:spAutoFit/>
          </a:bodyPr>
          <a:lstStyle/>
          <a:p>
            <a:pPr marL="0" algn="l" rtl="0" eaLnBrk="1" latinLnBrk="0" hangingPunct="1">
              <a:lnSpc>
                <a:spcPct val="120000"/>
              </a:lnSpc>
              <a:spcBef>
                <a:spcPts val="0"/>
              </a:spcBef>
              <a:spcAft>
                <a:spcPts val="0"/>
              </a:spcAft>
            </a:pPr>
            <a:r>
              <a:rPr lang="en-US" altLang="zh-CN" sz="1600" kern="1200" dirty="0">
                <a:solidFill>
                  <a:srgbClr val="000000"/>
                </a:solidFill>
                <a:effectLst/>
                <a:latin typeface="Helvetica Neue Medium"/>
                <a:ea typeface="微软雅黑" panose="020B0503020204020204" pitchFamily="34" charset="-122"/>
                <a:cs typeface="+mn-cs"/>
              </a:rPr>
              <a:t>Computing edge coverage ratio by either chunk mutators or unit mutators.</a:t>
            </a:r>
            <a:endParaRPr lang="zh-CN" altLang="zh-CN" sz="1600" dirty="0">
              <a:effectLst/>
            </a:endParaRPr>
          </a:p>
          <a:p>
            <a:pPr marL="285750" indent="-285750" algn="l" rtl="0" eaLnBrk="1" latinLnBrk="0" hangingPunct="1">
              <a:lnSpc>
                <a:spcPct val="120000"/>
              </a:lnSpc>
              <a:spcBef>
                <a:spcPts val="0"/>
              </a:spcBef>
              <a:spcAft>
                <a:spcPts val="0"/>
              </a:spcAft>
              <a:buFont typeface="Wingdings" panose="05000000000000000000" pitchFamily="2" charset="2"/>
              <a:buChar char="Ø"/>
            </a:pPr>
            <a:r>
              <a:rPr lang="en-US" altLang="zh-CN" sz="1500" kern="1200" dirty="0">
                <a:solidFill>
                  <a:srgbClr val="000000"/>
                </a:solidFill>
                <a:effectLst/>
                <a:latin typeface="Helvetica Neue Medium"/>
                <a:ea typeface="微软雅黑" panose="020B0503020204020204" pitchFamily="34" charset="-122"/>
              </a:rPr>
              <a:t>Differ</a:t>
            </a:r>
            <a:r>
              <a:rPr lang="en-US" altLang="zh-CN" sz="1500" kern="1200" dirty="0">
                <a:solidFill>
                  <a:srgbClr val="000000"/>
                </a:solidFill>
                <a:effectLst/>
                <a:latin typeface="Helvetica Neue Medium"/>
                <a:ea typeface="微软雅黑" panose="020B0503020204020204" pitchFamily="34" charset="-122"/>
              </a:rPr>
              <a:t>ent projects enables divergent distribution of edge coverage ratio.</a:t>
            </a:r>
            <a:endParaRPr lang="zh-CN" altLang="zh-CN" sz="1500" dirty="0">
              <a:effectLst/>
            </a:endParaRPr>
          </a:p>
        </p:txBody>
      </p:sp>
      <p:sp>
        <p:nvSpPr>
          <p:cNvPr id="19" name="矩形: 圆角 18"/>
          <p:cNvSpPr/>
          <p:nvPr/>
        </p:nvSpPr>
        <p:spPr>
          <a:xfrm>
            <a:off x="548159" y="2717138"/>
            <a:ext cx="4620343" cy="2871655"/>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3679118" y="1490011"/>
            <a:ext cx="1583188" cy="414985"/>
          </a:xfrm>
          <a:prstGeom prst="rect">
            <a:avLst/>
          </a:prstGeom>
          <a:noFill/>
        </p:spPr>
        <p:txBody>
          <a:bodyPr wrap="square" rtlCol="0">
            <a:spAutoFit/>
          </a:bodyPr>
          <a:lstStyle/>
          <a:p>
            <a:pPr>
              <a:lnSpc>
                <a:spcPct val="130000"/>
              </a:lnSpc>
              <a:spcBef>
                <a:spcPts val="600"/>
              </a:spcBef>
            </a:pPr>
            <a:r>
              <a:rPr lang="en-US" altLang="zh-CN" kern="0" dirty="0">
                <a:latin typeface="Helvetica Neue Medium"/>
                <a:ea typeface="微软雅黑" panose="020B0503020204020204" pitchFamily="34" charset="-122"/>
                <a:cs typeface="+mn-ea"/>
                <a:sym typeface="+mn-lt"/>
              </a:rPr>
              <a:t>stacking size </a:t>
            </a:r>
            <a:endParaRPr lang="en-US" altLang="zh-CN" kern="0" dirty="0">
              <a:latin typeface="Helvetica Neue Medium"/>
              <a:ea typeface="微软雅黑" panose="020B0503020204020204" pitchFamily="34" charset="-122"/>
              <a:cs typeface="+mn-ea"/>
              <a:sym typeface="+mn-lt"/>
            </a:endParaRPr>
          </a:p>
        </p:txBody>
      </p:sp>
      <p:sp>
        <p:nvSpPr>
          <p:cNvPr id="22" name="文本框 21"/>
          <p:cNvSpPr txBox="1"/>
          <p:nvPr/>
        </p:nvSpPr>
        <p:spPr>
          <a:xfrm>
            <a:off x="1034189" y="1804742"/>
            <a:ext cx="4598902" cy="414985"/>
          </a:xfrm>
          <a:prstGeom prst="rect">
            <a:avLst/>
          </a:prstGeom>
          <a:noFill/>
        </p:spPr>
        <p:txBody>
          <a:bodyPr wrap="square" rtlCol="0">
            <a:spAutoFit/>
          </a:bodyPr>
          <a:lstStyle/>
          <a:p>
            <a:pPr>
              <a:lnSpc>
                <a:spcPct val="130000"/>
              </a:lnSpc>
              <a:spcBef>
                <a:spcPts val="600"/>
              </a:spcBef>
            </a:pPr>
            <a:r>
              <a:rPr lang="en-US" altLang="zh-CN" kern="0" dirty="0">
                <a:latin typeface="Helvetica Neue Medium"/>
                <a:ea typeface="微软雅黑" panose="020B0503020204020204" pitchFamily="34" charset="-122"/>
                <a:cs typeface="+mn-ea"/>
                <a:sym typeface="+mn-lt"/>
              </a:rPr>
              <a:t>mutators</a:t>
            </a:r>
            <a:endParaRPr lang="en-US" altLang="zh-CN" kern="0" dirty="0">
              <a:latin typeface="Helvetica Neue Medium"/>
              <a:ea typeface="微软雅黑" panose="020B0503020204020204" pitchFamily="34" charset="-122"/>
              <a:cs typeface="+mn-ea"/>
              <a:sym typeface="+mn-lt"/>
            </a:endParaRPr>
          </a:p>
        </p:txBody>
      </p:sp>
      <p:sp>
        <p:nvSpPr>
          <p:cNvPr id="23" name="文本框 22"/>
          <p:cNvSpPr txBox="1"/>
          <p:nvPr/>
        </p:nvSpPr>
        <p:spPr>
          <a:xfrm>
            <a:off x="589041" y="1804742"/>
            <a:ext cx="567267" cy="414985"/>
          </a:xfrm>
          <a:prstGeom prst="rect">
            <a:avLst/>
          </a:prstGeom>
          <a:noFill/>
        </p:spPr>
        <p:txBody>
          <a:bodyPr wrap="square" rtlCol="0">
            <a:spAutoFit/>
          </a:bodyPr>
          <a:lstStyle/>
          <a:p>
            <a:pPr>
              <a:lnSpc>
                <a:spcPct val="130000"/>
              </a:lnSpc>
              <a:spcBef>
                <a:spcPts val="600"/>
              </a:spcBef>
            </a:pPr>
            <a:r>
              <a:rPr lang="en-US" altLang="zh-CN" kern="0" dirty="0">
                <a:latin typeface="Helvetica Neue Medium"/>
                <a:ea typeface="微软雅黑" panose="020B0503020204020204" pitchFamily="34" charset="-122"/>
                <a:cs typeface="+mn-ea"/>
                <a:sym typeface="+mn-lt"/>
              </a:rPr>
              <a:t>and</a:t>
            </a:r>
            <a:endParaRPr lang="en-US" altLang="zh-CN" kern="0" dirty="0">
              <a:latin typeface="Helvetica Neue Medium"/>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250"/>
                                        <p:tgtEl>
                                          <p:spTgt spid="29"/>
                                        </p:tgtEl>
                                      </p:cBhvr>
                                    </p:animEffect>
                                  </p:childTnLst>
                                </p:cTn>
                              </p:par>
                              <p:par>
                                <p:cTn id="11" presetID="10" presetClass="entr" presetSubtype="0" fill="hold" grpId="0" nodeType="withEffect">
                                  <p:stCondLst>
                                    <p:cond delay="0"/>
                                  </p:stCondLst>
                                  <p:iterate type="lt">
                                    <p:tmPct val="0"/>
                                  </p:iterate>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5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grpId="1" nodeType="clickEffect">
                                  <p:stCondLst>
                                    <p:cond delay="0"/>
                                  </p:stCondLst>
                                  <p:iterate type="lt">
                                    <p:tmPct val="0"/>
                                  </p:iterate>
                                  <p:childTnLst>
                                    <p:animClr clrSpc="rgb" dir="cw">
                                      <p:cBhvr override="childStyle">
                                        <p:cTn id="28" dur="500" fill="hold"/>
                                        <p:tgtEl>
                                          <p:spTgt spid="21"/>
                                        </p:tgtEl>
                                        <p:attrNameLst>
                                          <p:attrName>style.color</p:attrName>
                                        </p:attrNameLst>
                                      </p:cBhvr>
                                      <p:to>
                                        <a:srgbClr val="FE0000"/>
                                      </p:to>
                                    </p:animClr>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fade">
                                      <p:cBhvr>
                                        <p:cTn id="32" dur="25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5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grpId="1" nodeType="clickEffect">
                                  <p:stCondLst>
                                    <p:cond delay="0"/>
                                  </p:stCondLst>
                                  <p:childTnLst>
                                    <p:animClr clrSpc="rgb" dir="cw">
                                      <p:cBhvr override="childStyle">
                                        <p:cTn id="44" dur="500" fill="hold"/>
                                        <p:tgtEl>
                                          <p:spTgt spid="22"/>
                                        </p:tgtEl>
                                        <p:attrNameLst>
                                          <p:attrName>style.color</p:attrName>
                                        </p:attrNameLst>
                                      </p:cBhvr>
                                      <p:to>
                                        <a:srgbClr val="FF0000"/>
                                      </p:to>
                                    </p:animClr>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25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25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16" grpId="0"/>
      <p:bldP spid="29" grpId="0" bldLvl="0" animBg="1"/>
      <p:bldP spid="121" grpId="0"/>
      <p:bldP spid="33" grpId="0"/>
      <p:bldP spid="19" grpId="0" bldLvl="0" animBg="1"/>
      <p:bldP spid="21" grpId="0"/>
      <p:bldP spid="21" grpId="1"/>
      <p:bldP spid="22" grpId="0"/>
      <p:bldP spid="22" grpId="1"/>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0" name="图片 169"/>
          <p:cNvPicPr>
            <a:picLocks noChangeAspect="1"/>
          </p:cNvPicPr>
          <p:nvPr/>
        </p:nvPicPr>
        <p:blipFill>
          <a:blip r:embed="rId1"/>
          <a:stretch>
            <a:fillRect/>
          </a:stretch>
        </p:blipFill>
        <p:spPr>
          <a:xfrm>
            <a:off x="5653065" y="2874733"/>
            <a:ext cx="235585" cy="244475"/>
          </a:xfrm>
          <a:prstGeom prst="rect">
            <a:avLst/>
          </a:prstGeom>
        </p:spPr>
      </p:pic>
      <p:sp>
        <p:nvSpPr>
          <p:cNvPr id="2" name="页脚占位符 1"/>
          <p:cNvSpPr>
            <a:spLocks noGrp="1"/>
          </p:cNvSpPr>
          <p:nvPr>
            <p:ph type="ftr" sz="quarter" idx="14"/>
          </p:nvPr>
        </p:nvSpPr>
        <p:spPr>
          <a:xfrm>
            <a:off x="4133850" y="6356350"/>
            <a:ext cx="4114800" cy="365125"/>
          </a:xfrm>
        </p:spPr>
        <p:txBody>
          <a:bodyPr/>
          <a:lstStyle/>
          <a:p>
            <a:endParaRPr lang="zh-CN" altLang="en-US"/>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mn-lt"/>
              </a:rPr>
              <a:t>Resource-Efficient Edge Selection Mechanism</a:t>
            </a: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 </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6" name="组合 5"/>
          <p:cNvGrpSpPr/>
          <p:nvPr/>
        </p:nvGrpSpPr>
        <p:grpSpPr>
          <a:xfrm>
            <a:off x="4079768" y="2158047"/>
            <a:ext cx="3991928" cy="3847783"/>
            <a:chOff x="7847013" y="1800225"/>
            <a:chExt cx="2794000" cy="2639599"/>
          </a:xfrm>
        </p:grpSpPr>
        <p:sp>
          <p:nvSpPr>
            <p:cNvPr id="76" name="AutoShape 1"/>
            <p:cNvSpPr/>
            <p:nvPr/>
          </p:nvSpPr>
          <p:spPr bwMode="auto">
            <a:xfrm>
              <a:off x="7999413" y="3689350"/>
              <a:ext cx="233362" cy="576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2687" y="15803"/>
                    <a:pt x="9887" y="8603"/>
                    <a:pt x="2160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 name="AutoShape 2"/>
            <p:cNvSpPr/>
            <p:nvPr/>
          </p:nvSpPr>
          <p:spPr bwMode="auto">
            <a:xfrm>
              <a:off x="9642475" y="3435350"/>
              <a:ext cx="93663" cy="276225"/>
            </a:xfrm>
            <a:custGeom>
              <a:avLst/>
              <a:gdLst>
                <a:gd name="T0" fmla="+- 0 10800 1"/>
                <a:gd name="T1" fmla="*/ T0 w 21599"/>
                <a:gd name="T2" fmla="*/ 10800 h 21600"/>
                <a:gd name="T3" fmla="+- 0 10800 1"/>
                <a:gd name="T4" fmla="*/ T3 w 21599"/>
                <a:gd name="T5" fmla="*/ 10800 h 21600"/>
                <a:gd name="T6" fmla="+- 0 10800 1"/>
                <a:gd name="T7" fmla="*/ T6 w 21599"/>
                <a:gd name="T8" fmla="*/ 10800 h 21600"/>
                <a:gd name="T9" fmla="+- 0 10800 1"/>
                <a:gd name="T10" fmla="*/ T9 w 21599"/>
                <a:gd name="T11" fmla="*/ 10800 h 21600"/>
              </a:gdLst>
              <a:ahLst/>
              <a:cxnLst>
                <a:cxn ang="0">
                  <a:pos x="T1" y="T2"/>
                </a:cxn>
                <a:cxn ang="0">
                  <a:pos x="T4" y="T5"/>
                </a:cxn>
                <a:cxn ang="0">
                  <a:pos x="T7" y="T8"/>
                </a:cxn>
                <a:cxn ang="0">
                  <a:pos x="T10" y="T11"/>
                </a:cxn>
              </a:cxnLst>
              <a:rect l="0" t="0" r="r" b="b"/>
              <a:pathLst>
                <a:path w="21599" h="21600">
                  <a:moveTo>
                    <a:pt x="21599" y="21600"/>
                  </a:moveTo>
                  <a:cubicBezTo>
                    <a:pt x="7199" y="15282"/>
                    <a:pt x="-1" y="8082"/>
                    <a:pt x="0" y="0"/>
                  </a:cubicBezTo>
                </a:path>
              </a:pathLst>
            </a:custGeom>
            <a:noFill/>
            <a:ln w="10160" cap="flat" cmpd="sng">
              <a:solidFill>
                <a:srgbClr val="000000"/>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 name="AutoShape 3"/>
            <p:cNvSpPr/>
            <p:nvPr/>
          </p:nvSpPr>
          <p:spPr bwMode="auto">
            <a:xfrm>
              <a:off x="8359775" y="3898900"/>
              <a:ext cx="336550" cy="4714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7602" y="20899"/>
                    <a:pt x="14802" y="13699"/>
                    <a:pt x="2160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 name="AutoShape 4"/>
            <p:cNvSpPr/>
            <p:nvPr/>
          </p:nvSpPr>
          <p:spPr bwMode="auto">
            <a:xfrm>
              <a:off x="8704263" y="3354387"/>
              <a:ext cx="336550" cy="471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9232" y="16753"/>
                    <a:pt x="16432" y="9553"/>
                    <a:pt x="2160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81" name="AutoShape 6"/>
            <p:cNvCxnSpPr>
              <a:cxnSpLocks noChangeShapeType="1"/>
              <a:stCxn id="82" idx="0"/>
              <a:endCxn id="80" idx="0"/>
            </p:cNvCxnSpPr>
            <p:nvPr/>
          </p:nvCxnSpPr>
          <p:spPr bwMode="auto">
            <a:xfrm flipV="1">
              <a:off x="8891588" y="1909762"/>
              <a:ext cx="352425" cy="554038"/>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3" name="AutoShape 8"/>
            <p:cNvSpPr/>
            <p:nvPr/>
          </p:nvSpPr>
          <p:spPr bwMode="auto">
            <a:xfrm>
              <a:off x="9277350" y="2017712"/>
              <a:ext cx="307975" cy="460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11781" y="15530"/>
                    <a:pt x="4581" y="8330"/>
                    <a:pt x="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84" name="AutoShape 9"/>
            <p:cNvCxnSpPr>
              <a:cxnSpLocks noChangeShapeType="1"/>
              <a:stCxn id="87" idx="0"/>
              <a:endCxn id="82" idx="0"/>
            </p:cNvCxnSpPr>
            <p:nvPr/>
          </p:nvCxnSpPr>
          <p:spPr bwMode="auto">
            <a:xfrm flipV="1">
              <a:off x="8589963" y="2463800"/>
              <a:ext cx="301625" cy="568325"/>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5" name="AutoShape 10"/>
            <p:cNvCxnSpPr>
              <a:cxnSpLocks noChangeShapeType="1"/>
              <a:stCxn id="86" idx="0"/>
              <a:endCxn id="80" idx="0"/>
            </p:cNvCxnSpPr>
            <p:nvPr/>
          </p:nvCxnSpPr>
          <p:spPr bwMode="auto">
            <a:xfrm flipV="1">
              <a:off x="9236075" y="1909762"/>
              <a:ext cx="7938" cy="814388"/>
            </a:xfrm>
            <a:prstGeom prst="straightConnector1">
              <a:avLst/>
            </a:prstGeom>
            <a:noFill/>
            <a:ln w="10160" cap="flat" cmpd="sng">
              <a:solidFill>
                <a:schemeClr val="tx1"/>
              </a:solidFill>
              <a:prstDash val="solid"/>
              <a:miter lim="400000"/>
              <a:headEnd type="none" w="med" len="med"/>
              <a:tailEnd type="none" w="med" len="med"/>
            </a:ln>
            <a:effectLst>
              <a:outerShdw blurRad="50800" dist="63500" dir="2700000" algn="ctr" rotWithShape="0">
                <a:srgbClr val="000000">
                  <a:alpha val="50000"/>
                </a:srgbClr>
              </a:outerShdw>
            </a:effectLst>
            <a:extLst>
              <a:ext uri="{909E8E84-426E-40DD-AFC4-6F175D3DCCD1}">
                <a14:hiddenFill xmlns:a14="http://schemas.microsoft.com/office/drawing/2010/main">
                  <a:noFill/>
                </a14:hiddenFill>
              </a:ext>
            </a:extLst>
          </p:spPr>
        </p:cxnSp>
        <p:sp>
          <p:nvSpPr>
            <p:cNvPr id="88" name="AutoShape 13"/>
            <p:cNvSpPr/>
            <p:nvPr/>
          </p:nvSpPr>
          <p:spPr bwMode="auto">
            <a:xfrm>
              <a:off x="9585325" y="2478087"/>
              <a:ext cx="312738" cy="493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10739" y="20740"/>
                    <a:pt x="3539" y="13540"/>
                    <a:pt x="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89" name="AutoShape 14"/>
            <p:cNvCxnSpPr>
              <a:cxnSpLocks noChangeShapeType="1"/>
              <a:stCxn id="92" idx="0"/>
              <a:endCxn id="86" idx="0"/>
            </p:cNvCxnSpPr>
            <p:nvPr/>
          </p:nvCxnSpPr>
          <p:spPr bwMode="auto">
            <a:xfrm flipV="1">
              <a:off x="9118600" y="2724150"/>
              <a:ext cx="117475" cy="552450"/>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0" name="AutoShape 15"/>
            <p:cNvCxnSpPr>
              <a:cxnSpLocks noChangeShapeType="1"/>
              <a:stCxn id="91" idx="0"/>
              <a:endCxn id="86" idx="0"/>
            </p:cNvCxnSpPr>
            <p:nvPr/>
          </p:nvCxnSpPr>
          <p:spPr bwMode="auto">
            <a:xfrm flipH="1" flipV="1">
              <a:off x="9236075" y="2724150"/>
              <a:ext cx="349250" cy="631825"/>
            </a:xfrm>
            <a:prstGeom prst="straightConnector1">
              <a:avLst/>
            </a:prstGeom>
            <a:noFill/>
            <a:ln w="10160" cap="flat" cmpd="sng">
              <a:solidFill>
                <a:srgbClr val="000000"/>
              </a:solidFill>
              <a:prstDash val="dash"/>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1" name="Oval 16"/>
            <p:cNvSpPr/>
            <p:nvPr/>
          </p:nvSpPr>
          <p:spPr bwMode="auto">
            <a:xfrm>
              <a:off x="9474200" y="3246437"/>
              <a:ext cx="222250" cy="219075"/>
            </a:xfrm>
            <a:prstGeom prst="ellipse">
              <a:avLst/>
            </a:prstGeom>
            <a:solidFill>
              <a:srgbClr val="D5D5D5"/>
            </a:solid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cxnSp>
          <p:nvCxnSpPr>
            <p:cNvPr id="93" name="AutoShape 18"/>
            <p:cNvCxnSpPr>
              <a:cxnSpLocks noChangeShapeType="1"/>
              <a:stCxn id="94" idx="0"/>
              <a:endCxn id="92" idx="0"/>
            </p:cNvCxnSpPr>
            <p:nvPr/>
          </p:nvCxnSpPr>
          <p:spPr bwMode="auto">
            <a:xfrm flipH="1" flipV="1">
              <a:off x="9118600" y="3276600"/>
              <a:ext cx="125413" cy="615950"/>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 name="Oval 20"/>
            <p:cNvSpPr/>
            <p:nvPr/>
          </p:nvSpPr>
          <p:spPr bwMode="auto">
            <a:xfrm>
              <a:off x="9704388" y="3684587"/>
              <a:ext cx="222250" cy="219075"/>
            </a:xfrm>
            <a:prstGeom prst="ellipse">
              <a:avLst/>
            </a:prstGeom>
            <a:solidFill>
              <a:srgbClr val="D5D5D5"/>
            </a:solid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96" name="AutoShape 21"/>
            <p:cNvSpPr/>
            <p:nvPr/>
          </p:nvSpPr>
          <p:spPr bwMode="auto">
            <a:xfrm>
              <a:off x="8763000" y="3900487"/>
              <a:ext cx="257175" cy="463550"/>
            </a:xfrm>
            <a:custGeom>
              <a:avLst/>
              <a:gdLst>
                <a:gd name="T0" fmla="+- 0 11945 2290"/>
                <a:gd name="T1" fmla="*/ T0 w 19310"/>
                <a:gd name="T2" fmla="*/ 10800 h 21600"/>
                <a:gd name="T3" fmla="+- 0 11945 2290"/>
                <a:gd name="T4" fmla="*/ T3 w 19310"/>
                <a:gd name="T5" fmla="*/ 10800 h 21600"/>
                <a:gd name="T6" fmla="+- 0 11945 2290"/>
                <a:gd name="T7" fmla="*/ T6 w 19310"/>
                <a:gd name="T8" fmla="*/ 10800 h 21600"/>
                <a:gd name="T9" fmla="+- 0 11945 2290"/>
                <a:gd name="T10" fmla="*/ T9 w 19310"/>
                <a:gd name="T11" fmla="*/ 10800 h 21600"/>
              </a:gdLst>
              <a:ahLst/>
              <a:cxnLst>
                <a:cxn ang="0">
                  <a:pos x="T1" y="T2"/>
                </a:cxn>
                <a:cxn ang="0">
                  <a:pos x="T4" y="T5"/>
                </a:cxn>
                <a:cxn ang="0">
                  <a:pos x="T7" y="T8"/>
                </a:cxn>
                <a:cxn ang="0">
                  <a:pos x="T10" y="T11"/>
                </a:cxn>
              </a:cxnLst>
              <a:rect l="0" t="0" r="r" b="b"/>
              <a:pathLst>
                <a:path w="19310" h="21600">
                  <a:moveTo>
                    <a:pt x="19310" y="21600"/>
                  </a:moveTo>
                  <a:cubicBezTo>
                    <a:pt x="3896" y="13961"/>
                    <a:pt x="-2290" y="6761"/>
                    <a:pt x="752" y="0"/>
                  </a:cubicBezTo>
                </a:path>
              </a:pathLst>
            </a:custGeom>
            <a:noFill/>
            <a:ln w="10160" cap="flat" cmpd="sng">
              <a:solidFill>
                <a:srgbClr val="000000"/>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 name="AutoShape 22"/>
            <p:cNvSpPr/>
            <p:nvPr/>
          </p:nvSpPr>
          <p:spPr bwMode="auto">
            <a:xfrm>
              <a:off x="9888538" y="3881437"/>
              <a:ext cx="234950" cy="482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19397" y="14596"/>
                    <a:pt x="12197" y="7396"/>
                    <a:pt x="0" y="0"/>
                  </a:cubicBezTo>
                </a:path>
              </a:pathLst>
            </a:custGeom>
            <a:noFill/>
            <a:ln w="10160" cap="flat" cmpd="sng">
              <a:solidFill>
                <a:srgbClr val="000000"/>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98" name="AutoShape 23"/>
            <p:cNvCxnSpPr>
              <a:cxnSpLocks noChangeShapeType="1"/>
              <a:stCxn id="101" idx="0"/>
              <a:endCxn id="94" idx="0"/>
            </p:cNvCxnSpPr>
            <p:nvPr/>
          </p:nvCxnSpPr>
          <p:spPr bwMode="auto">
            <a:xfrm flipH="1" flipV="1">
              <a:off x="9244013" y="3781425"/>
              <a:ext cx="1" cy="360362"/>
            </a:xfrm>
            <a:prstGeom prst="straightConnector1">
              <a:avLst/>
            </a:prstGeom>
            <a:noFill/>
            <a:ln w="10160" cap="flat" cmpd="sng">
              <a:solidFill>
                <a:srgbClr val="000000"/>
              </a:solidFill>
              <a:prstDash val="solid"/>
              <a:miter lim="400000"/>
              <a:headEnd type="none" w="med" len="med"/>
              <a:tailEnd type="none" w="med" len="med"/>
            </a:ln>
            <a:effectLst>
              <a:outerShdw blurRad="50800" dist="63500" dir="2700000" algn="ctr" rotWithShape="0">
                <a:srgbClr val="000000">
                  <a:alpha val="50000"/>
                </a:srgbClr>
              </a:outerShdw>
            </a:effectLst>
            <a:extLst>
              <a:ext uri="{909E8E84-426E-40DD-AFC4-6F175D3DCCD1}">
                <a14:hiddenFill xmlns:a14="http://schemas.microsoft.com/office/drawing/2010/main">
                  <a:noFill/>
                </a14:hiddenFill>
              </a:ext>
            </a:extLst>
          </p:spPr>
        </p:cxnSp>
        <p:cxnSp>
          <p:nvCxnSpPr>
            <p:cNvPr id="99" name="AutoShape 24"/>
            <p:cNvCxnSpPr>
              <a:cxnSpLocks noChangeShapeType="1"/>
              <a:stCxn id="101" idx="0"/>
              <a:endCxn id="94" idx="0"/>
            </p:cNvCxnSpPr>
            <p:nvPr/>
          </p:nvCxnSpPr>
          <p:spPr bwMode="auto">
            <a:xfrm flipH="1" flipV="1">
              <a:off x="9244013" y="3781425"/>
              <a:ext cx="1" cy="360362"/>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0" name="AutoShape 25"/>
            <p:cNvSpPr/>
            <p:nvPr/>
          </p:nvSpPr>
          <p:spPr bwMode="auto">
            <a:xfrm>
              <a:off x="10145713" y="3608387"/>
              <a:ext cx="258762" cy="776288"/>
            </a:xfrm>
            <a:custGeom>
              <a:avLst/>
              <a:gdLst>
                <a:gd name="T0" fmla="*/ 9755 w 19511"/>
                <a:gd name="T1" fmla="*/ 10800 h 21600"/>
                <a:gd name="T2" fmla="*/ 9755 w 19511"/>
                <a:gd name="T3" fmla="*/ 10800 h 21600"/>
                <a:gd name="T4" fmla="*/ 9755 w 19511"/>
                <a:gd name="T5" fmla="*/ 10800 h 21600"/>
                <a:gd name="T6" fmla="*/ 9755 w 19511"/>
                <a:gd name="T7" fmla="*/ 10800 h 21600"/>
              </a:gdLst>
              <a:ahLst/>
              <a:cxnLst>
                <a:cxn ang="0">
                  <a:pos x="T0" y="T1"/>
                </a:cxn>
                <a:cxn ang="0">
                  <a:pos x="T2" y="T3"/>
                </a:cxn>
                <a:cxn ang="0">
                  <a:pos x="T4" y="T5"/>
                </a:cxn>
                <a:cxn ang="0">
                  <a:pos x="T6" y="T7"/>
                </a:cxn>
              </a:cxnLst>
              <a:rect l="0" t="0" r="r" b="b"/>
              <a:pathLst>
                <a:path w="19511" h="21600">
                  <a:moveTo>
                    <a:pt x="18905" y="21600"/>
                  </a:moveTo>
                  <a:cubicBezTo>
                    <a:pt x="21600" y="14247"/>
                    <a:pt x="15298" y="7047"/>
                    <a:pt x="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1" name="AutoShape 26"/>
            <p:cNvSpPr/>
            <p:nvPr/>
          </p:nvSpPr>
          <p:spPr bwMode="auto">
            <a:xfrm>
              <a:off x="7847013" y="4141787"/>
              <a:ext cx="2794000" cy="298037"/>
            </a:xfrm>
            <a:prstGeom prst="roundRect">
              <a:avLst>
                <a:gd name="adj" fmla="val 8944"/>
              </a:avLst>
            </a:prstGeom>
            <a:solidFill>
              <a:srgbClr val="FF644E">
                <a:alpha val="97066"/>
              </a:srgbClr>
            </a:solidFill>
            <a:ln w="12700" cap="flat" cmpd="sng">
              <a:solidFill>
                <a:srgbClr val="000000">
                  <a:alpha val="97066"/>
                </a:srgbClr>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11430" tIns="11430" rIns="11430" bIns="11430" anchor="ctr"/>
            <a:lstStyle/>
            <a:p>
              <a:pPr algn="ctr"/>
              <a:r>
                <a:rPr lang="zh-CN" altLang="zh-CN" sz="2000" b="1" dirty="0">
                  <a:solidFill>
                    <a:srgbClr val="000000"/>
                  </a:solidFill>
                  <a:latin typeface="Kannada MN" charset="0"/>
                  <a:ea typeface="Kannada MN" charset="0"/>
                  <a:cs typeface="Kannada MN" charset="0"/>
                  <a:sym typeface="Kannada MN" charset="0"/>
                </a:rPr>
                <a:t>Edge Selection Mechanism</a:t>
              </a:r>
              <a:endParaRPr lang="zh-CN" altLang="zh-CN" sz="2000" b="1" dirty="0">
                <a:solidFill>
                  <a:srgbClr val="000000"/>
                </a:solidFill>
                <a:latin typeface="Kannada MN" charset="0"/>
                <a:ea typeface="Kannada MN" charset="0"/>
                <a:cs typeface="Kannada MN" charset="0"/>
                <a:sym typeface="Kannada MN" charset="0"/>
              </a:endParaRPr>
            </a:p>
          </p:txBody>
        </p:sp>
        <p:sp>
          <p:nvSpPr>
            <p:cNvPr id="102" name="Oval 27"/>
            <p:cNvSpPr/>
            <p:nvPr/>
          </p:nvSpPr>
          <p:spPr bwMode="auto">
            <a:xfrm>
              <a:off x="8620125" y="3684587"/>
              <a:ext cx="222250"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cxnSp>
          <p:nvCxnSpPr>
            <p:cNvPr id="104" name="AutoShape 29"/>
            <p:cNvCxnSpPr>
              <a:cxnSpLocks noChangeShapeType="1"/>
              <a:stCxn id="103" idx="0"/>
              <a:endCxn id="87" idx="0"/>
            </p:cNvCxnSpPr>
            <p:nvPr/>
          </p:nvCxnSpPr>
          <p:spPr bwMode="auto">
            <a:xfrm flipV="1">
              <a:off x="8289925" y="3032125"/>
              <a:ext cx="300038" cy="558800"/>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5" name="AutoShape 30"/>
            <p:cNvSpPr/>
            <p:nvPr/>
          </p:nvSpPr>
          <p:spPr bwMode="auto">
            <a:xfrm>
              <a:off x="9898063" y="2971800"/>
              <a:ext cx="249237" cy="636587"/>
            </a:xfrm>
            <a:custGeom>
              <a:avLst/>
              <a:gdLst>
                <a:gd name="T0" fmla="*/ 10254 w 20509"/>
                <a:gd name="T1" fmla="*/ 10800 h 21600"/>
                <a:gd name="T2" fmla="*/ 10254 w 20509"/>
                <a:gd name="T3" fmla="*/ 10800 h 21600"/>
                <a:gd name="T4" fmla="*/ 10254 w 20509"/>
                <a:gd name="T5" fmla="*/ 10800 h 21600"/>
                <a:gd name="T6" fmla="*/ 10254 w 20509"/>
                <a:gd name="T7" fmla="*/ 10800 h 21600"/>
              </a:gdLst>
              <a:ahLst/>
              <a:cxnLst>
                <a:cxn ang="0">
                  <a:pos x="T0" y="T1"/>
                </a:cxn>
                <a:cxn ang="0">
                  <a:pos x="T2" y="T3"/>
                </a:cxn>
                <a:cxn ang="0">
                  <a:pos x="T4" y="T5"/>
                </a:cxn>
                <a:cxn ang="0">
                  <a:pos x="T6" y="T7"/>
                </a:cxn>
              </a:cxnLst>
              <a:rect l="0" t="0" r="r" b="b"/>
              <a:pathLst>
                <a:path w="20509" h="21600">
                  <a:moveTo>
                    <a:pt x="20367" y="21600"/>
                  </a:moveTo>
                  <a:cubicBezTo>
                    <a:pt x="21600" y="14418"/>
                    <a:pt x="14811" y="7218"/>
                    <a:pt x="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 name="Oval 31"/>
            <p:cNvSpPr/>
            <p:nvPr/>
          </p:nvSpPr>
          <p:spPr bwMode="auto">
            <a:xfrm>
              <a:off x="9477375" y="2365375"/>
              <a:ext cx="215900" cy="220662"/>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07" name="Oval 32"/>
            <p:cNvSpPr/>
            <p:nvPr/>
          </p:nvSpPr>
          <p:spPr bwMode="auto">
            <a:xfrm>
              <a:off x="9771063" y="2867025"/>
              <a:ext cx="223837"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08" name="Oval 33"/>
            <p:cNvSpPr/>
            <p:nvPr/>
          </p:nvSpPr>
          <p:spPr bwMode="auto">
            <a:xfrm>
              <a:off x="10040938" y="3506787"/>
              <a:ext cx="223837"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87" name="Oval 12"/>
            <p:cNvSpPr/>
            <p:nvPr/>
          </p:nvSpPr>
          <p:spPr bwMode="auto">
            <a:xfrm>
              <a:off x="8478838" y="2922587"/>
              <a:ext cx="222250" cy="220663"/>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03" name="Oval 28"/>
            <p:cNvSpPr/>
            <p:nvPr/>
          </p:nvSpPr>
          <p:spPr bwMode="auto">
            <a:xfrm>
              <a:off x="8178800" y="3481387"/>
              <a:ext cx="222250"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80" name="Oval 5"/>
            <p:cNvSpPr/>
            <p:nvPr/>
          </p:nvSpPr>
          <p:spPr bwMode="auto">
            <a:xfrm>
              <a:off x="9136063" y="1800225"/>
              <a:ext cx="215900"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1100" dirty="0">
                <a:solidFill>
                  <a:schemeClr val="tx1"/>
                </a:solidFill>
                <a:latin typeface="Helvetica Neue Medium" charset="0"/>
                <a:ea typeface="Helvetica Neue Medium" charset="0"/>
                <a:cs typeface="Helvetica Neue Medium" charset="0"/>
                <a:sym typeface="Helvetica Neue Medium" charset="0"/>
              </a:endParaRPr>
            </a:p>
          </p:txBody>
        </p:sp>
        <p:sp>
          <p:nvSpPr>
            <p:cNvPr id="82" name="Oval 7"/>
            <p:cNvSpPr/>
            <p:nvPr/>
          </p:nvSpPr>
          <p:spPr bwMode="auto">
            <a:xfrm>
              <a:off x="8782050" y="2352675"/>
              <a:ext cx="217488" cy="220662"/>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86" name="Oval 11"/>
            <p:cNvSpPr/>
            <p:nvPr/>
          </p:nvSpPr>
          <p:spPr bwMode="auto">
            <a:xfrm>
              <a:off x="9124950" y="2614612"/>
              <a:ext cx="222250"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92" name="Oval 17"/>
            <p:cNvSpPr/>
            <p:nvPr/>
          </p:nvSpPr>
          <p:spPr bwMode="auto">
            <a:xfrm>
              <a:off x="9007475" y="3167062"/>
              <a:ext cx="223838"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94" name="Oval 19"/>
            <p:cNvSpPr/>
            <p:nvPr/>
          </p:nvSpPr>
          <p:spPr bwMode="auto">
            <a:xfrm>
              <a:off x="9132888" y="3781425"/>
              <a:ext cx="222250" cy="220662"/>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grpSp>
      <p:grpSp>
        <p:nvGrpSpPr>
          <p:cNvPr id="30" name="组合 29"/>
          <p:cNvGrpSpPr/>
          <p:nvPr/>
        </p:nvGrpSpPr>
        <p:grpSpPr>
          <a:xfrm>
            <a:off x="5855532" y="2123158"/>
            <a:ext cx="1979018" cy="388384"/>
            <a:chOff x="9593132" y="2332318"/>
            <a:chExt cx="1979018" cy="388384"/>
          </a:xfrm>
        </p:grpSpPr>
        <p:sp>
          <p:nvSpPr>
            <p:cNvPr id="110" name="文本框 109"/>
            <p:cNvSpPr txBox="1"/>
            <p:nvPr/>
          </p:nvSpPr>
          <p:spPr>
            <a:xfrm>
              <a:off x="10138844" y="2332318"/>
              <a:ext cx="1433306" cy="341119"/>
            </a:xfrm>
            <a:prstGeom prst="rect">
              <a:avLst/>
            </a:prstGeom>
            <a:noFill/>
          </p:spPr>
          <p:txBody>
            <a:bodyPr wrap="square" rtlCol="0">
              <a:spAutoFit/>
            </a:bodyPr>
            <a:lstStyle/>
            <a:p>
              <a:pPr algn="ctr">
                <a:lnSpc>
                  <a:spcPct val="130000"/>
                </a:lnSpc>
                <a:spcBef>
                  <a:spcPts val="600"/>
                </a:spcBef>
              </a:pPr>
              <a:r>
                <a:rPr lang="en-US" altLang="zh-CN" sz="1400" b="1" i="1" kern="0" dirty="0">
                  <a:latin typeface="Century Gothic" panose="020B0502020202020204" charset="0"/>
                  <a:ea typeface="微软雅黑" panose="020B0503020204020204" pitchFamily="34" charset="-122"/>
                  <a:cs typeface="Century Gothic" panose="020B0502020202020204" charset="0"/>
                  <a:sym typeface="+mn-lt"/>
                </a:rPr>
                <a:t>Basic blocks</a:t>
              </a:r>
              <a:endParaRPr lang="en-US" altLang="zh-CN" sz="1400" b="1" i="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112" name="矩形: 圆角 111"/>
            <p:cNvSpPr/>
            <p:nvPr/>
          </p:nvSpPr>
          <p:spPr>
            <a:xfrm>
              <a:off x="9593132" y="2332318"/>
              <a:ext cx="453193" cy="388384"/>
            </a:xfrm>
            <a:prstGeom prst="roundRect">
              <a:avLst/>
            </a:prstGeom>
            <a:noFill/>
            <a:ln w="19050">
              <a:solidFill>
                <a:schemeClr val="bg2">
                  <a:lumMod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13" name="组合 112"/>
          <p:cNvGrpSpPr/>
          <p:nvPr/>
        </p:nvGrpSpPr>
        <p:grpSpPr>
          <a:xfrm>
            <a:off x="6548993" y="3246813"/>
            <a:ext cx="1910458" cy="731801"/>
            <a:chOff x="9638761" y="2332317"/>
            <a:chExt cx="1738719" cy="731801"/>
          </a:xfrm>
        </p:grpSpPr>
        <p:sp>
          <p:nvSpPr>
            <p:cNvPr id="114" name="文本框 113"/>
            <p:cNvSpPr txBox="1"/>
            <p:nvPr/>
          </p:nvSpPr>
          <p:spPr>
            <a:xfrm>
              <a:off x="9944174" y="2442922"/>
              <a:ext cx="1433306" cy="621196"/>
            </a:xfrm>
            <a:prstGeom prst="rect">
              <a:avLst/>
            </a:prstGeom>
            <a:noFill/>
          </p:spPr>
          <p:txBody>
            <a:bodyPr wrap="square" rtlCol="0">
              <a:spAutoFit/>
            </a:bodyPr>
            <a:lstStyle/>
            <a:p>
              <a:pPr algn="ctr">
                <a:lnSpc>
                  <a:spcPct val="130000"/>
                </a:lnSpc>
                <a:spcBef>
                  <a:spcPts val="600"/>
                </a:spcBef>
              </a:pPr>
              <a:r>
                <a:rPr lang="en-US" altLang="zh-CN" sz="1400" b="1" i="1" kern="0" dirty="0">
                  <a:latin typeface="Century Gothic" panose="020B0502020202020204" charset="0"/>
                  <a:ea typeface="微软雅黑" panose="020B0503020204020204" pitchFamily="34" charset="-122"/>
                  <a:cs typeface="Century Gothic" panose="020B0502020202020204" charset="0"/>
                  <a:sym typeface="+mn-lt"/>
                </a:rPr>
                <a:t>Explored edge</a:t>
              </a:r>
              <a:endParaRPr lang="en-US" altLang="zh-CN" sz="1400" b="1" i="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116" name="矩形: 圆角 115"/>
            <p:cNvSpPr/>
            <p:nvPr/>
          </p:nvSpPr>
          <p:spPr>
            <a:xfrm>
              <a:off x="9638761" y="2332317"/>
              <a:ext cx="312413" cy="610693"/>
            </a:xfrm>
            <a:prstGeom prst="roundRect">
              <a:avLst/>
            </a:prstGeom>
            <a:noFill/>
            <a:ln w="19050">
              <a:solidFill>
                <a:schemeClr val="bg2">
                  <a:lumMod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6953688" y="4970755"/>
            <a:ext cx="1796245" cy="629092"/>
            <a:chOff x="9627088" y="2313918"/>
            <a:chExt cx="1634773" cy="629092"/>
          </a:xfrm>
        </p:grpSpPr>
        <p:sp>
          <p:nvSpPr>
            <p:cNvPr id="118" name="文本框 117"/>
            <p:cNvSpPr txBox="1"/>
            <p:nvPr/>
          </p:nvSpPr>
          <p:spPr>
            <a:xfrm>
              <a:off x="9828555" y="2313918"/>
              <a:ext cx="1433306" cy="621196"/>
            </a:xfrm>
            <a:prstGeom prst="rect">
              <a:avLst/>
            </a:prstGeom>
            <a:noFill/>
          </p:spPr>
          <p:txBody>
            <a:bodyPr wrap="square" rtlCol="0">
              <a:spAutoFit/>
            </a:bodyPr>
            <a:lstStyle/>
            <a:p>
              <a:pPr algn="ctr">
                <a:lnSpc>
                  <a:spcPct val="130000"/>
                </a:lnSpc>
                <a:spcBef>
                  <a:spcPts val="600"/>
                </a:spcBef>
              </a:pPr>
              <a:r>
                <a:rPr lang="en-US" altLang="zh-CN" sz="1400" b="1" i="1" kern="0" dirty="0">
                  <a:latin typeface="Century Gothic" panose="020B0502020202020204" charset="0"/>
                  <a:ea typeface="微软雅黑" panose="020B0503020204020204" pitchFamily="34" charset="-122"/>
                  <a:cs typeface="Century Gothic" panose="020B0502020202020204" charset="0"/>
                  <a:sym typeface="+mn-lt"/>
                </a:rPr>
                <a:t>Unexplored edge</a:t>
              </a:r>
              <a:endParaRPr lang="en-US" altLang="zh-CN" sz="1400" b="1" i="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120" name="矩形: 圆角 119"/>
            <p:cNvSpPr/>
            <p:nvPr/>
          </p:nvSpPr>
          <p:spPr>
            <a:xfrm>
              <a:off x="9627088" y="2491054"/>
              <a:ext cx="324086" cy="451956"/>
            </a:xfrm>
            <a:prstGeom prst="roundRect">
              <a:avLst/>
            </a:prstGeom>
            <a:noFill/>
            <a:ln w="19050">
              <a:solidFill>
                <a:schemeClr val="bg2">
                  <a:lumMod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55" name="组合 154"/>
          <p:cNvGrpSpPr/>
          <p:nvPr/>
        </p:nvGrpSpPr>
        <p:grpSpPr>
          <a:xfrm>
            <a:off x="4086802" y="2158047"/>
            <a:ext cx="3990651" cy="3847783"/>
            <a:chOff x="12142422" y="2514830"/>
            <a:chExt cx="2792412" cy="2638425"/>
          </a:xfrm>
        </p:grpSpPr>
        <p:sp>
          <p:nvSpPr>
            <p:cNvPr id="122" name="AutoShape 34"/>
            <p:cNvSpPr/>
            <p:nvPr/>
          </p:nvSpPr>
          <p:spPr bwMode="auto">
            <a:xfrm>
              <a:off x="12293234" y="4403955"/>
              <a:ext cx="234950" cy="576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2687" y="15803"/>
                    <a:pt x="9887" y="8603"/>
                    <a:pt x="2160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 name="AutoShape 35"/>
            <p:cNvSpPr/>
            <p:nvPr/>
          </p:nvSpPr>
          <p:spPr bwMode="auto">
            <a:xfrm>
              <a:off x="13937884" y="4148368"/>
              <a:ext cx="93663" cy="277812"/>
            </a:xfrm>
            <a:custGeom>
              <a:avLst/>
              <a:gdLst>
                <a:gd name="T0" fmla="+- 0 10800 1"/>
                <a:gd name="T1" fmla="*/ T0 w 21599"/>
                <a:gd name="T2" fmla="*/ 10800 h 21600"/>
                <a:gd name="T3" fmla="+- 0 10800 1"/>
                <a:gd name="T4" fmla="*/ T3 w 21599"/>
                <a:gd name="T5" fmla="*/ 10800 h 21600"/>
                <a:gd name="T6" fmla="+- 0 10800 1"/>
                <a:gd name="T7" fmla="*/ T6 w 21599"/>
                <a:gd name="T8" fmla="*/ 10800 h 21600"/>
                <a:gd name="T9" fmla="+- 0 10800 1"/>
                <a:gd name="T10" fmla="*/ T9 w 21599"/>
                <a:gd name="T11" fmla="*/ 10800 h 21600"/>
              </a:gdLst>
              <a:ahLst/>
              <a:cxnLst>
                <a:cxn ang="0">
                  <a:pos x="T1" y="T2"/>
                </a:cxn>
                <a:cxn ang="0">
                  <a:pos x="T4" y="T5"/>
                </a:cxn>
                <a:cxn ang="0">
                  <a:pos x="T7" y="T8"/>
                </a:cxn>
                <a:cxn ang="0">
                  <a:pos x="T10" y="T11"/>
                </a:cxn>
              </a:cxnLst>
              <a:rect l="0" t="0" r="r" b="b"/>
              <a:pathLst>
                <a:path w="21599" h="21600">
                  <a:moveTo>
                    <a:pt x="21599" y="21600"/>
                  </a:moveTo>
                  <a:cubicBezTo>
                    <a:pt x="7199" y="15282"/>
                    <a:pt x="-1" y="8082"/>
                    <a:pt x="0" y="0"/>
                  </a:cubicBezTo>
                </a:path>
              </a:pathLst>
            </a:custGeom>
            <a:noFill/>
            <a:ln w="10160" cap="flat" cmpd="sng">
              <a:solidFill>
                <a:srgbClr val="000000"/>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 name="AutoShape 36"/>
            <p:cNvSpPr/>
            <p:nvPr/>
          </p:nvSpPr>
          <p:spPr bwMode="auto">
            <a:xfrm>
              <a:off x="12655184" y="4613505"/>
              <a:ext cx="336550" cy="471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7602" y="20899"/>
                    <a:pt x="14802" y="13699"/>
                    <a:pt x="2160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 name="AutoShape 37"/>
            <p:cNvSpPr/>
            <p:nvPr/>
          </p:nvSpPr>
          <p:spPr bwMode="auto">
            <a:xfrm>
              <a:off x="12999672" y="4068993"/>
              <a:ext cx="336550" cy="4714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9232" y="16753"/>
                    <a:pt x="16432" y="9553"/>
                    <a:pt x="2160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127" name="AutoShape 39"/>
            <p:cNvCxnSpPr>
              <a:cxnSpLocks noChangeShapeType="1"/>
              <a:stCxn id="128" idx="0"/>
              <a:endCxn id="126" idx="0"/>
            </p:cNvCxnSpPr>
            <p:nvPr/>
          </p:nvCxnSpPr>
          <p:spPr bwMode="auto">
            <a:xfrm flipV="1">
              <a:off x="13185409" y="2624368"/>
              <a:ext cx="352425" cy="552450"/>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9" name="AutoShape 41"/>
            <p:cNvSpPr/>
            <p:nvPr/>
          </p:nvSpPr>
          <p:spPr bwMode="auto">
            <a:xfrm>
              <a:off x="13572759" y="2732318"/>
              <a:ext cx="306388" cy="460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11781" y="15530"/>
                    <a:pt x="4581" y="8330"/>
                    <a:pt x="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130" name="AutoShape 42"/>
            <p:cNvCxnSpPr>
              <a:cxnSpLocks noChangeShapeType="1"/>
              <a:stCxn id="133" idx="0"/>
              <a:endCxn id="128" idx="0"/>
            </p:cNvCxnSpPr>
            <p:nvPr/>
          </p:nvCxnSpPr>
          <p:spPr bwMode="auto">
            <a:xfrm flipV="1">
              <a:off x="12885372" y="3176818"/>
              <a:ext cx="300037" cy="569912"/>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1" name="AutoShape 43"/>
            <p:cNvCxnSpPr>
              <a:cxnSpLocks noChangeShapeType="1"/>
              <a:stCxn id="132" idx="0"/>
              <a:endCxn id="126" idx="0"/>
            </p:cNvCxnSpPr>
            <p:nvPr/>
          </p:nvCxnSpPr>
          <p:spPr bwMode="auto">
            <a:xfrm flipV="1">
              <a:off x="13531484" y="2624368"/>
              <a:ext cx="6350" cy="814387"/>
            </a:xfrm>
            <a:prstGeom prst="straightConnector1">
              <a:avLst/>
            </a:prstGeom>
            <a:noFill/>
            <a:ln w="10160" cap="flat" cmpd="sng">
              <a:solidFill>
                <a:schemeClr val="tx1"/>
              </a:solidFill>
              <a:prstDash val="solid"/>
              <a:miter lim="400000"/>
              <a:headEnd type="none" w="med" len="med"/>
              <a:tailEnd type="none" w="med" len="med"/>
            </a:ln>
            <a:effectLst/>
            <a:extLst>
              <a:ext uri="{909E8E84-426E-40DD-AFC4-6F175D3DCCD1}">
                <a14:hiddenFill xmlns:a14="http://schemas.microsoft.com/office/drawing/2010/main">
                  <a:noFill/>
                </a14:hiddenFill>
              </a:ext>
            </a:extLst>
          </p:spPr>
        </p:cxnSp>
        <p:sp>
          <p:nvSpPr>
            <p:cNvPr id="134" name="AutoShape 46"/>
            <p:cNvSpPr/>
            <p:nvPr/>
          </p:nvSpPr>
          <p:spPr bwMode="auto">
            <a:xfrm>
              <a:off x="13879147" y="3192693"/>
              <a:ext cx="312737" cy="492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10739" y="20740"/>
                    <a:pt x="3539" y="13540"/>
                    <a:pt x="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135" name="AutoShape 47"/>
            <p:cNvCxnSpPr>
              <a:cxnSpLocks noChangeShapeType="1"/>
              <a:stCxn id="138" idx="0"/>
              <a:endCxn id="132" idx="0"/>
            </p:cNvCxnSpPr>
            <p:nvPr/>
          </p:nvCxnSpPr>
          <p:spPr bwMode="auto">
            <a:xfrm flipV="1">
              <a:off x="13414009" y="3438755"/>
              <a:ext cx="117475" cy="552450"/>
            </a:xfrm>
            <a:prstGeom prst="straightConnector1">
              <a:avLst/>
            </a:prstGeom>
            <a:noFill/>
            <a:ln w="22225" cap="flat" cmpd="sng">
              <a:solidFill>
                <a:srgbClr val="F27200"/>
              </a:solidFill>
              <a:prstDash val="solid"/>
              <a:miter lim="400000"/>
              <a:headEnd type="none" w="med" len="med"/>
              <a:tailEnd type="non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36" name="AutoShape 48"/>
            <p:cNvCxnSpPr>
              <a:cxnSpLocks noChangeShapeType="1"/>
              <a:stCxn id="137" idx="0"/>
              <a:endCxn id="132" idx="0"/>
            </p:cNvCxnSpPr>
            <p:nvPr/>
          </p:nvCxnSpPr>
          <p:spPr bwMode="auto">
            <a:xfrm flipH="1" flipV="1">
              <a:off x="13531484" y="3438755"/>
              <a:ext cx="347663" cy="631825"/>
            </a:xfrm>
            <a:prstGeom prst="straightConnector1">
              <a:avLst/>
            </a:prstGeom>
            <a:noFill/>
            <a:ln w="12700" cap="flat" cmpd="sng">
              <a:solidFill>
                <a:schemeClr val="tx1"/>
              </a:solidFill>
              <a:prstDash val="dash"/>
              <a:miter lim="400000"/>
              <a:headEnd type="none" w="med" len="med"/>
              <a:tailEnd type="none" w="med" len="med"/>
            </a:ln>
            <a:effectLst/>
            <a:extLst>
              <a:ext uri="{909E8E84-426E-40DD-AFC4-6F175D3DCCD1}">
                <a14:hiddenFill xmlns:a14="http://schemas.microsoft.com/office/drawing/2010/main">
                  <a:noFill/>
                </a14:hiddenFill>
              </a:ext>
            </a:extLst>
          </p:spPr>
        </p:cxnSp>
        <p:sp>
          <p:nvSpPr>
            <p:cNvPr id="137" name="Oval 49"/>
            <p:cNvSpPr/>
            <p:nvPr/>
          </p:nvSpPr>
          <p:spPr bwMode="auto">
            <a:xfrm>
              <a:off x="13768022" y="3959455"/>
              <a:ext cx="222250" cy="220663"/>
            </a:xfrm>
            <a:prstGeom prst="ellipse">
              <a:avLst/>
            </a:prstGeom>
            <a:solidFill>
              <a:srgbClr val="F27200"/>
            </a:solidFill>
            <a:ln w="6350" cap="flat" cmpd="sng">
              <a:solidFill>
                <a:srgbClr val="5E5E5E"/>
              </a:solidFill>
              <a:prstDash val="solid"/>
              <a:miter lim="400000"/>
              <a:headEnd type="none" w="med" len="med"/>
              <a:tailEnd type="none" w="med" len="med"/>
            </a:ln>
            <a:effectLst>
              <a:outerShdw blurRad="63500" dist="25400" dir="5400000" algn="ctr" rotWithShape="0">
                <a:srgbClr val="000000"/>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cxnSp>
          <p:nvCxnSpPr>
            <p:cNvPr id="139" name="AutoShape 51"/>
            <p:cNvCxnSpPr>
              <a:cxnSpLocks noChangeShapeType="1"/>
              <a:stCxn id="140" idx="0"/>
              <a:endCxn id="138" idx="0"/>
            </p:cNvCxnSpPr>
            <p:nvPr/>
          </p:nvCxnSpPr>
          <p:spPr bwMode="auto">
            <a:xfrm flipH="1" flipV="1">
              <a:off x="13414009" y="3991205"/>
              <a:ext cx="123825" cy="614363"/>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1" name="Oval 53"/>
            <p:cNvSpPr/>
            <p:nvPr/>
          </p:nvSpPr>
          <p:spPr bwMode="auto">
            <a:xfrm>
              <a:off x="13998209" y="4399193"/>
              <a:ext cx="222250" cy="219075"/>
            </a:xfrm>
            <a:prstGeom prst="ellipse">
              <a:avLst/>
            </a:prstGeom>
            <a:solidFill>
              <a:srgbClr val="D5D5D5"/>
            </a:solid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42" name="AutoShape 54"/>
            <p:cNvSpPr/>
            <p:nvPr/>
          </p:nvSpPr>
          <p:spPr bwMode="auto">
            <a:xfrm>
              <a:off x="13056822" y="4615093"/>
              <a:ext cx="258762" cy="463550"/>
            </a:xfrm>
            <a:custGeom>
              <a:avLst/>
              <a:gdLst>
                <a:gd name="T0" fmla="+- 0 11945 2290"/>
                <a:gd name="T1" fmla="*/ T0 w 19310"/>
                <a:gd name="T2" fmla="*/ 10800 h 21600"/>
                <a:gd name="T3" fmla="+- 0 11945 2290"/>
                <a:gd name="T4" fmla="*/ T3 w 19310"/>
                <a:gd name="T5" fmla="*/ 10800 h 21600"/>
                <a:gd name="T6" fmla="+- 0 11945 2290"/>
                <a:gd name="T7" fmla="*/ T6 w 19310"/>
                <a:gd name="T8" fmla="*/ 10800 h 21600"/>
                <a:gd name="T9" fmla="+- 0 11945 2290"/>
                <a:gd name="T10" fmla="*/ T9 w 19310"/>
                <a:gd name="T11" fmla="*/ 10800 h 21600"/>
              </a:gdLst>
              <a:ahLst/>
              <a:cxnLst>
                <a:cxn ang="0">
                  <a:pos x="T1" y="T2"/>
                </a:cxn>
                <a:cxn ang="0">
                  <a:pos x="T4" y="T5"/>
                </a:cxn>
                <a:cxn ang="0">
                  <a:pos x="T7" y="T8"/>
                </a:cxn>
                <a:cxn ang="0">
                  <a:pos x="T10" y="T11"/>
                </a:cxn>
              </a:cxnLst>
              <a:rect l="0" t="0" r="r" b="b"/>
              <a:pathLst>
                <a:path w="19310" h="21600">
                  <a:moveTo>
                    <a:pt x="19310" y="21600"/>
                  </a:moveTo>
                  <a:cubicBezTo>
                    <a:pt x="3896" y="13961"/>
                    <a:pt x="-2290" y="6761"/>
                    <a:pt x="752" y="0"/>
                  </a:cubicBezTo>
                </a:path>
              </a:pathLst>
            </a:custGeom>
            <a:noFill/>
            <a:ln w="10160" cap="flat" cmpd="sng">
              <a:solidFill>
                <a:srgbClr val="000000"/>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3" name="AutoShape 55"/>
            <p:cNvSpPr/>
            <p:nvPr/>
          </p:nvSpPr>
          <p:spPr bwMode="auto">
            <a:xfrm>
              <a:off x="14183947" y="4594455"/>
              <a:ext cx="234950" cy="484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19397" y="14596"/>
                    <a:pt x="12197" y="7396"/>
                    <a:pt x="0" y="0"/>
                  </a:cubicBezTo>
                </a:path>
              </a:pathLst>
            </a:custGeom>
            <a:noFill/>
            <a:ln w="10160" cap="flat" cmpd="sng">
              <a:solidFill>
                <a:srgbClr val="000000"/>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145" name="AutoShape 57"/>
            <p:cNvCxnSpPr>
              <a:cxnSpLocks noChangeShapeType="1"/>
              <a:stCxn id="147" idx="0"/>
              <a:endCxn id="140" idx="0"/>
            </p:cNvCxnSpPr>
            <p:nvPr/>
          </p:nvCxnSpPr>
          <p:spPr bwMode="auto">
            <a:xfrm flipV="1">
              <a:off x="13538628" y="4496030"/>
              <a:ext cx="0" cy="358775"/>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6" name="AutoShape 58"/>
            <p:cNvSpPr/>
            <p:nvPr/>
          </p:nvSpPr>
          <p:spPr bwMode="auto">
            <a:xfrm>
              <a:off x="14439534" y="4322993"/>
              <a:ext cx="258763" cy="776287"/>
            </a:xfrm>
            <a:custGeom>
              <a:avLst/>
              <a:gdLst>
                <a:gd name="T0" fmla="*/ 9755 w 19511"/>
                <a:gd name="T1" fmla="*/ 10800 h 21600"/>
                <a:gd name="T2" fmla="*/ 9755 w 19511"/>
                <a:gd name="T3" fmla="*/ 10800 h 21600"/>
                <a:gd name="T4" fmla="*/ 9755 w 19511"/>
                <a:gd name="T5" fmla="*/ 10800 h 21600"/>
                <a:gd name="T6" fmla="*/ 9755 w 19511"/>
                <a:gd name="T7" fmla="*/ 10800 h 21600"/>
              </a:gdLst>
              <a:ahLst/>
              <a:cxnLst>
                <a:cxn ang="0">
                  <a:pos x="T0" y="T1"/>
                </a:cxn>
                <a:cxn ang="0">
                  <a:pos x="T2" y="T3"/>
                </a:cxn>
                <a:cxn ang="0">
                  <a:pos x="T4" y="T5"/>
                </a:cxn>
                <a:cxn ang="0">
                  <a:pos x="T6" y="T7"/>
                </a:cxn>
              </a:cxnLst>
              <a:rect l="0" t="0" r="r" b="b"/>
              <a:pathLst>
                <a:path w="19511" h="21600">
                  <a:moveTo>
                    <a:pt x="18905" y="21600"/>
                  </a:moveTo>
                  <a:cubicBezTo>
                    <a:pt x="21600" y="14247"/>
                    <a:pt x="15298" y="7047"/>
                    <a:pt x="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 name="AutoShape 59"/>
            <p:cNvSpPr/>
            <p:nvPr/>
          </p:nvSpPr>
          <p:spPr bwMode="auto">
            <a:xfrm>
              <a:off x="12142422" y="4854805"/>
              <a:ext cx="2792412" cy="298450"/>
            </a:xfrm>
            <a:prstGeom prst="roundRect">
              <a:avLst>
                <a:gd name="adj" fmla="val 8944"/>
              </a:avLst>
            </a:prstGeom>
            <a:solidFill>
              <a:srgbClr val="FF644E">
                <a:alpha val="97066"/>
              </a:srgbClr>
            </a:solidFill>
            <a:ln w="12700" cap="flat" cmpd="sng">
              <a:solidFill>
                <a:srgbClr val="000000">
                  <a:alpha val="97066"/>
                </a:srgbClr>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11430" tIns="11430" rIns="11430" bIns="11430" anchor="ctr"/>
            <a:lstStyle/>
            <a:p>
              <a:pPr algn="ctr"/>
              <a:endParaRPr lang="zh-CN" altLang="zh-CN" sz="2000" b="1" dirty="0">
                <a:solidFill>
                  <a:srgbClr val="000000"/>
                </a:solidFill>
                <a:latin typeface="Kannada MN" charset="0"/>
                <a:ea typeface="Kannada MN" charset="0"/>
                <a:cs typeface="Kannada MN" charset="0"/>
                <a:sym typeface="Kannada MN" charset="0"/>
              </a:endParaRPr>
            </a:p>
          </p:txBody>
        </p:sp>
        <p:sp>
          <p:nvSpPr>
            <p:cNvPr id="148" name="Oval 60"/>
            <p:cNvSpPr/>
            <p:nvPr/>
          </p:nvSpPr>
          <p:spPr bwMode="auto">
            <a:xfrm>
              <a:off x="12913947" y="4399193"/>
              <a:ext cx="222250"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cxnSp>
          <p:nvCxnSpPr>
            <p:cNvPr id="150" name="AutoShape 62"/>
            <p:cNvCxnSpPr>
              <a:cxnSpLocks noChangeShapeType="1"/>
              <a:stCxn id="149" idx="0"/>
              <a:endCxn id="133" idx="0"/>
            </p:cNvCxnSpPr>
            <p:nvPr/>
          </p:nvCxnSpPr>
          <p:spPr bwMode="auto">
            <a:xfrm flipV="1">
              <a:off x="12583747" y="3746730"/>
              <a:ext cx="301625" cy="558800"/>
            </a:xfrm>
            <a:prstGeom prst="straightConnector1">
              <a:avLst/>
            </a:pr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1" name="AutoShape 63"/>
            <p:cNvSpPr/>
            <p:nvPr/>
          </p:nvSpPr>
          <p:spPr bwMode="auto">
            <a:xfrm>
              <a:off x="14191884" y="3684818"/>
              <a:ext cx="249238" cy="638175"/>
            </a:xfrm>
            <a:custGeom>
              <a:avLst/>
              <a:gdLst>
                <a:gd name="T0" fmla="*/ 10254 w 20509"/>
                <a:gd name="T1" fmla="*/ 10800 h 21600"/>
                <a:gd name="T2" fmla="*/ 10254 w 20509"/>
                <a:gd name="T3" fmla="*/ 10800 h 21600"/>
                <a:gd name="T4" fmla="*/ 10254 w 20509"/>
                <a:gd name="T5" fmla="*/ 10800 h 21600"/>
                <a:gd name="T6" fmla="*/ 10254 w 20509"/>
                <a:gd name="T7" fmla="*/ 10800 h 21600"/>
              </a:gdLst>
              <a:ahLst/>
              <a:cxnLst>
                <a:cxn ang="0">
                  <a:pos x="T0" y="T1"/>
                </a:cxn>
                <a:cxn ang="0">
                  <a:pos x="T2" y="T3"/>
                </a:cxn>
                <a:cxn ang="0">
                  <a:pos x="T4" y="T5"/>
                </a:cxn>
                <a:cxn ang="0">
                  <a:pos x="T6" y="T7"/>
                </a:cxn>
              </a:cxnLst>
              <a:rect l="0" t="0" r="r" b="b"/>
              <a:pathLst>
                <a:path w="20509" h="21600">
                  <a:moveTo>
                    <a:pt x="20367" y="21600"/>
                  </a:moveTo>
                  <a:cubicBezTo>
                    <a:pt x="21600" y="14418"/>
                    <a:pt x="14811" y="7218"/>
                    <a:pt x="0" y="0"/>
                  </a:cubicBezTo>
                </a:path>
              </a:pathLst>
            </a:custGeom>
            <a:noFill/>
            <a:ln w="1016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 name="Oval 64"/>
            <p:cNvSpPr/>
            <p:nvPr/>
          </p:nvSpPr>
          <p:spPr bwMode="auto">
            <a:xfrm>
              <a:off x="13771197" y="3079980"/>
              <a:ext cx="217487" cy="220663"/>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53" name="Oval 65"/>
            <p:cNvSpPr/>
            <p:nvPr/>
          </p:nvSpPr>
          <p:spPr bwMode="auto">
            <a:xfrm>
              <a:off x="14066472" y="3581630"/>
              <a:ext cx="222250"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54" name="Oval 66"/>
            <p:cNvSpPr/>
            <p:nvPr/>
          </p:nvSpPr>
          <p:spPr bwMode="auto">
            <a:xfrm>
              <a:off x="14336347" y="4221393"/>
              <a:ext cx="222250"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26" name="Oval 38"/>
            <p:cNvSpPr/>
            <p:nvPr/>
          </p:nvSpPr>
          <p:spPr bwMode="auto">
            <a:xfrm>
              <a:off x="13429884" y="2514830"/>
              <a:ext cx="217488"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dirty="0">
                <a:solidFill>
                  <a:srgbClr val="FFFFFF"/>
                </a:solidFill>
                <a:latin typeface="Helvetica Neue Medium" charset="0"/>
                <a:ea typeface="Helvetica Neue Medium" charset="0"/>
                <a:cs typeface="Helvetica Neue Medium" charset="0"/>
                <a:sym typeface="Helvetica Neue Medium" charset="0"/>
              </a:endParaRPr>
            </a:p>
          </p:txBody>
        </p:sp>
        <p:sp>
          <p:nvSpPr>
            <p:cNvPr id="128" name="Oval 40"/>
            <p:cNvSpPr/>
            <p:nvPr/>
          </p:nvSpPr>
          <p:spPr bwMode="auto">
            <a:xfrm>
              <a:off x="13077459" y="3067280"/>
              <a:ext cx="215900" cy="220663"/>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32" name="Oval 44"/>
            <p:cNvSpPr/>
            <p:nvPr/>
          </p:nvSpPr>
          <p:spPr bwMode="auto">
            <a:xfrm>
              <a:off x="13418772" y="3329218"/>
              <a:ext cx="223837"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33" name="Oval 45"/>
            <p:cNvSpPr/>
            <p:nvPr/>
          </p:nvSpPr>
          <p:spPr bwMode="auto">
            <a:xfrm>
              <a:off x="12774247" y="3637193"/>
              <a:ext cx="222250"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38" name="Oval 50"/>
            <p:cNvSpPr/>
            <p:nvPr/>
          </p:nvSpPr>
          <p:spPr bwMode="auto">
            <a:xfrm>
              <a:off x="13302884" y="3881668"/>
              <a:ext cx="222250"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cxnSp>
          <p:nvCxnSpPr>
            <p:cNvPr id="144" name="AutoShape 56"/>
            <p:cNvCxnSpPr>
              <a:cxnSpLocks noChangeShapeType="1"/>
              <a:stCxn id="147" idx="0"/>
              <a:endCxn id="140" idx="0"/>
            </p:cNvCxnSpPr>
            <p:nvPr/>
          </p:nvCxnSpPr>
          <p:spPr bwMode="auto">
            <a:xfrm flipV="1">
              <a:off x="13538628" y="4496030"/>
              <a:ext cx="0" cy="358775"/>
            </a:xfrm>
            <a:prstGeom prst="straightConnector1">
              <a:avLst/>
            </a:prstGeom>
            <a:noFill/>
            <a:ln w="10160" cap="flat" cmpd="sng">
              <a:solidFill>
                <a:srgbClr val="000000"/>
              </a:solidFill>
              <a:prstDash val="solid"/>
              <a:miter lim="400000"/>
              <a:headEnd type="none" w="med" len="med"/>
              <a:tailEnd type="none" w="med" len="med"/>
            </a:ln>
            <a:effectLst>
              <a:outerShdw blurRad="50800" dist="63500" dir="2700000" algn="ctr" rotWithShape="0">
                <a:srgbClr val="000000">
                  <a:alpha val="50000"/>
                </a:srgbClr>
              </a:outerShdw>
            </a:effectLst>
            <a:extLst>
              <a:ext uri="{909E8E84-426E-40DD-AFC4-6F175D3DCCD1}">
                <a14:hiddenFill xmlns:a14="http://schemas.microsoft.com/office/drawing/2010/main">
                  <a:noFill/>
                </a14:hiddenFill>
              </a:ext>
            </a:extLst>
          </p:spPr>
        </p:cxnSp>
        <p:sp>
          <p:nvSpPr>
            <p:cNvPr id="149" name="Oval 61"/>
            <p:cNvSpPr/>
            <p:nvPr/>
          </p:nvSpPr>
          <p:spPr bwMode="auto">
            <a:xfrm>
              <a:off x="12472622" y="4195993"/>
              <a:ext cx="223837" cy="219075"/>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sp>
          <p:nvSpPr>
            <p:cNvPr id="140" name="Oval 52"/>
            <p:cNvSpPr/>
            <p:nvPr/>
          </p:nvSpPr>
          <p:spPr bwMode="auto">
            <a:xfrm>
              <a:off x="13426709" y="4496030"/>
              <a:ext cx="223838" cy="220663"/>
            </a:xfrm>
            <a:prstGeom prst="ellipse">
              <a:avLst/>
            </a:prstGeom>
            <a:blipFill dpi="0" rotWithShape="0">
              <a:blip r:embed="rId2"/>
              <a:srcRect/>
              <a:tile tx="0" ty="0" sx="100000" sy="100000" flip="none" algn="tl"/>
            </a:blipFill>
            <a:ln w="6350" cap="flat" cmpd="sng">
              <a:solidFill>
                <a:srgbClr val="5E5E5E"/>
              </a:solidFill>
              <a:prstDash val="solid"/>
              <a:miter lim="400000"/>
              <a:headEnd type="none" w="med" len="med"/>
              <a:tailEnd type="none" w="med" len="med"/>
            </a:ln>
            <a:effectLst>
              <a:outerShdw blurRad="63500" dist="25400" dir="5400000" algn="ctr" rotWithShape="0">
                <a:srgbClr val="000000">
                  <a:alpha val="50000"/>
                </a:srgbClr>
              </a:outerShdw>
            </a:effectLst>
          </p:spPr>
          <p:txBody>
            <a:bodyPr lIns="50800" tIns="50800" rIns="50800" bIns="50800" anchor="ctr"/>
            <a:lstStyle>
              <a:lvl1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5500">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1828800" algn="ctr" defTabSz="825500" fontAlgn="base" hangingPunct="0">
                <a:spcBef>
                  <a:spcPct val="0"/>
                </a:spcBef>
                <a:spcAft>
                  <a:spcPct val="0"/>
                </a:spcAft>
                <a:defRPr sz="2400">
                  <a:solidFill>
                    <a:srgbClr val="5E5E5E"/>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endParaRPr lang="zh-CN" altLang="zh-CN" sz="3200">
                <a:solidFill>
                  <a:srgbClr val="FFFFFF"/>
                </a:solidFill>
                <a:latin typeface="Helvetica Neue Medium" charset="0"/>
                <a:ea typeface="Helvetica Neue Medium" charset="0"/>
                <a:cs typeface="Helvetica Neue Medium" charset="0"/>
                <a:sym typeface="Helvetica Neue Medium" charset="0"/>
              </a:endParaRPr>
            </a:p>
          </p:txBody>
        </p:sp>
      </p:grpSp>
      <p:grpSp>
        <p:nvGrpSpPr>
          <p:cNvPr id="164" name="组合 163"/>
          <p:cNvGrpSpPr/>
          <p:nvPr/>
        </p:nvGrpSpPr>
        <p:grpSpPr>
          <a:xfrm>
            <a:off x="5721429" y="3619811"/>
            <a:ext cx="2130467" cy="696729"/>
            <a:chOff x="9290614" y="2113842"/>
            <a:chExt cx="1938950" cy="696729"/>
          </a:xfrm>
        </p:grpSpPr>
        <p:sp>
          <p:nvSpPr>
            <p:cNvPr id="165" name="文本框 164"/>
            <p:cNvSpPr txBox="1"/>
            <p:nvPr/>
          </p:nvSpPr>
          <p:spPr>
            <a:xfrm>
              <a:off x="9796258" y="2113842"/>
              <a:ext cx="1433306" cy="696729"/>
            </a:xfrm>
            <a:prstGeom prst="rect">
              <a:avLst/>
            </a:prstGeom>
            <a:noFill/>
          </p:spPr>
          <p:txBody>
            <a:bodyPr wrap="square" rtlCol="0">
              <a:spAutoFit/>
            </a:bodyPr>
            <a:lstStyle/>
            <a:p>
              <a:pPr algn="ctr">
                <a:lnSpc>
                  <a:spcPct val="130000"/>
                </a:lnSpc>
                <a:spcBef>
                  <a:spcPts val="600"/>
                </a:spcBef>
              </a:pPr>
              <a:r>
                <a:rPr lang="en-US" altLang="zh-CN" sz="1600" b="1" i="1" kern="0" dirty="0">
                  <a:latin typeface="Century Gothic" panose="020B0502020202020204" charset="0"/>
                  <a:ea typeface="微软雅黑" panose="020B0503020204020204" pitchFamily="34" charset="-122"/>
                  <a:cs typeface="Century Gothic" panose="020B0502020202020204" charset="0"/>
                  <a:sym typeface="+mn-lt"/>
                </a:rPr>
                <a:t>Selected Target Edge</a:t>
              </a:r>
              <a:endParaRPr lang="en-US" altLang="zh-CN" sz="1600" b="1" i="1"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167" name="矩形: 圆角 166"/>
            <p:cNvSpPr/>
            <p:nvPr/>
          </p:nvSpPr>
          <p:spPr>
            <a:xfrm>
              <a:off x="9290614" y="2278905"/>
              <a:ext cx="398398" cy="237914"/>
            </a:xfrm>
            <a:prstGeom prst="roundRect">
              <a:avLst>
                <a:gd name="adj" fmla="val 10642"/>
              </a:avLst>
            </a:prstGeom>
            <a:noFill/>
            <a:ln w="19050">
              <a:solidFill>
                <a:srgbClr val="F272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grpSp>
      <p:sp>
        <p:nvSpPr>
          <p:cNvPr id="168" name="矩形: 圆角 167"/>
          <p:cNvSpPr/>
          <p:nvPr/>
        </p:nvSpPr>
        <p:spPr>
          <a:xfrm>
            <a:off x="6343371" y="3623470"/>
            <a:ext cx="1451163" cy="696728"/>
          </a:xfrm>
          <a:prstGeom prst="roundRect">
            <a:avLst>
              <a:gd name="adj" fmla="val 10642"/>
            </a:avLst>
          </a:prstGeom>
          <a:noFill/>
          <a:ln w="19050">
            <a:solidFill>
              <a:srgbClr val="F272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9" name="矩形: 圆角 108"/>
          <p:cNvSpPr/>
          <p:nvPr/>
        </p:nvSpPr>
        <p:spPr>
          <a:xfrm>
            <a:off x="5464467" y="2561860"/>
            <a:ext cx="430947" cy="239513"/>
          </a:xfrm>
          <a:prstGeom prst="roundRect">
            <a:avLst>
              <a:gd name="adj" fmla="val 10642"/>
            </a:avLst>
          </a:prstGeom>
          <a:noFill/>
          <a:ln w="19050">
            <a:solidFill>
              <a:srgbClr val="F272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200" b="1" dirty="0">
                <a:solidFill>
                  <a:schemeClr val="tx1"/>
                </a:solidFill>
                <a:latin typeface="微软雅黑" panose="020B0503020204020204" pitchFamily="34" charset="-122"/>
                <a:ea typeface="微软雅黑" panose="020B0503020204020204" pitchFamily="34" charset="-122"/>
              </a:rPr>
              <a:t>e1</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57" name="矩形: 圆角 156"/>
          <p:cNvSpPr/>
          <p:nvPr/>
        </p:nvSpPr>
        <p:spPr>
          <a:xfrm>
            <a:off x="5721430" y="3784874"/>
            <a:ext cx="430947" cy="239513"/>
          </a:xfrm>
          <a:prstGeom prst="roundRect">
            <a:avLst>
              <a:gd name="adj" fmla="val 10642"/>
            </a:avLst>
          </a:prstGeom>
          <a:noFill/>
          <a:ln w="19050">
            <a:solidFill>
              <a:srgbClr val="F272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200" b="1" dirty="0">
                <a:solidFill>
                  <a:schemeClr val="tx1"/>
                </a:solidFill>
                <a:latin typeface="微软雅黑" panose="020B0503020204020204" pitchFamily="34" charset="-122"/>
                <a:ea typeface="微软雅黑" panose="020B0503020204020204" pitchFamily="34" charset="-122"/>
              </a:rPr>
              <a:t>e3</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pic>
        <p:nvPicPr>
          <p:cNvPr id="159" name="图片 158"/>
          <p:cNvPicPr>
            <a:picLocks noChangeAspect="1"/>
          </p:cNvPicPr>
          <p:nvPr/>
        </p:nvPicPr>
        <p:blipFill>
          <a:blip r:embed="rId3"/>
          <a:stretch>
            <a:fillRect/>
          </a:stretch>
        </p:blipFill>
        <p:spPr>
          <a:xfrm>
            <a:off x="5423628" y="3779088"/>
            <a:ext cx="295910" cy="310515"/>
          </a:xfrm>
          <a:prstGeom prst="rect">
            <a:avLst/>
          </a:prstGeom>
        </p:spPr>
      </p:pic>
      <p:sp>
        <p:nvSpPr>
          <p:cNvPr id="111" name="矩形: 圆角 110"/>
          <p:cNvSpPr/>
          <p:nvPr/>
        </p:nvSpPr>
        <p:spPr>
          <a:xfrm>
            <a:off x="5864968" y="2188534"/>
            <a:ext cx="430947" cy="239513"/>
          </a:xfrm>
          <a:prstGeom prst="roundRect">
            <a:avLst>
              <a:gd name="adj" fmla="val 10642"/>
            </a:avLst>
          </a:prstGeom>
          <a:no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200" b="1" dirty="0">
                <a:solidFill>
                  <a:schemeClr val="tx1"/>
                </a:solidFill>
                <a:latin typeface="微软雅黑" panose="020B0503020204020204" pitchFamily="34" charset="-122"/>
                <a:ea typeface="微软雅黑" panose="020B0503020204020204" pitchFamily="34" charset="-122"/>
              </a:rPr>
              <a:t>b1</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15" name="矩形: 圆角 114"/>
          <p:cNvSpPr/>
          <p:nvPr/>
        </p:nvSpPr>
        <p:spPr>
          <a:xfrm>
            <a:off x="5359560" y="2995488"/>
            <a:ext cx="430947" cy="239513"/>
          </a:xfrm>
          <a:prstGeom prst="roundRect">
            <a:avLst>
              <a:gd name="adj" fmla="val 10642"/>
            </a:avLst>
          </a:prstGeom>
          <a:no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200" b="1" dirty="0">
                <a:solidFill>
                  <a:schemeClr val="tx1"/>
                </a:solidFill>
                <a:latin typeface="微软雅黑" panose="020B0503020204020204" pitchFamily="34" charset="-122"/>
                <a:ea typeface="微软雅黑" panose="020B0503020204020204" pitchFamily="34" charset="-122"/>
              </a:rPr>
              <a:t>b2</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19" name="矩形: 圆角 118"/>
          <p:cNvSpPr/>
          <p:nvPr/>
        </p:nvSpPr>
        <p:spPr>
          <a:xfrm>
            <a:off x="5848917" y="3373538"/>
            <a:ext cx="430947" cy="239513"/>
          </a:xfrm>
          <a:prstGeom prst="roundRect">
            <a:avLst>
              <a:gd name="adj" fmla="val 10642"/>
            </a:avLst>
          </a:prstGeom>
          <a:no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200" b="1" dirty="0">
                <a:solidFill>
                  <a:schemeClr val="tx1"/>
                </a:solidFill>
                <a:latin typeface="微软雅黑" panose="020B0503020204020204" pitchFamily="34" charset="-122"/>
                <a:ea typeface="微软雅黑" panose="020B0503020204020204" pitchFamily="34" charset="-122"/>
              </a:rPr>
              <a:t>b3</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21" name="矩形: 圆角 120"/>
          <p:cNvSpPr/>
          <p:nvPr/>
        </p:nvSpPr>
        <p:spPr>
          <a:xfrm>
            <a:off x="5692415" y="4181166"/>
            <a:ext cx="430947" cy="239513"/>
          </a:xfrm>
          <a:prstGeom prst="roundRect">
            <a:avLst>
              <a:gd name="adj" fmla="val 10642"/>
            </a:avLst>
          </a:prstGeom>
          <a:no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200" b="1" dirty="0">
                <a:solidFill>
                  <a:schemeClr val="tx1"/>
                </a:solidFill>
                <a:latin typeface="微软雅黑" panose="020B0503020204020204" pitchFamily="34" charset="-122"/>
                <a:ea typeface="微软雅黑" panose="020B0503020204020204" pitchFamily="34" charset="-122"/>
              </a:rPr>
              <a:t>b4</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56" name="矩形: 圆角 155"/>
          <p:cNvSpPr/>
          <p:nvPr/>
        </p:nvSpPr>
        <p:spPr>
          <a:xfrm>
            <a:off x="6351427" y="4294205"/>
            <a:ext cx="430947" cy="239513"/>
          </a:xfrm>
          <a:prstGeom prst="roundRect">
            <a:avLst>
              <a:gd name="adj" fmla="val 10642"/>
            </a:avLst>
          </a:prstGeom>
          <a:no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200" b="1" dirty="0">
                <a:solidFill>
                  <a:schemeClr val="tx1"/>
                </a:solidFill>
                <a:latin typeface="微软雅黑" panose="020B0503020204020204" pitchFamily="34" charset="-122"/>
                <a:ea typeface="微软雅黑" panose="020B0503020204020204" pitchFamily="34" charset="-122"/>
              </a:rPr>
              <a:t>b5</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84949" y="907652"/>
            <a:ext cx="10920237" cy="89154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olidFill>
                  <a:schemeClr val="dk1"/>
                </a:solidFill>
                <a:sym typeface="+mn-lt"/>
              </a:rPr>
              <a:t>Resource-Efficient Edge Selection mechanism identifies the edge worthy being explored for later selecting and mutating its corresponding byte. </a:t>
            </a:r>
            <a:endParaRPr lang="en-US" altLang="zh-CN" sz="2000" dirty="0">
              <a:solidFill>
                <a:schemeClr val="dk1"/>
              </a:solidFill>
              <a:sym typeface="+mn-lt"/>
            </a:endParaRPr>
          </a:p>
        </p:txBody>
      </p:sp>
      <p:sp>
        <p:nvSpPr>
          <p:cNvPr id="166" name="矩形: 圆角 165"/>
          <p:cNvSpPr/>
          <p:nvPr/>
        </p:nvSpPr>
        <p:spPr>
          <a:xfrm>
            <a:off x="5902476" y="2888329"/>
            <a:ext cx="430947" cy="239513"/>
          </a:xfrm>
          <a:prstGeom prst="roundRect">
            <a:avLst>
              <a:gd name="adj" fmla="val 10642"/>
            </a:avLst>
          </a:prstGeom>
          <a:noFill/>
          <a:ln w="19050">
            <a:solidFill>
              <a:srgbClr val="F272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200" b="1" dirty="0">
                <a:solidFill>
                  <a:schemeClr val="tx1"/>
                </a:solidFill>
                <a:latin typeface="微软雅黑" panose="020B0503020204020204" pitchFamily="34" charset="-122"/>
                <a:ea typeface="微软雅黑" panose="020B0503020204020204" pitchFamily="34" charset="-122"/>
              </a:rPr>
              <a:t>e2</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pic>
        <p:nvPicPr>
          <p:cNvPr id="169" name="图片 168"/>
          <p:cNvPicPr>
            <a:picLocks noChangeAspect="1"/>
          </p:cNvPicPr>
          <p:nvPr/>
        </p:nvPicPr>
        <p:blipFill>
          <a:blip r:embed="rId1"/>
          <a:stretch>
            <a:fillRect/>
          </a:stretch>
        </p:blipFill>
        <p:spPr>
          <a:xfrm>
            <a:off x="5186022" y="2585079"/>
            <a:ext cx="23558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7"/>
                                        </p:tgtEl>
                                        <p:attrNameLst>
                                          <p:attrName>style.visibility</p:attrName>
                                        </p:attrNameLst>
                                      </p:cBhvr>
                                      <p:to>
                                        <p:strVal val="visible"/>
                                      </p:to>
                                    </p:set>
                                    <p:animEffect transition="in" filter="fade">
                                      <p:cBhvr>
                                        <p:cTn id="13" dur="500"/>
                                        <p:tgtEl>
                                          <p:spTgt spid="1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6"/>
                                        </p:tgtEl>
                                        <p:attrNameLst>
                                          <p:attrName>style.visibility</p:attrName>
                                        </p:attrNameLst>
                                      </p:cBhvr>
                                      <p:to>
                                        <p:strVal val="visible"/>
                                      </p:to>
                                    </p:set>
                                    <p:animEffect transition="in" filter="fade">
                                      <p:cBhvr>
                                        <p:cTn id="16" dur="500"/>
                                        <p:tgtEl>
                                          <p:spTgt spid="1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9"/>
                                        </p:tgtEl>
                                        <p:attrNameLst>
                                          <p:attrName>style.visibility</p:attrName>
                                        </p:attrNameLst>
                                      </p:cBhvr>
                                      <p:to>
                                        <p:strVal val="visible"/>
                                      </p:to>
                                    </p:set>
                                    <p:animEffect transition="in" filter="fade">
                                      <p:cBhvr>
                                        <p:cTn id="26" dur="500"/>
                                        <p:tgtEl>
                                          <p:spTgt spid="1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fade">
                                      <p:cBhvr>
                                        <p:cTn id="29" dur="500"/>
                                        <p:tgtEl>
                                          <p:spTgt spid="1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fade">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30"/>
                                        </p:tgtEl>
                                      </p:cBhvr>
                                    </p:animEffect>
                                    <p:set>
                                      <p:cBhvr>
                                        <p:cTn id="43" dur="1" fill="hold">
                                          <p:stCondLst>
                                            <p:cond delay="499"/>
                                          </p:stCondLst>
                                        </p:cTn>
                                        <p:tgtEl>
                                          <p:spTgt spid="3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5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13"/>
                                        </p:tgtEl>
                                      </p:cBhvr>
                                    </p:animEffect>
                                    <p:set>
                                      <p:cBhvr>
                                        <p:cTn id="51" dur="1" fill="hold">
                                          <p:stCondLst>
                                            <p:cond delay="499"/>
                                          </p:stCondLst>
                                        </p:cTn>
                                        <p:tgtEl>
                                          <p:spTgt spid="1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500"/>
                                        <p:tgtEl>
                                          <p:spTgt spid="1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17"/>
                                        </p:tgtEl>
                                      </p:cBhvr>
                                    </p:animEffect>
                                    <p:set>
                                      <p:cBhvr>
                                        <p:cTn id="59" dur="1" fill="hold">
                                          <p:stCondLst>
                                            <p:cond delay="499"/>
                                          </p:stCondLst>
                                        </p:cTn>
                                        <p:tgtEl>
                                          <p:spTgt spid="11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55"/>
                                        </p:tgtEl>
                                        <p:attrNameLst>
                                          <p:attrName>style.visibility</p:attrName>
                                        </p:attrNameLst>
                                      </p:cBhvr>
                                      <p:to>
                                        <p:strVal val="visible"/>
                                      </p:to>
                                    </p:set>
                                    <p:animEffect transition="in" filter="fade">
                                      <p:cBhvr>
                                        <p:cTn id="65" dur="500"/>
                                        <p:tgtEl>
                                          <p:spTgt spid="15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9"/>
                                        </p:tgtEl>
                                        <p:attrNameLst>
                                          <p:attrName>style.visibility</p:attrName>
                                        </p:attrNameLst>
                                      </p:cBhvr>
                                      <p:to>
                                        <p:strVal val="visible"/>
                                      </p:to>
                                    </p:set>
                                    <p:animEffect transition="in" filter="fade">
                                      <p:cBhvr>
                                        <p:cTn id="70" dur="500"/>
                                        <p:tgtEl>
                                          <p:spTgt spid="16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fade">
                                      <p:cBhvr>
                                        <p:cTn id="75" dur="500"/>
                                        <p:tgtEl>
                                          <p:spTgt spid="17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59"/>
                                        </p:tgtEl>
                                        <p:attrNameLst>
                                          <p:attrName>style.visibility</p:attrName>
                                        </p:attrNameLst>
                                      </p:cBhvr>
                                      <p:to>
                                        <p:strVal val="visible"/>
                                      </p:to>
                                    </p:set>
                                    <p:animEffect transition="in" filter="fade">
                                      <p:cBhvr>
                                        <p:cTn id="80" dur="500"/>
                                        <p:tgtEl>
                                          <p:spTgt spid="159"/>
                                        </p:tgtEl>
                                      </p:cBhvr>
                                    </p:animEffect>
                                  </p:childTnLst>
                                </p:cTn>
                              </p:par>
                              <p:par>
                                <p:cTn id="81" presetID="10" presetClass="entr" presetSubtype="0" fill="hold" nodeType="withEffect">
                                  <p:stCondLst>
                                    <p:cond delay="0"/>
                                  </p:stCondLst>
                                  <p:childTnLst>
                                    <p:set>
                                      <p:cBhvr>
                                        <p:cTn id="82" dur="1" fill="hold">
                                          <p:stCondLst>
                                            <p:cond delay="0"/>
                                          </p:stCondLst>
                                        </p:cTn>
                                        <p:tgtEl>
                                          <p:spTgt spid="164"/>
                                        </p:tgtEl>
                                        <p:attrNameLst>
                                          <p:attrName>style.visibility</p:attrName>
                                        </p:attrNameLst>
                                      </p:cBhvr>
                                      <p:to>
                                        <p:strVal val="visible"/>
                                      </p:to>
                                    </p:set>
                                    <p:animEffect transition="in" filter="fade">
                                      <p:cBhvr>
                                        <p:cTn id="83" dur="500"/>
                                        <p:tgtEl>
                                          <p:spTgt spid="16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68"/>
                                        </p:tgtEl>
                                        <p:attrNameLst>
                                          <p:attrName>style.visibility</p:attrName>
                                        </p:attrNameLst>
                                      </p:cBhvr>
                                      <p:to>
                                        <p:strVal val="visible"/>
                                      </p:to>
                                    </p:set>
                                    <p:animEffect transition="in" filter="fade">
                                      <p:cBhvr>
                                        <p:cTn id="86"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bldLvl="0" animBg="1"/>
      <p:bldP spid="109" grpId="0" bldLvl="0" animBg="1"/>
      <p:bldP spid="157" grpId="0" bldLvl="0" animBg="1"/>
      <p:bldP spid="111" grpId="0" bldLvl="0" animBg="1"/>
      <p:bldP spid="115" grpId="0" bldLvl="0" animBg="1"/>
      <p:bldP spid="119" grpId="0" bldLvl="0" animBg="1"/>
      <p:bldP spid="121" grpId="0" bldLvl="0" animBg="1"/>
      <p:bldP spid="156" grpId="0" bldLvl="0" animBg="1"/>
      <p:bldP spid="4" grpId="0"/>
      <p:bldP spid="16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mn-ea"/>
              </a:rPr>
              <a:t>Optimization-activating mutators</a:t>
            </a: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6" name="文本框 5"/>
          <p:cNvSpPr txBox="1"/>
          <p:nvPr>
            <p:custDataLst>
              <p:tags r:id="rId1"/>
            </p:custDataLst>
          </p:nvPr>
        </p:nvSpPr>
        <p:spPr>
          <a:xfrm>
            <a:off x="784860" y="998855"/>
            <a:ext cx="11271250" cy="89154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b="1" dirty="0">
                <a:sym typeface="+mn-lt"/>
              </a:rPr>
              <a:t>Function inlining</a:t>
            </a:r>
            <a:r>
              <a:rPr lang="en-US" altLang="zh-CN" sz="2000" dirty="0">
                <a:sym typeface="+mn-lt"/>
              </a:rPr>
              <a:t>: merging the instructions of small-scale functions into their callers to reduce the cost of function calls.</a:t>
            </a:r>
            <a:endParaRPr lang="en-US" altLang="zh-CN" sz="2000" dirty="0">
              <a:sym typeface="+mn-lt"/>
            </a:endParaRPr>
          </a:p>
        </p:txBody>
      </p:sp>
      <p:pic>
        <p:nvPicPr>
          <p:cNvPr id="4" name="图片 3"/>
          <p:cNvPicPr>
            <a:picLocks noChangeAspect="1"/>
          </p:cNvPicPr>
          <p:nvPr>
            <p:custDataLst>
              <p:tags r:id="rId2"/>
            </p:custDataLst>
          </p:nvPr>
        </p:nvPicPr>
        <p:blipFill>
          <a:blip r:embed="rId3"/>
          <a:stretch>
            <a:fillRect/>
          </a:stretch>
        </p:blipFill>
        <p:spPr>
          <a:xfrm>
            <a:off x="1206500" y="2311400"/>
            <a:ext cx="6023610" cy="737870"/>
          </a:xfrm>
          <a:prstGeom prst="rect">
            <a:avLst/>
          </a:prstGeom>
        </p:spPr>
      </p:pic>
      <p:pic>
        <p:nvPicPr>
          <p:cNvPr id="8" name="图片 7"/>
          <p:cNvPicPr>
            <a:picLocks noChangeAspect="1"/>
          </p:cNvPicPr>
          <p:nvPr/>
        </p:nvPicPr>
        <p:blipFill>
          <a:blip r:embed="rId4"/>
          <a:stretch>
            <a:fillRect/>
          </a:stretch>
        </p:blipFill>
        <p:spPr>
          <a:xfrm>
            <a:off x="7360920" y="2084705"/>
            <a:ext cx="4525010" cy="1184910"/>
          </a:xfrm>
          <a:prstGeom prst="rect">
            <a:avLst/>
          </a:prstGeom>
        </p:spPr>
      </p:pic>
      <p:sp>
        <p:nvSpPr>
          <p:cNvPr id="9" name="文本框 8"/>
          <p:cNvSpPr txBox="1"/>
          <p:nvPr>
            <p:custDataLst>
              <p:tags r:id="rId5"/>
            </p:custDataLst>
          </p:nvPr>
        </p:nvSpPr>
        <p:spPr>
          <a:xfrm>
            <a:off x="784860" y="3343275"/>
            <a:ext cx="11271250" cy="49149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b="1" dirty="0">
                <a:sym typeface="+mn-lt"/>
              </a:rPr>
              <a:t>Simplification</a:t>
            </a:r>
            <a:r>
              <a:rPr lang="en-US" altLang="zh-CN" sz="2000" dirty="0">
                <a:sym typeface="+mn-lt"/>
              </a:rPr>
              <a:t>: simplifying an arithmetic expression.</a:t>
            </a:r>
            <a:endParaRPr lang="en-US" altLang="zh-CN" sz="2000" dirty="0">
              <a:sym typeface="+mn-lt"/>
            </a:endParaRPr>
          </a:p>
        </p:txBody>
      </p:sp>
      <p:pic>
        <p:nvPicPr>
          <p:cNvPr id="10" name="图片 9"/>
          <p:cNvPicPr>
            <a:picLocks noChangeAspect="1"/>
          </p:cNvPicPr>
          <p:nvPr/>
        </p:nvPicPr>
        <p:blipFill>
          <a:blip r:embed="rId6"/>
          <a:stretch>
            <a:fillRect/>
          </a:stretch>
        </p:blipFill>
        <p:spPr>
          <a:xfrm>
            <a:off x="1206500" y="4252595"/>
            <a:ext cx="5086350" cy="694690"/>
          </a:xfrm>
          <a:prstGeom prst="rect">
            <a:avLst/>
          </a:prstGeom>
        </p:spPr>
      </p:pic>
      <p:pic>
        <p:nvPicPr>
          <p:cNvPr id="11" name="图片 10"/>
          <p:cNvPicPr>
            <a:picLocks noChangeAspect="1"/>
          </p:cNvPicPr>
          <p:nvPr/>
        </p:nvPicPr>
        <p:blipFill>
          <a:blip r:embed="rId7"/>
          <a:stretch>
            <a:fillRect/>
          </a:stretch>
        </p:blipFill>
        <p:spPr>
          <a:xfrm>
            <a:off x="7360920" y="4172585"/>
            <a:ext cx="4469765" cy="797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mn-ea"/>
              </a:rPr>
              <a:t>Optimization-activating mutators</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6" name="文本框 5"/>
          <p:cNvSpPr txBox="1"/>
          <p:nvPr>
            <p:custDataLst>
              <p:tags r:id="rId1"/>
            </p:custDataLst>
          </p:nvPr>
        </p:nvSpPr>
        <p:spPr>
          <a:xfrm>
            <a:off x="784860" y="998855"/>
            <a:ext cx="11271250" cy="89154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b="1" dirty="0">
                <a:sym typeface="+mn-lt"/>
              </a:rPr>
              <a:t>Scalar replacement</a:t>
            </a:r>
            <a:r>
              <a:rPr lang="en-US" altLang="zh-CN" sz="2000" dirty="0">
                <a:sym typeface="+mn-lt"/>
              </a:rPr>
              <a:t>: investigating whether a stack variable can replace an object allocated in the heap in order to save memory resources.</a:t>
            </a:r>
            <a:endParaRPr lang="en-US" altLang="zh-CN" sz="2000" dirty="0">
              <a:sym typeface="+mn-lt"/>
            </a:endParaRPr>
          </a:p>
        </p:txBody>
      </p:sp>
      <p:sp>
        <p:nvSpPr>
          <p:cNvPr id="9" name="文本框 8"/>
          <p:cNvSpPr txBox="1"/>
          <p:nvPr>
            <p:custDataLst>
              <p:tags r:id="rId2"/>
            </p:custDataLst>
          </p:nvPr>
        </p:nvSpPr>
        <p:spPr>
          <a:xfrm>
            <a:off x="784860" y="3343275"/>
            <a:ext cx="11271250" cy="89154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b="1" dirty="0">
                <a:sym typeface="+mn-lt"/>
              </a:rPr>
              <a:t>Escape analysis</a:t>
            </a:r>
            <a:r>
              <a:rPr lang="en-US" altLang="zh-CN" sz="2000" dirty="0">
                <a:sym typeface="+mn-lt"/>
              </a:rPr>
              <a:t>:  determining whether an object may escape the method, i.e., is not local to the method.</a:t>
            </a:r>
            <a:endParaRPr lang="en-US" altLang="zh-CN" sz="2000" dirty="0">
              <a:sym typeface="+mn-lt"/>
            </a:endParaRPr>
          </a:p>
        </p:txBody>
      </p:sp>
      <p:pic>
        <p:nvPicPr>
          <p:cNvPr id="7" name="图片 6"/>
          <p:cNvPicPr>
            <a:picLocks noChangeAspect="1"/>
          </p:cNvPicPr>
          <p:nvPr/>
        </p:nvPicPr>
        <p:blipFill>
          <a:blip r:embed="rId3"/>
          <a:stretch>
            <a:fillRect/>
          </a:stretch>
        </p:blipFill>
        <p:spPr>
          <a:xfrm>
            <a:off x="1214120" y="2143125"/>
            <a:ext cx="6118860" cy="746125"/>
          </a:xfrm>
          <a:prstGeom prst="rect">
            <a:avLst/>
          </a:prstGeom>
        </p:spPr>
      </p:pic>
      <p:pic>
        <p:nvPicPr>
          <p:cNvPr id="12" name="图片 11"/>
          <p:cNvPicPr>
            <a:picLocks noChangeAspect="1"/>
          </p:cNvPicPr>
          <p:nvPr/>
        </p:nvPicPr>
        <p:blipFill>
          <a:blip r:embed="rId4"/>
          <a:stretch>
            <a:fillRect/>
          </a:stretch>
        </p:blipFill>
        <p:spPr>
          <a:xfrm>
            <a:off x="7332980" y="2084705"/>
            <a:ext cx="3772535" cy="895985"/>
          </a:xfrm>
          <a:prstGeom prst="rect">
            <a:avLst/>
          </a:prstGeom>
        </p:spPr>
      </p:pic>
      <p:pic>
        <p:nvPicPr>
          <p:cNvPr id="13" name="图片 12"/>
          <p:cNvPicPr>
            <a:picLocks noChangeAspect="1"/>
          </p:cNvPicPr>
          <p:nvPr/>
        </p:nvPicPr>
        <p:blipFill>
          <a:blip r:embed="rId5"/>
          <a:stretch>
            <a:fillRect/>
          </a:stretch>
        </p:blipFill>
        <p:spPr>
          <a:xfrm>
            <a:off x="1214120" y="4509135"/>
            <a:ext cx="5975985" cy="755015"/>
          </a:xfrm>
          <a:prstGeom prst="rect">
            <a:avLst/>
          </a:prstGeom>
        </p:spPr>
      </p:pic>
      <p:pic>
        <p:nvPicPr>
          <p:cNvPr id="14" name="图片 13"/>
          <p:cNvPicPr>
            <a:picLocks noChangeAspect="1"/>
          </p:cNvPicPr>
          <p:nvPr/>
        </p:nvPicPr>
        <p:blipFill>
          <a:blip r:embed="rId6"/>
          <a:stretch>
            <a:fillRect/>
          </a:stretch>
        </p:blipFill>
        <p:spPr>
          <a:xfrm>
            <a:off x="7347585" y="4432935"/>
            <a:ext cx="3861435" cy="831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521970"/>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C</a:t>
            </a:r>
            <a:r>
              <a:rPr lang="en-US" altLang="zh-CN" sz="2800" b="1" dirty="0">
                <a:ln>
                  <a:noFill/>
                </a:ln>
                <a:solidFill>
                  <a:schemeClr val="tx2"/>
                </a:solidFill>
                <a:effectLst/>
                <a:uFillTx/>
                <a:latin typeface="+mj-lt"/>
                <a:ea typeface="Arial" panose="020B0604020202020204"/>
                <a:cs typeface="Arial" panose="020B0604020202020204"/>
                <a:sym typeface="+mn-ea"/>
              </a:rPr>
              <a:t>ontrol-flow-enriching mutators</a:t>
            </a: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 </a:t>
            </a:r>
            <a:endParaRPr lang="en-US" altLang="zh-CN" sz="2800" b="1" dirty="0">
              <a:ln>
                <a:noFill/>
              </a:ln>
              <a:solidFill>
                <a:schemeClr val="tx2"/>
              </a:solidFill>
              <a:effectLst/>
              <a:uFillTx/>
              <a:latin typeface="+mj-lt"/>
              <a:ea typeface="Arial" panose="020B0604020202020204"/>
              <a:cs typeface="Arial" panose="020B0604020202020204"/>
            </a:endParaRPr>
          </a:p>
        </p:txBody>
      </p:sp>
      <p:sp>
        <p:nvSpPr>
          <p:cNvPr id="11" name="文本框 10"/>
          <p:cNvSpPr txBox="1"/>
          <p:nvPr/>
        </p:nvSpPr>
        <p:spPr>
          <a:xfrm>
            <a:off x="3461385" y="3557905"/>
            <a:ext cx="3048000" cy="1323975"/>
          </a:xfrm>
          <a:prstGeom prst="rect">
            <a:avLst/>
          </a:prstGeom>
          <a:noFill/>
        </p:spPr>
        <p:txBody>
          <a:bodyPr wrap="square" rtlCol="0" anchor="t">
            <a:spAutoFit/>
          </a:bodyPr>
          <a:lstStyle/>
          <a:p>
            <a:pPr>
              <a:lnSpc>
                <a:spcPct val="130000"/>
              </a:lnSpc>
              <a:spcBef>
                <a:spcPts val="600"/>
              </a:spcBef>
            </a:pPr>
            <a:r>
              <a:rPr lang="zh-CN" altLang="en-US" kern="0" dirty="0">
                <a:solidFill>
                  <a:srgbClr val="7030A0"/>
                </a:solidFill>
                <a:latin typeface="微软雅黑" panose="020B0503020204020204" pitchFamily="34" charset="-122"/>
                <a:ea typeface="微软雅黑" panose="020B0503020204020204" pitchFamily="34" charset="-122"/>
                <a:cs typeface="+mn-ea"/>
                <a:sym typeface="+mn-lt"/>
              </a:rPr>
              <a:t>if</a:t>
            </a:r>
            <a:r>
              <a:rPr lang="zh-CN" altLang="en-US" kern="0" dirty="0">
                <a:latin typeface="微软雅黑" panose="020B0503020204020204" pitchFamily="34" charset="-122"/>
                <a:ea typeface="微软雅黑" panose="020B0503020204020204" pitchFamily="34" charset="-122"/>
                <a:cs typeface="+mn-ea"/>
                <a:sym typeface="+mn-lt"/>
              </a:rPr>
              <a:t> (</a:t>
            </a:r>
            <a:r>
              <a:rPr lang="zh-CN" altLang="en-US" kern="0" dirty="0">
                <a:solidFill>
                  <a:srgbClr val="C00000"/>
                </a:solidFill>
                <a:latin typeface="微软雅黑" panose="020B0503020204020204" pitchFamily="34" charset="-122"/>
                <a:ea typeface="微软雅黑" panose="020B0503020204020204" pitchFamily="34" charset="-122"/>
                <a:cs typeface="+mn-ea"/>
                <a:sym typeface="+mn-lt"/>
              </a:rPr>
              <a:t>true expression</a:t>
            </a:r>
            <a:r>
              <a:rPr lang="zh-CN" altLang="en-US" kern="0" dirty="0">
                <a:latin typeface="微软雅黑" panose="020B0503020204020204" pitchFamily="34" charset="-122"/>
                <a:ea typeface="微软雅黑" panose="020B0503020204020204" pitchFamily="34" charset="-122"/>
                <a:cs typeface="+mn-ea"/>
                <a:sym typeface="+mn-lt"/>
              </a:rPr>
              <a:t>) {</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S</a:t>
            </a:r>
            <a:r>
              <a:rPr lang="zh-CN" altLang="en-US" kern="0" dirty="0">
                <a:latin typeface="微软雅黑" panose="020B0503020204020204" pitchFamily="34" charset="-122"/>
                <a:ea typeface="微软雅黑" panose="020B0503020204020204" pitchFamily="34" charset="-122"/>
                <a:cs typeface="+mn-ea"/>
                <a:sym typeface="+mn-lt"/>
              </a:rPr>
              <a:t>tatement;</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763270" y="4021455"/>
            <a:ext cx="1595755" cy="597535"/>
          </a:xfrm>
          <a:prstGeom prst="rect">
            <a:avLst/>
          </a:prstGeom>
          <a:noFill/>
        </p:spPr>
        <p:txBody>
          <a:bodyPr wrap="square" rtlCol="0" anchor="t">
            <a:no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S</a:t>
            </a:r>
            <a:r>
              <a:rPr lang="zh-CN" altLang="en-US" kern="0" dirty="0">
                <a:latin typeface="微软雅黑" panose="020B0503020204020204" pitchFamily="34" charset="-122"/>
                <a:ea typeface="微软雅黑" panose="020B0503020204020204" pitchFamily="34" charset="-122"/>
                <a:cs typeface="+mn-ea"/>
                <a:sym typeface="+mn-lt"/>
              </a:rPr>
              <a:t>tatement;</a:t>
            </a:r>
            <a:endParaRPr lang="zh-CN" altLang="en-US"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3140" name="直接连接符 3139"/>
          <p:cNvSpPr/>
          <p:nvPr>
            <p:custDataLst>
              <p:tags r:id="rId1"/>
            </p:custDataLst>
          </p:nvPr>
        </p:nvSpPr>
        <p:spPr>
          <a:xfrm>
            <a:off x="2510155" y="4276725"/>
            <a:ext cx="574040" cy="635"/>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13" name="直接连接符 12"/>
          <p:cNvSpPr/>
          <p:nvPr>
            <p:custDataLst>
              <p:tags r:id="rId2"/>
            </p:custDataLst>
          </p:nvPr>
        </p:nvSpPr>
        <p:spPr>
          <a:xfrm>
            <a:off x="5935345" y="4277360"/>
            <a:ext cx="574040" cy="635"/>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14" name="文本框 13"/>
          <p:cNvSpPr txBox="1"/>
          <p:nvPr/>
        </p:nvSpPr>
        <p:spPr>
          <a:xfrm>
            <a:off x="6696710" y="2586990"/>
            <a:ext cx="3048000" cy="3466465"/>
          </a:xfrm>
          <a:prstGeom prst="rect">
            <a:avLst/>
          </a:prstGeom>
          <a:noFill/>
        </p:spPr>
        <p:txBody>
          <a:bodyPr wrap="square" rtlCol="0" anchor="t" anchorCtr="0">
            <a:noAutofit/>
          </a:bodyPr>
          <a:lstStyle/>
          <a:p>
            <a:pPr>
              <a:lnSpc>
                <a:spcPct val="130000"/>
              </a:lnSpc>
              <a:spcBef>
                <a:spcPts val="600"/>
              </a:spcBef>
            </a:pPr>
            <a:r>
              <a:rPr lang="en-US" altLang="zh-CN" kern="0" dirty="0">
                <a:solidFill>
                  <a:srgbClr val="7030A0"/>
                </a:solidFill>
                <a:latin typeface="微软雅黑" panose="020B0503020204020204" pitchFamily="34" charset="-122"/>
                <a:ea typeface="微软雅黑" panose="020B0503020204020204" pitchFamily="34" charset="-122"/>
                <a:cs typeface="+mn-ea"/>
                <a:sym typeface="+mn-lt"/>
              </a:rPr>
              <a:t>int </a:t>
            </a:r>
            <a:r>
              <a:rPr lang="en-US" altLang="zh-CN" kern="0" dirty="0">
                <a:solidFill>
                  <a:schemeClr val="tx1"/>
                </a:solidFill>
                <a:latin typeface="微软雅黑" panose="020B0503020204020204" pitchFamily="34" charset="-122"/>
                <a:ea typeface="微软雅黑" panose="020B0503020204020204" pitchFamily="34" charset="-122"/>
                <a:cs typeface="+mn-ea"/>
                <a:sym typeface="+mn-lt"/>
              </a:rPr>
              <a:t>limitation = CNT;</a:t>
            </a:r>
            <a:endParaRPr lang="zh-CN" altLang="en-US" kern="0" dirty="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solidFill>
                  <a:srgbClr val="7030A0"/>
                </a:solidFill>
                <a:latin typeface="微软雅黑" panose="020B0503020204020204" pitchFamily="34" charset="-122"/>
                <a:ea typeface="微软雅黑" panose="020B0503020204020204" pitchFamily="34" charset="-122"/>
                <a:cs typeface="+mn-ea"/>
                <a:sym typeface="+mn-lt"/>
              </a:rPr>
              <a:t>while </a:t>
            </a:r>
            <a:r>
              <a:rPr lang="en-US" altLang="zh-CN" kern="0" dirty="0">
                <a:solidFill>
                  <a:schemeClr val="tx1"/>
                </a:solidFill>
                <a:latin typeface="微软雅黑" panose="020B0503020204020204" pitchFamily="34" charset="-122"/>
                <a:ea typeface="微软雅黑" panose="020B0503020204020204" pitchFamily="34" charset="-122"/>
                <a:cs typeface="+mn-ea"/>
                <a:sym typeface="+mn-lt"/>
              </a:rPr>
              <a:t>(CNT &gt;= 0) {</a:t>
            </a:r>
            <a:endParaRPr lang="en-US" altLang="zh-CN" kern="0" dirty="0">
              <a:solidFill>
                <a:srgbClr val="7030A0"/>
              </a:solidFill>
              <a:latin typeface="微软雅黑" panose="020B0503020204020204" pitchFamily="34" charset="-122"/>
              <a:ea typeface="微软雅黑" panose="020B0503020204020204" pitchFamily="34" charset="-122"/>
              <a:cs typeface="+mn-ea"/>
              <a:sym typeface="+mn-lt"/>
            </a:endParaRPr>
          </a:p>
          <a:p>
            <a:pPr indent="457200">
              <a:lnSpc>
                <a:spcPct val="130000"/>
              </a:lnSpc>
              <a:spcBef>
                <a:spcPts val="600"/>
              </a:spcBef>
            </a:pPr>
            <a:r>
              <a:rPr lang="zh-CN" altLang="en-US" kern="0" dirty="0">
                <a:solidFill>
                  <a:srgbClr val="7030A0"/>
                </a:solidFill>
                <a:latin typeface="微软雅黑" panose="020B0503020204020204" pitchFamily="34" charset="-122"/>
                <a:ea typeface="微软雅黑" panose="020B0503020204020204" pitchFamily="34" charset="-122"/>
                <a:cs typeface="+mn-ea"/>
                <a:sym typeface="+mn-lt"/>
              </a:rPr>
              <a:t>if</a:t>
            </a:r>
            <a:r>
              <a:rPr lang="zh-CN" altLang="en-US" kern="0" dirty="0">
                <a:latin typeface="微软雅黑" panose="020B0503020204020204" pitchFamily="34" charset="-122"/>
                <a:ea typeface="微软雅黑" panose="020B0503020204020204" pitchFamily="34" charset="-122"/>
                <a:cs typeface="+mn-ea"/>
                <a:sym typeface="+mn-lt"/>
              </a:rPr>
              <a:t> (</a:t>
            </a:r>
            <a:r>
              <a:rPr lang="zh-CN" altLang="en-US" kern="0" dirty="0">
                <a:solidFill>
                  <a:srgbClr val="C00000"/>
                </a:solidFill>
                <a:latin typeface="微软雅黑" panose="020B0503020204020204" pitchFamily="34" charset="-122"/>
                <a:ea typeface="微软雅黑" panose="020B0503020204020204" pitchFamily="34" charset="-122"/>
                <a:cs typeface="+mn-ea"/>
                <a:sym typeface="+mn-lt"/>
              </a:rPr>
              <a:t>true expression</a:t>
            </a:r>
            <a:r>
              <a:rPr lang="zh-CN" altLang="en-US" kern="0" dirty="0">
                <a:latin typeface="微软雅黑" panose="020B0503020204020204" pitchFamily="34" charset="-122"/>
                <a:ea typeface="微软雅黑" panose="020B0503020204020204" pitchFamily="34" charset="-122"/>
                <a:cs typeface="+mn-ea"/>
                <a:sym typeface="+mn-lt"/>
              </a:rPr>
              <a:t>) {</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	S</a:t>
            </a:r>
            <a:r>
              <a:rPr lang="zh-CN" altLang="en-US" kern="0" dirty="0">
                <a:latin typeface="微软雅黑" panose="020B0503020204020204" pitchFamily="34" charset="-122"/>
                <a:ea typeface="微软雅黑" panose="020B0503020204020204" pitchFamily="34" charset="-122"/>
                <a:cs typeface="+mn-ea"/>
                <a:sym typeface="+mn-lt"/>
              </a:rPr>
              <a:t>tatement;</a:t>
            </a:r>
            <a:endParaRPr lang="zh-CN" altLang="en-US" kern="0" dirty="0">
              <a:latin typeface="微软雅黑" panose="020B0503020204020204" pitchFamily="34" charset="-122"/>
              <a:ea typeface="微软雅黑" panose="020B0503020204020204" pitchFamily="34" charset="-122"/>
              <a:cs typeface="+mn-ea"/>
              <a:sym typeface="+mn-lt"/>
            </a:endParaRPr>
          </a:p>
          <a:p>
            <a:pPr indent="457200">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a:t>
            </a:r>
            <a:endParaRPr lang="zh-CN" altLang="en-US" kern="0" dirty="0">
              <a:latin typeface="微软雅黑" panose="020B0503020204020204" pitchFamily="34" charset="-122"/>
              <a:ea typeface="微软雅黑" panose="020B0503020204020204" pitchFamily="34" charset="-122"/>
              <a:cs typeface="+mn-ea"/>
              <a:sym typeface="+mn-lt"/>
            </a:endParaRPr>
          </a:p>
          <a:p>
            <a:pPr indent="457200">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CNT --;</a:t>
            </a:r>
            <a:endParaRPr lang="en-US" altLang="zh-CN" kern="0" dirty="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solidFill>
                  <a:schemeClr val="tx1"/>
                </a:solidFill>
                <a:latin typeface="微软雅黑" panose="020B0503020204020204" pitchFamily="34" charset="-122"/>
                <a:ea typeface="微软雅黑" panose="020B0503020204020204" pitchFamily="34" charset="-122"/>
                <a:cs typeface="+mn-ea"/>
                <a:sym typeface="+mn-lt"/>
              </a:rPr>
              <a:t>}</a:t>
            </a:r>
            <a:endParaRPr lang="en-US" altLang="zh-CN" kern="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custDataLst>
              <p:tags r:id="rId3"/>
            </p:custDataLst>
          </p:nvPr>
        </p:nvSpPr>
        <p:spPr>
          <a:xfrm>
            <a:off x="784860" y="998855"/>
            <a:ext cx="11271250" cy="891540"/>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ym typeface="+mn-lt"/>
              </a:rPr>
              <a:t>Statement-wrapping mutator: wrapping a given statement within if and/or loop statement(s) for enriching the control flow and preventing early termination.</a:t>
            </a:r>
            <a:endParaRPr lang="en-US" altLang="zh-CN" sz="2000" dirty="0">
              <a:sym typeface="+mn-lt"/>
            </a:endParaRPr>
          </a:p>
        </p:txBody>
      </p:sp>
      <p:sp>
        <p:nvSpPr>
          <p:cNvPr id="16" name="直接连接符 15"/>
          <p:cNvSpPr/>
          <p:nvPr>
            <p:custDataLst>
              <p:tags r:id="rId4"/>
            </p:custDataLst>
          </p:nvPr>
        </p:nvSpPr>
        <p:spPr>
          <a:xfrm>
            <a:off x="9744710" y="4276090"/>
            <a:ext cx="574040" cy="635"/>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pic>
        <p:nvPicPr>
          <p:cNvPr id="17" name="图片 16"/>
          <p:cNvPicPr>
            <a:picLocks noChangeAspect="1"/>
          </p:cNvPicPr>
          <p:nvPr/>
        </p:nvPicPr>
        <p:blipFill>
          <a:blip r:embed="rId5"/>
          <a:stretch>
            <a:fillRect/>
          </a:stretch>
        </p:blipFill>
        <p:spPr>
          <a:xfrm>
            <a:off x="10520680" y="4091305"/>
            <a:ext cx="676275" cy="457200"/>
          </a:xfrm>
          <a:prstGeom prst="rect">
            <a:avLst/>
          </a:prstGeom>
        </p:spPr>
      </p:pic>
      <p:sp>
        <p:nvSpPr>
          <p:cNvPr id="68" name="矩形: 圆角 17"/>
          <p:cNvSpPr/>
          <p:nvPr>
            <p:custDataLst>
              <p:tags r:id="rId6"/>
            </p:custDataLst>
          </p:nvPr>
        </p:nvSpPr>
        <p:spPr>
          <a:xfrm>
            <a:off x="697230" y="2516505"/>
            <a:ext cx="10795635" cy="3331845"/>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40"/>
                                        </p:tgtEl>
                                        <p:attrNameLst>
                                          <p:attrName>style.visibility</p:attrName>
                                        </p:attrNameLst>
                                      </p:cBhvr>
                                      <p:to>
                                        <p:strVal val="visible"/>
                                      </p:to>
                                    </p:set>
                                    <p:animEffect transition="in" filter="fade">
                                      <p:cBhvr>
                                        <p:cTn id="20" dur="500"/>
                                        <p:tgtEl>
                                          <p:spTgt spid="31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0" grpId="0" bldLvl="0" animBg="1"/>
      <p:bldP spid="13" grpId="0" bldLvl="0" animBg="1"/>
      <p:bldP spid="15" grpId="0"/>
      <p:bldP spid="15" grpId="1"/>
      <p:bldP spid="16" grpId="0" bldLvl="0" animBg="1"/>
      <p:bldP spid="68" grpId="0" bldLvl="0" animBg="1"/>
      <p:bldP spid="12" grpId="0"/>
      <p:bldP spid="11"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C</a:t>
            </a:r>
            <a:r>
              <a:rPr lang="en-US" altLang="zh-CN" sz="2800" b="1" dirty="0">
                <a:ln>
                  <a:noFill/>
                </a:ln>
                <a:solidFill>
                  <a:schemeClr val="tx2"/>
                </a:solidFill>
                <a:effectLst/>
                <a:uFillTx/>
                <a:latin typeface="+mj-lt"/>
                <a:ea typeface="Arial" panose="020B0604020202020204"/>
                <a:cs typeface="Arial" panose="020B0604020202020204"/>
                <a:sym typeface="+mn-ea"/>
              </a:rPr>
              <a:t>ontrol-flow-enriching mutators</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25" name="组合 24"/>
          <p:cNvGrpSpPr/>
          <p:nvPr/>
        </p:nvGrpSpPr>
        <p:grpSpPr>
          <a:xfrm>
            <a:off x="8446770" y="2193925"/>
            <a:ext cx="2840990" cy="3344545"/>
            <a:chOff x="13302" y="3455"/>
            <a:chExt cx="4474" cy="5267"/>
          </a:xfrm>
        </p:grpSpPr>
        <p:sp>
          <p:nvSpPr>
            <p:cNvPr id="4" name="圆角矩形 3"/>
            <p:cNvSpPr/>
            <p:nvPr>
              <p:custDataLst>
                <p:tags r:id="rId1"/>
              </p:custDataLst>
            </p:nvPr>
          </p:nvSpPr>
          <p:spPr>
            <a:xfrm>
              <a:off x="13302" y="4640"/>
              <a:ext cx="2414" cy="4082"/>
            </a:xfrm>
            <a:prstGeom prst="round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圆角矩形 14"/>
            <p:cNvSpPr/>
            <p:nvPr>
              <p:custDataLst>
                <p:tags r:id="rId2"/>
              </p:custDataLst>
            </p:nvPr>
          </p:nvSpPr>
          <p:spPr>
            <a:xfrm>
              <a:off x="15840" y="4640"/>
              <a:ext cx="1936" cy="40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1" name="组合 10"/>
            <p:cNvGrpSpPr/>
            <p:nvPr/>
          </p:nvGrpSpPr>
          <p:grpSpPr>
            <a:xfrm>
              <a:off x="14290" y="3455"/>
              <a:ext cx="659" cy="585"/>
              <a:chOff x="6776" y="1098"/>
              <a:chExt cx="659" cy="585"/>
            </a:xfrm>
          </p:grpSpPr>
          <p:sp>
            <p:nvSpPr>
              <p:cNvPr id="18" name="椭圆 17"/>
              <p:cNvSpPr/>
              <p:nvPr>
                <p:custDataLst>
                  <p:tags r:id="rId3"/>
                </p:custDataLst>
              </p:nvPr>
            </p:nvSpPr>
            <p:spPr>
              <a:xfrm>
                <a:off x="6776" y="1098"/>
                <a:ext cx="563" cy="570"/>
              </a:xfrm>
              <a:prstGeom prst="ellipse">
                <a:avLst/>
              </a:prstGeom>
              <a:solidFill>
                <a:schemeClr val="tx2">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文本框 39"/>
              <p:cNvSpPr txBox="1"/>
              <p:nvPr>
                <p:custDataLst>
                  <p:tags r:id="rId4"/>
                </p:custDataLst>
              </p:nvPr>
            </p:nvSpPr>
            <p:spPr>
              <a:xfrm>
                <a:off x="6792" y="1103"/>
                <a:ext cx="643" cy="580"/>
              </a:xfrm>
              <a:prstGeom prst="rect">
                <a:avLst/>
              </a:prstGeom>
              <a:noFill/>
            </p:spPr>
            <p:txBody>
              <a:bodyPr wrap="square" rtlCol="0">
                <a:spAutoFit/>
              </a:bodyPr>
              <a:lstStyle/>
              <a:p>
                <a:r>
                  <a:rPr lang="en-US" altLang="zh-CN">
                    <a:solidFill>
                      <a:schemeClr val="bg1"/>
                    </a:solidFill>
                  </a:rPr>
                  <a:t>f1</a:t>
                </a:r>
                <a:endParaRPr lang="en-US" altLang="zh-CN">
                  <a:solidFill>
                    <a:schemeClr val="bg1"/>
                  </a:solidFill>
                </a:endParaRPr>
              </a:p>
            </p:txBody>
          </p:sp>
        </p:grpSp>
        <p:grpSp>
          <p:nvGrpSpPr>
            <p:cNvPr id="12" name="组合 11"/>
            <p:cNvGrpSpPr/>
            <p:nvPr/>
          </p:nvGrpSpPr>
          <p:grpSpPr>
            <a:xfrm>
              <a:off x="14272" y="5113"/>
              <a:ext cx="697" cy="580"/>
              <a:chOff x="6758" y="2756"/>
              <a:chExt cx="697" cy="580"/>
            </a:xfrm>
          </p:grpSpPr>
          <p:sp>
            <p:nvSpPr>
              <p:cNvPr id="8" name="椭圆 7"/>
              <p:cNvSpPr/>
              <p:nvPr>
                <p:custDataLst>
                  <p:tags r:id="rId5"/>
                </p:custDataLst>
              </p:nvPr>
            </p:nvSpPr>
            <p:spPr>
              <a:xfrm>
                <a:off x="6770" y="2756"/>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文本框 40"/>
              <p:cNvSpPr txBox="1"/>
              <p:nvPr>
                <p:custDataLst>
                  <p:tags r:id="rId6"/>
                </p:custDataLst>
              </p:nvPr>
            </p:nvSpPr>
            <p:spPr>
              <a:xfrm>
                <a:off x="6758" y="2756"/>
                <a:ext cx="697" cy="580"/>
              </a:xfrm>
              <a:prstGeom prst="rect">
                <a:avLst/>
              </a:prstGeom>
              <a:noFill/>
            </p:spPr>
            <p:txBody>
              <a:bodyPr wrap="square" rtlCol="0">
                <a:spAutoFit/>
              </a:bodyPr>
              <a:lstStyle/>
              <a:p>
                <a:r>
                  <a:rPr lang="en-US" altLang="zh-CN">
                    <a:solidFill>
                      <a:schemeClr val="bg1"/>
                    </a:solidFill>
                  </a:rPr>
                  <a:t>f2</a:t>
                </a:r>
                <a:endParaRPr lang="en-US" altLang="zh-CN">
                  <a:solidFill>
                    <a:schemeClr val="bg1"/>
                  </a:solidFill>
                </a:endParaRPr>
              </a:p>
            </p:txBody>
          </p:sp>
        </p:grpSp>
        <p:grpSp>
          <p:nvGrpSpPr>
            <p:cNvPr id="38" name="组合 37"/>
            <p:cNvGrpSpPr/>
            <p:nvPr/>
          </p:nvGrpSpPr>
          <p:grpSpPr>
            <a:xfrm>
              <a:off x="16514" y="5119"/>
              <a:ext cx="749" cy="583"/>
              <a:chOff x="8698" y="2756"/>
              <a:chExt cx="749" cy="583"/>
            </a:xfrm>
          </p:grpSpPr>
          <p:sp>
            <p:nvSpPr>
              <p:cNvPr id="16" name="椭圆 15"/>
              <p:cNvSpPr/>
              <p:nvPr>
                <p:custDataLst>
                  <p:tags r:id="rId7"/>
                </p:custDataLst>
              </p:nvPr>
            </p:nvSpPr>
            <p:spPr>
              <a:xfrm>
                <a:off x="8704" y="2756"/>
                <a:ext cx="562" cy="553"/>
              </a:xfrm>
              <a:prstGeom prst="ellipse">
                <a:avLst/>
              </a:prstGeom>
              <a:solidFill>
                <a:schemeClr val="bg2">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custDataLst>
                  <p:tags r:id="rId8"/>
                </p:custDataLst>
              </p:nvPr>
            </p:nvSpPr>
            <p:spPr>
              <a:xfrm>
                <a:off x="8698" y="2759"/>
                <a:ext cx="749" cy="580"/>
              </a:xfrm>
              <a:prstGeom prst="rect">
                <a:avLst/>
              </a:prstGeom>
              <a:noFill/>
            </p:spPr>
            <p:txBody>
              <a:bodyPr wrap="square" rtlCol="0">
                <a:spAutoFit/>
              </a:bodyPr>
              <a:lstStyle/>
              <a:p>
                <a:r>
                  <a:rPr lang="en-US" altLang="zh-CN">
                    <a:solidFill>
                      <a:schemeClr val="tx1"/>
                    </a:solidFill>
                  </a:rPr>
                  <a:t>f7</a:t>
                </a:r>
                <a:endParaRPr lang="en-US" altLang="zh-CN">
                  <a:solidFill>
                    <a:schemeClr val="tx1"/>
                  </a:solidFill>
                </a:endParaRPr>
              </a:p>
            </p:txBody>
          </p:sp>
        </p:grpSp>
        <p:grpSp>
          <p:nvGrpSpPr>
            <p:cNvPr id="13" name="组合 12"/>
            <p:cNvGrpSpPr/>
            <p:nvPr/>
          </p:nvGrpSpPr>
          <p:grpSpPr>
            <a:xfrm>
              <a:off x="13861" y="6157"/>
              <a:ext cx="668" cy="580"/>
              <a:chOff x="6200" y="3800"/>
              <a:chExt cx="668" cy="580"/>
            </a:xfrm>
          </p:grpSpPr>
          <p:sp>
            <p:nvSpPr>
              <p:cNvPr id="6" name="椭圆 5"/>
              <p:cNvSpPr/>
              <p:nvPr>
                <p:custDataLst>
                  <p:tags r:id="rId9"/>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文本框 41"/>
              <p:cNvSpPr txBox="1"/>
              <p:nvPr>
                <p:custDataLst>
                  <p:tags r:id="rId10"/>
                </p:custDataLst>
              </p:nvPr>
            </p:nvSpPr>
            <p:spPr>
              <a:xfrm>
                <a:off x="6200" y="3800"/>
                <a:ext cx="668" cy="580"/>
              </a:xfrm>
              <a:prstGeom prst="rect">
                <a:avLst/>
              </a:prstGeom>
              <a:noFill/>
            </p:spPr>
            <p:txBody>
              <a:bodyPr wrap="square" rtlCol="0">
                <a:spAutoFit/>
              </a:bodyPr>
              <a:lstStyle/>
              <a:p>
                <a:r>
                  <a:rPr lang="en-US" altLang="zh-CN">
                    <a:solidFill>
                      <a:schemeClr val="bg1"/>
                    </a:solidFill>
                  </a:rPr>
                  <a:t>f3</a:t>
                </a:r>
                <a:endParaRPr lang="en-US" altLang="zh-CN">
                  <a:solidFill>
                    <a:schemeClr val="bg1"/>
                  </a:solidFill>
                </a:endParaRPr>
              </a:p>
            </p:txBody>
          </p:sp>
        </p:grpSp>
        <p:grpSp>
          <p:nvGrpSpPr>
            <p:cNvPr id="14" name="组合 13"/>
            <p:cNvGrpSpPr/>
            <p:nvPr/>
          </p:nvGrpSpPr>
          <p:grpSpPr>
            <a:xfrm>
              <a:off x="14684" y="6150"/>
              <a:ext cx="683" cy="580"/>
              <a:chOff x="6207" y="3793"/>
              <a:chExt cx="683" cy="580"/>
            </a:xfrm>
          </p:grpSpPr>
          <p:sp>
            <p:nvSpPr>
              <p:cNvPr id="17" name="椭圆 16"/>
              <p:cNvSpPr/>
              <p:nvPr>
                <p:custDataLst>
                  <p:tags r:id="rId11"/>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文本框 18"/>
              <p:cNvSpPr txBox="1"/>
              <p:nvPr>
                <p:custDataLst>
                  <p:tags r:id="rId12"/>
                </p:custDataLst>
              </p:nvPr>
            </p:nvSpPr>
            <p:spPr>
              <a:xfrm>
                <a:off x="6207" y="3793"/>
                <a:ext cx="683" cy="580"/>
              </a:xfrm>
              <a:prstGeom prst="rect">
                <a:avLst/>
              </a:prstGeom>
              <a:noFill/>
            </p:spPr>
            <p:txBody>
              <a:bodyPr wrap="square" rtlCol="0">
                <a:spAutoFit/>
              </a:bodyPr>
              <a:lstStyle/>
              <a:p>
                <a:r>
                  <a:rPr lang="en-US" altLang="zh-CN">
                    <a:solidFill>
                      <a:schemeClr val="bg1"/>
                    </a:solidFill>
                  </a:rPr>
                  <a:t>f4</a:t>
                </a:r>
                <a:endParaRPr lang="en-US" altLang="zh-CN">
                  <a:solidFill>
                    <a:schemeClr val="bg1"/>
                  </a:solidFill>
                </a:endParaRPr>
              </a:p>
            </p:txBody>
          </p:sp>
        </p:grpSp>
        <p:grpSp>
          <p:nvGrpSpPr>
            <p:cNvPr id="24" name="组合 23"/>
            <p:cNvGrpSpPr/>
            <p:nvPr/>
          </p:nvGrpSpPr>
          <p:grpSpPr>
            <a:xfrm>
              <a:off x="13468" y="7381"/>
              <a:ext cx="649" cy="582"/>
              <a:chOff x="6200" y="3805"/>
              <a:chExt cx="649" cy="582"/>
            </a:xfrm>
          </p:grpSpPr>
          <p:sp>
            <p:nvSpPr>
              <p:cNvPr id="27" name="椭圆 26"/>
              <p:cNvSpPr/>
              <p:nvPr>
                <p:custDataLst>
                  <p:tags r:id="rId13"/>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文本框 27"/>
              <p:cNvSpPr txBox="1"/>
              <p:nvPr>
                <p:custDataLst>
                  <p:tags r:id="rId14"/>
                </p:custDataLst>
              </p:nvPr>
            </p:nvSpPr>
            <p:spPr>
              <a:xfrm>
                <a:off x="6200" y="3807"/>
                <a:ext cx="649" cy="580"/>
              </a:xfrm>
              <a:prstGeom prst="rect">
                <a:avLst/>
              </a:prstGeom>
              <a:noFill/>
            </p:spPr>
            <p:txBody>
              <a:bodyPr wrap="square" rtlCol="0">
                <a:spAutoFit/>
              </a:bodyPr>
              <a:lstStyle/>
              <a:p>
                <a:r>
                  <a:rPr lang="en-US" altLang="zh-CN">
                    <a:solidFill>
                      <a:schemeClr val="bg1"/>
                    </a:solidFill>
                  </a:rPr>
                  <a:t>f5</a:t>
                </a:r>
                <a:endParaRPr lang="en-US" altLang="zh-CN">
                  <a:solidFill>
                    <a:schemeClr val="bg1"/>
                  </a:solidFill>
                </a:endParaRPr>
              </a:p>
            </p:txBody>
          </p:sp>
        </p:grpSp>
        <p:grpSp>
          <p:nvGrpSpPr>
            <p:cNvPr id="31" name="组合 30"/>
            <p:cNvGrpSpPr/>
            <p:nvPr/>
          </p:nvGrpSpPr>
          <p:grpSpPr>
            <a:xfrm>
              <a:off x="14269" y="7374"/>
              <a:ext cx="672" cy="582"/>
              <a:chOff x="6207" y="3805"/>
              <a:chExt cx="672" cy="582"/>
            </a:xfrm>
          </p:grpSpPr>
          <p:sp>
            <p:nvSpPr>
              <p:cNvPr id="35" name="椭圆 34"/>
              <p:cNvSpPr/>
              <p:nvPr>
                <p:custDataLst>
                  <p:tags r:id="rId15"/>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文本框 36"/>
              <p:cNvSpPr txBox="1"/>
              <p:nvPr>
                <p:custDataLst>
                  <p:tags r:id="rId16"/>
                </p:custDataLst>
              </p:nvPr>
            </p:nvSpPr>
            <p:spPr>
              <a:xfrm>
                <a:off x="6207" y="3807"/>
                <a:ext cx="672" cy="580"/>
              </a:xfrm>
              <a:prstGeom prst="rect">
                <a:avLst/>
              </a:prstGeom>
              <a:noFill/>
            </p:spPr>
            <p:txBody>
              <a:bodyPr wrap="square" rtlCol="0">
                <a:spAutoFit/>
              </a:bodyPr>
              <a:lstStyle/>
              <a:p>
                <a:r>
                  <a:rPr lang="en-US" altLang="zh-CN">
                    <a:solidFill>
                      <a:schemeClr val="bg1"/>
                    </a:solidFill>
                  </a:rPr>
                  <a:t>f6</a:t>
                </a:r>
                <a:endParaRPr lang="en-US" altLang="zh-CN">
                  <a:solidFill>
                    <a:schemeClr val="bg1"/>
                  </a:solidFill>
                </a:endParaRPr>
              </a:p>
            </p:txBody>
          </p:sp>
        </p:grpSp>
        <p:grpSp>
          <p:nvGrpSpPr>
            <p:cNvPr id="48" name="组合 47"/>
            <p:cNvGrpSpPr/>
            <p:nvPr/>
          </p:nvGrpSpPr>
          <p:grpSpPr>
            <a:xfrm>
              <a:off x="16513" y="7387"/>
              <a:ext cx="635" cy="583"/>
              <a:chOff x="8706" y="5100"/>
              <a:chExt cx="635" cy="583"/>
            </a:xfrm>
          </p:grpSpPr>
          <p:sp>
            <p:nvSpPr>
              <p:cNvPr id="7" name="椭圆 6"/>
              <p:cNvSpPr/>
              <p:nvPr>
                <p:custDataLst>
                  <p:tags r:id="rId17"/>
                </p:custDataLst>
              </p:nvPr>
            </p:nvSpPr>
            <p:spPr>
              <a:xfrm>
                <a:off x="8719" y="5100"/>
                <a:ext cx="562" cy="553"/>
              </a:xfrm>
              <a:prstGeom prst="ellipse">
                <a:avLst/>
              </a:prstGeom>
              <a:solidFill>
                <a:schemeClr val="bg2">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文本框 46"/>
              <p:cNvSpPr txBox="1"/>
              <p:nvPr>
                <p:custDataLst>
                  <p:tags r:id="rId18"/>
                </p:custDataLst>
              </p:nvPr>
            </p:nvSpPr>
            <p:spPr>
              <a:xfrm>
                <a:off x="8706" y="5103"/>
                <a:ext cx="635" cy="580"/>
              </a:xfrm>
              <a:prstGeom prst="rect">
                <a:avLst/>
              </a:prstGeom>
              <a:noFill/>
            </p:spPr>
            <p:txBody>
              <a:bodyPr wrap="square" rtlCol="0">
                <a:spAutoFit/>
              </a:bodyPr>
              <a:lstStyle/>
              <a:p>
                <a:r>
                  <a:rPr lang="en-US" altLang="zh-CN">
                    <a:solidFill>
                      <a:schemeClr val="tx1"/>
                    </a:solidFill>
                  </a:rPr>
                  <a:t>f8</a:t>
                </a:r>
                <a:endParaRPr lang="en-US" altLang="zh-CN">
                  <a:solidFill>
                    <a:schemeClr val="tx1"/>
                  </a:solidFill>
                </a:endParaRPr>
              </a:p>
            </p:txBody>
          </p:sp>
        </p:grpSp>
        <p:cxnSp>
          <p:nvCxnSpPr>
            <p:cNvPr id="49" name="直接箭头连接符 48"/>
            <p:cNvCxnSpPr/>
            <p:nvPr>
              <p:custDataLst>
                <p:tags r:id="rId19"/>
              </p:custDataLst>
            </p:nvPr>
          </p:nvCxnSpPr>
          <p:spPr>
            <a:xfrm flipH="1">
              <a:off x="14569" y="4025"/>
              <a:ext cx="3" cy="1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custDataLst>
                <p:tags r:id="rId20"/>
              </p:custDataLst>
            </p:nvPr>
          </p:nvCxnSpPr>
          <p:spPr>
            <a:xfrm flipH="1">
              <a:off x="14153" y="5677"/>
              <a:ext cx="416" cy="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custDataLst>
                <p:tags r:id="rId21"/>
              </p:custDataLst>
            </p:nvPr>
          </p:nvCxnSpPr>
          <p:spPr>
            <a:xfrm>
              <a:off x="14569" y="5677"/>
              <a:ext cx="400" cy="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custDataLst>
                <p:tags r:id="rId22"/>
              </p:custDataLst>
            </p:nvPr>
          </p:nvCxnSpPr>
          <p:spPr>
            <a:xfrm flipH="1">
              <a:off x="13760" y="6726"/>
              <a:ext cx="393" cy="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custDataLst>
                <p:tags r:id="rId23"/>
              </p:custDataLst>
            </p:nvPr>
          </p:nvCxnSpPr>
          <p:spPr>
            <a:xfrm>
              <a:off x="14153" y="6726"/>
              <a:ext cx="401" cy="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曲线连接符 54"/>
            <p:cNvCxnSpPr/>
            <p:nvPr>
              <p:custDataLst>
                <p:tags r:id="rId24"/>
              </p:custDataLst>
            </p:nvPr>
          </p:nvCxnSpPr>
          <p:spPr>
            <a:xfrm rot="10800000" flipH="1">
              <a:off x="13868" y="5395"/>
              <a:ext cx="416" cy="1049"/>
            </a:xfrm>
            <a:prstGeom prst="curvedConnector3">
              <a:avLst>
                <a:gd name="adj1" fmla="val -901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曲线连接符 55"/>
            <p:cNvCxnSpPr/>
            <p:nvPr>
              <p:custDataLst>
                <p:tags r:id="rId25"/>
              </p:custDataLst>
            </p:nvPr>
          </p:nvCxnSpPr>
          <p:spPr>
            <a:xfrm>
              <a:off x="14853" y="3740"/>
              <a:ext cx="1948" cy="137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custDataLst>
                <p:tags r:id="rId26"/>
              </p:custDataLst>
            </p:nvPr>
          </p:nvCxnSpPr>
          <p:spPr>
            <a:xfrm>
              <a:off x="16801" y="5672"/>
              <a:ext cx="6"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曲线连接符 57"/>
          <p:cNvCxnSpPr/>
          <p:nvPr/>
        </p:nvCxnSpPr>
        <p:spPr>
          <a:xfrm rot="5400000">
            <a:off x="9699625" y="4114800"/>
            <a:ext cx="3175" cy="1934845"/>
          </a:xfrm>
          <a:prstGeom prst="curvedConnector3">
            <a:avLst>
              <a:gd name="adj1" fmla="val 7600000"/>
            </a:avLst>
          </a:prstGeom>
          <a:ln w="28575" cmpd="sng">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27"/>
            </p:custDataLst>
          </p:nvPr>
        </p:nvSpPr>
        <p:spPr>
          <a:xfrm>
            <a:off x="784860" y="998855"/>
            <a:ext cx="11271250" cy="89154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dirty="0">
                <a:sym typeface="+mn-lt"/>
              </a:rPr>
              <a:t>Transition-injecting mutator: enriching the transitions among basic blocks, i.e., creating new transitions among existing basic blocks.</a:t>
            </a:r>
            <a:endParaRPr lang="en-US" altLang="zh-CN" sz="2000" dirty="0">
              <a:sym typeface="+mn-lt"/>
            </a:endParaRPr>
          </a:p>
        </p:txBody>
      </p:sp>
      <p:sp>
        <p:nvSpPr>
          <p:cNvPr id="20" name="文本框 19"/>
          <p:cNvSpPr txBox="1"/>
          <p:nvPr/>
        </p:nvSpPr>
        <p:spPr>
          <a:xfrm>
            <a:off x="1036320" y="2193925"/>
            <a:ext cx="6626860" cy="1362075"/>
          </a:xfrm>
          <a:prstGeom prst="rect">
            <a:avLst/>
          </a:prstGeom>
          <a:noFill/>
        </p:spPr>
        <p:txBody>
          <a:bodyPr wrap="square" rtlCol="0" anchor="t">
            <a:noAutofit/>
          </a:bodyPr>
          <a:lstStyle/>
          <a:p>
            <a:pPr>
              <a:lnSpc>
                <a:spcPct val="130000"/>
              </a:lnSpc>
              <a:spcBef>
                <a:spcPts val="600"/>
              </a:spcBef>
            </a:pPr>
            <a:r>
              <a:rPr lang="en-US" altLang="zh-CN" dirty="0">
                <a:solidFill>
                  <a:schemeClr val="dk1"/>
                </a:solidFill>
                <a:sym typeface="Arial" panose="020B0604020202020204"/>
              </a:rPr>
              <a:t>However, it is likely to cause </a:t>
            </a:r>
            <a:r>
              <a:rPr lang="en-US" altLang="zh-CN" dirty="0">
                <a:solidFill>
                  <a:srgbClr val="C00000"/>
                </a:solidFill>
                <a:sym typeface="Arial" panose="020B0604020202020204"/>
              </a:rPr>
              <a:t>early-terminated program execution</a:t>
            </a:r>
            <a:r>
              <a:rPr lang="en-US" altLang="zh-CN" dirty="0">
                <a:solidFill>
                  <a:schemeClr val="dk1"/>
                </a:solidFill>
                <a:sym typeface="Arial" panose="020B0604020202020204"/>
              </a:rPr>
              <a:t>, i.e., the verification error caused by undefined variables.</a:t>
            </a:r>
            <a:endParaRPr lang="en-US" altLang="zh-CN" kern="0" dirty="0">
              <a:solidFill>
                <a:schemeClr val="dk1"/>
              </a:solidFill>
              <a:latin typeface="微软雅黑" panose="020B0503020204020204" pitchFamily="34" charset="-122"/>
              <a:ea typeface="微软雅黑" panose="020B0503020204020204" pitchFamily="34" charset="-122"/>
              <a:cs typeface="+mn-ea"/>
              <a:sym typeface="Arial" panose="020B0604020202020204"/>
            </a:endParaRPr>
          </a:p>
        </p:txBody>
      </p:sp>
      <p:sp>
        <p:nvSpPr>
          <p:cNvPr id="21" name="矩形: 圆角 45"/>
          <p:cNvSpPr/>
          <p:nvPr>
            <p:custDataLst>
              <p:tags r:id="rId28"/>
            </p:custDataLst>
          </p:nvPr>
        </p:nvSpPr>
        <p:spPr>
          <a:xfrm>
            <a:off x="956310" y="2112010"/>
            <a:ext cx="6772910" cy="1362075"/>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36320" y="3741420"/>
            <a:ext cx="6878320" cy="1965960"/>
            <a:chOff x="1632" y="5892"/>
            <a:chExt cx="10832" cy="3096"/>
          </a:xfrm>
        </p:grpSpPr>
        <p:sp>
          <p:nvSpPr>
            <p:cNvPr id="30" name="文本框 29"/>
            <p:cNvSpPr txBox="1"/>
            <p:nvPr>
              <p:custDataLst>
                <p:tags r:id="rId29"/>
              </p:custDataLst>
            </p:nvPr>
          </p:nvSpPr>
          <p:spPr>
            <a:xfrm>
              <a:off x="1632" y="5892"/>
              <a:ext cx="10832" cy="3097"/>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dirty="0">
                  <a:solidFill>
                    <a:schemeClr val="dk1"/>
                  </a:solidFill>
                  <a:sym typeface="+mn-lt"/>
                </a:rPr>
                <a:t>For example, if we randomly create a transition from        to </a:t>
              </a:r>
              <a:endParaRPr lang="en-US" altLang="zh-CN" dirty="0">
                <a:solidFill>
                  <a:schemeClr val="dk1"/>
                </a:solidFill>
                <a:sym typeface="+mn-lt"/>
              </a:endParaRPr>
            </a:p>
            <a:p>
              <a:pPr indent="0">
                <a:lnSpc>
                  <a:spcPct val="130000"/>
                </a:lnSpc>
                <a:spcBef>
                  <a:spcPts val="600"/>
                </a:spcBef>
                <a:buFont typeface="Arial" panose="020B0604020202020204" pitchFamily="34" charset="0"/>
                <a:buNone/>
              </a:pPr>
              <a:r>
                <a:rPr lang="en-US" altLang="zh-CN" dirty="0">
                  <a:solidFill>
                    <a:schemeClr val="dk1"/>
                  </a:solidFill>
                  <a:sym typeface="+mn-lt"/>
                </a:rPr>
                <a:t>      ,  this transition definitely causes an undefined variable error and prevents further testing on the deep states of JIT, e.g., the optimization techniques, if        </a:t>
              </a:r>
              <a:r>
                <a:rPr lang="en-US" altLang="zh-CN" dirty="0">
                  <a:solidFill>
                    <a:srgbClr val="C00000"/>
                  </a:solidFill>
                  <a:sym typeface="+mn-lt"/>
                </a:rPr>
                <a:t>depends on the variables defined in its predecessors</a:t>
              </a:r>
              <a:r>
                <a:rPr lang="en-US" altLang="zh-CN" dirty="0">
                  <a:solidFill>
                    <a:schemeClr val="dk1"/>
                  </a:solidFill>
                  <a:sym typeface="+mn-lt"/>
                </a:rPr>
                <a:t>.</a:t>
              </a:r>
              <a:endParaRPr lang="en-US" altLang="zh-CN" dirty="0">
                <a:solidFill>
                  <a:schemeClr val="dk1"/>
                </a:solidFill>
                <a:sym typeface="+mn-lt"/>
              </a:endParaRPr>
            </a:p>
          </p:txBody>
        </p:sp>
        <p:grpSp>
          <p:nvGrpSpPr>
            <p:cNvPr id="26" name="组合 25"/>
            <p:cNvGrpSpPr/>
            <p:nvPr/>
          </p:nvGrpSpPr>
          <p:grpSpPr>
            <a:xfrm>
              <a:off x="10954" y="6019"/>
              <a:ext cx="635" cy="583"/>
              <a:chOff x="8706" y="5100"/>
              <a:chExt cx="635" cy="583"/>
            </a:xfrm>
          </p:grpSpPr>
          <p:sp>
            <p:nvSpPr>
              <p:cNvPr id="29" name="椭圆 28"/>
              <p:cNvSpPr/>
              <p:nvPr>
                <p:custDataLst>
                  <p:tags r:id="rId30"/>
                </p:custDataLst>
              </p:nvPr>
            </p:nvSpPr>
            <p:spPr>
              <a:xfrm>
                <a:off x="8719" y="5100"/>
                <a:ext cx="562" cy="553"/>
              </a:xfrm>
              <a:prstGeom prst="ellipse">
                <a:avLst/>
              </a:prstGeom>
              <a:solidFill>
                <a:schemeClr val="bg2">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文本框 31"/>
              <p:cNvSpPr txBox="1"/>
              <p:nvPr>
                <p:custDataLst>
                  <p:tags r:id="rId31"/>
                </p:custDataLst>
              </p:nvPr>
            </p:nvSpPr>
            <p:spPr>
              <a:xfrm>
                <a:off x="8706" y="5103"/>
                <a:ext cx="635" cy="580"/>
              </a:xfrm>
              <a:prstGeom prst="rect">
                <a:avLst/>
              </a:prstGeom>
              <a:noFill/>
            </p:spPr>
            <p:txBody>
              <a:bodyPr wrap="square" rtlCol="0">
                <a:spAutoFit/>
              </a:bodyPr>
              <a:lstStyle/>
              <a:p>
                <a:r>
                  <a:rPr lang="en-US" altLang="zh-CN">
                    <a:solidFill>
                      <a:schemeClr val="tx1"/>
                    </a:solidFill>
                  </a:rPr>
                  <a:t>f8</a:t>
                </a:r>
                <a:endParaRPr lang="en-US" altLang="zh-CN">
                  <a:solidFill>
                    <a:schemeClr val="tx1"/>
                  </a:solidFill>
                </a:endParaRPr>
              </a:p>
            </p:txBody>
          </p:sp>
        </p:grpSp>
        <p:grpSp>
          <p:nvGrpSpPr>
            <p:cNvPr id="39" name="组合 38"/>
            <p:cNvGrpSpPr/>
            <p:nvPr/>
          </p:nvGrpSpPr>
          <p:grpSpPr>
            <a:xfrm>
              <a:off x="1757" y="6708"/>
              <a:ext cx="649" cy="582"/>
              <a:chOff x="6200" y="3805"/>
              <a:chExt cx="649" cy="582"/>
            </a:xfrm>
          </p:grpSpPr>
          <p:sp>
            <p:nvSpPr>
              <p:cNvPr id="43" name="椭圆 42"/>
              <p:cNvSpPr/>
              <p:nvPr>
                <p:custDataLst>
                  <p:tags r:id="rId32"/>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文本框 43"/>
              <p:cNvSpPr txBox="1"/>
              <p:nvPr>
                <p:custDataLst>
                  <p:tags r:id="rId33"/>
                </p:custDataLst>
              </p:nvPr>
            </p:nvSpPr>
            <p:spPr>
              <a:xfrm>
                <a:off x="6200" y="3807"/>
                <a:ext cx="649" cy="580"/>
              </a:xfrm>
              <a:prstGeom prst="rect">
                <a:avLst/>
              </a:prstGeom>
              <a:noFill/>
            </p:spPr>
            <p:txBody>
              <a:bodyPr wrap="square" rtlCol="0">
                <a:spAutoFit/>
              </a:bodyPr>
              <a:lstStyle/>
              <a:p>
                <a:r>
                  <a:rPr lang="en-US" altLang="zh-CN">
                    <a:solidFill>
                      <a:schemeClr val="bg1"/>
                    </a:solidFill>
                  </a:rPr>
                  <a:t>f5</a:t>
                </a:r>
                <a:endParaRPr lang="en-US" altLang="zh-CN">
                  <a:solidFill>
                    <a:schemeClr val="bg1"/>
                  </a:solidFill>
                </a:endParaRPr>
              </a:p>
            </p:txBody>
          </p:sp>
        </p:grpSp>
        <p:grpSp>
          <p:nvGrpSpPr>
            <p:cNvPr id="45" name="组合 44"/>
            <p:cNvGrpSpPr/>
            <p:nvPr/>
          </p:nvGrpSpPr>
          <p:grpSpPr>
            <a:xfrm>
              <a:off x="7982" y="7788"/>
              <a:ext cx="649" cy="582"/>
              <a:chOff x="6200" y="3805"/>
              <a:chExt cx="649" cy="582"/>
            </a:xfrm>
          </p:grpSpPr>
          <p:sp>
            <p:nvSpPr>
              <p:cNvPr id="50" name="椭圆 49"/>
              <p:cNvSpPr/>
              <p:nvPr>
                <p:custDataLst>
                  <p:tags r:id="rId34"/>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文本框 59"/>
              <p:cNvSpPr txBox="1"/>
              <p:nvPr>
                <p:custDataLst>
                  <p:tags r:id="rId35"/>
                </p:custDataLst>
              </p:nvPr>
            </p:nvSpPr>
            <p:spPr>
              <a:xfrm>
                <a:off x="6200" y="3807"/>
                <a:ext cx="649" cy="580"/>
              </a:xfrm>
              <a:prstGeom prst="rect">
                <a:avLst/>
              </a:prstGeom>
              <a:noFill/>
            </p:spPr>
            <p:txBody>
              <a:bodyPr wrap="square" rtlCol="0">
                <a:spAutoFit/>
              </a:bodyPr>
              <a:lstStyle/>
              <a:p>
                <a:r>
                  <a:rPr lang="en-US" altLang="zh-CN">
                    <a:solidFill>
                      <a:schemeClr val="bg1"/>
                    </a:solidFill>
                  </a:rPr>
                  <a:t>f5</a:t>
                </a:r>
                <a:endParaRPr lang="en-US" altLang="zh-CN">
                  <a:solidFill>
                    <a:schemeClr val="bg1"/>
                  </a:solidFill>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1" grpId="0" bldLvl="0" animBg="1"/>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C</a:t>
            </a:r>
            <a:r>
              <a:rPr lang="en-US" altLang="zh-CN" sz="2800" b="1" dirty="0">
                <a:ln>
                  <a:noFill/>
                </a:ln>
                <a:solidFill>
                  <a:schemeClr val="tx2"/>
                </a:solidFill>
                <a:effectLst/>
                <a:uFillTx/>
                <a:latin typeface="+mj-lt"/>
                <a:ea typeface="Arial" panose="020B0604020202020204"/>
                <a:cs typeface="Arial" panose="020B0604020202020204"/>
                <a:sym typeface="+mn-ea"/>
              </a:rPr>
              <a:t>ontrol-flow-enriching mutators</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4" name="文本占位符 2"/>
          <p:cNvSpPr>
            <a:spLocks noGrp="1"/>
          </p:cNvSpPr>
          <p:nvPr>
            <p:custDataLst>
              <p:tags r:id="rId1"/>
            </p:custDataLst>
          </p:nvPr>
        </p:nvSpPr>
        <p:spPr>
          <a:xfrm>
            <a:off x="595656" y="883135"/>
            <a:ext cx="10854664" cy="908592"/>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200" i="1" dirty="0">
                <a:solidFill>
                  <a:schemeClr val="dk1"/>
                </a:solidFill>
                <a:sym typeface="Arial" panose="020B0604020202020204"/>
              </a:rPr>
              <a:t>Target</a:t>
            </a:r>
            <a:r>
              <a:rPr lang="en-US" altLang="zh-CN" sz="2200" dirty="0">
                <a:solidFill>
                  <a:schemeClr val="dk1"/>
                </a:solidFill>
                <a:sym typeface="Arial" panose="020B0604020202020204"/>
              </a:rPr>
              <a:t>: </a:t>
            </a:r>
            <a:r>
              <a:rPr lang="en-US" altLang="zh-CN" sz="2200" b="0" dirty="0">
                <a:solidFill>
                  <a:schemeClr val="dk1"/>
                </a:solidFill>
                <a:sym typeface="Arial" panose="020B0604020202020204"/>
              </a:rPr>
              <a:t>redirecting the transition between two randomly selected basic blocks without causing any errors.</a:t>
            </a:r>
            <a:endParaRPr lang="en-US" altLang="zh-CN" sz="2200" b="0" dirty="0">
              <a:solidFill>
                <a:schemeClr val="dk1"/>
              </a:solidFill>
              <a:sym typeface="Arial" panose="020B0604020202020204"/>
            </a:endParaRPr>
          </a:p>
        </p:txBody>
      </p:sp>
      <p:grpSp>
        <p:nvGrpSpPr>
          <p:cNvPr id="86" name="组合 85"/>
          <p:cNvGrpSpPr/>
          <p:nvPr/>
        </p:nvGrpSpPr>
        <p:grpSpPr>
          <a:xfrm>
            <a:off x="7234555" y="2697480"/>
            <a:ext cx="2840990" cy="3344545"/>
            <a:chOff x="11393" y="4248"/>
            <a:chExt cx="4474" cy="5267"/>
          </a:xfrm>
        </p:grpSpPr>
        <p:sp>
          <p:nvSpPr>
            <p:cNvPr id="11" name="圆角矩形 10"/>
            <p:cNvSpPr/>
            <p:nvPr>
              <p:custDataLst>
                <p:tags r:id="rId2"/>
              </p:custDataLst>
            </p:nvPr>
          </p:nvSpPr>
          <p:spPr>
            <a:xfrm>
              <a:off x="11393" y="5433"/>
              <a:ext cx="2414" cy="4082"/>
            </a:xfrm>
            <a:prstGeom prst="round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圆角矩形 11"/>
            <p:cNvSpPr/>
            <p:nvPr>
              <p:custDataLst>
                <p:tags r:id="rId3"/>
              </p:custDataLst>
            </p:nvPr>
          </p:nvSpPr>
          <p:spPr>
            <a:xfrm>
              <a:off x="13931" y="5433"/>
              <a:ext cx="1936" cy="40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3" name="组合 12"/>
            <p:cNvGrpSpPr/>
            <p:nvPr/>
          </p:nvGrpSpPr>
          <p:grpSpPr>
            <a:xfrm rot="0">
              <a:off x="12381" y="4248"/>
              <a:ext cx="659" cy="585"/>
              <a:chOff x="6776" y="1098"/>
              <a:chExt cx="659" cy="585"/>
            </a:xfrm>
          </p:grpSpPr>
          <p:sp>
            <p:nvSpPr>
              <p:cNvPr id="18" name="椭圆 17"/>
              <p:cNvSpPr/>
              <p:nvPr>
                <p:custDataLst>
                  <p:tags r:id="rId4"/>
                </p:custDataLst>
              </p:nvPr>
            </p:nvSpPr>
            <p:spPr>
              <a:xfrm>
                <a:off x="6776" y="1098"/>
                <a:ext cx="563" cy="570"/>
              </a:xfrm>
              <a:prstGeom prst="ellipse">
                <a:avLst/>
              </a:prstGeom>
              <a:solidFill>
                <a:schemeClr val="tx2">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文本框 39"/>
              <p:cNvSpPr txBox="1"/>
              <p:nvPr>
                <p:custDataLst>
                  <p:tags r:id="rId5"/>
                </p:custDataLst>
              </p:nvPr>
            </p:nvSpPr>
            <p:spPr>
              <a:xfrm>
                <a:off x="6792" y="1103"/>
                <a:ext cx="643" cy="580"/>
              </a:xfrm>
              <a:prstGeom prst="rect">
                <a:avLst/>
              </a:prstGeom>
              <a:noFill/>
            </p:spPr>
            <p:txBody>
              <a:bodyPr wrap="square" rtlCol="0">
                <a:spAutoFit/>
              </a:bodyPr>
              <a:lstStyle/>
              <a:p>
                <a:r>
                  <a:rPr lang="en-US" altLang="zh-CN">
                    <a:solidFill>
                      <a:schemeClr val="bg1"/>
                    </a:solidFill>
                  </a:rPr>
                  <a:t>f1</a:t>
                </a:r>
                <a:endParaRPr lang="en-US" altLang="zh-CN">
                  <a:solidFill>
                    <a:schemeClr val="bg1"/>
                  </a:solidFill>
                </a:endParaRPr>
              </a:p>
            </p:txBody>
          </p:sp>
        </p:grpSp>
        <p:grpSp>
          <p:nvGrpSpPr>
            <p:cNvPr id="14" name="组合 13"/>
            <p:cNvGrpSpPr/>
            <p:nvPr/>
          </p:nvGrpSpPr>
          <p:grpSpPr>
            <a:xfrm rot="0">
              <a:off x="12363" y="5906"/>
              <a:ext cx="697" cy="580"/>
              <a:chOff x="6758" y="2756"/>
              <a:chExt cx="697" cy="580"/>
            </a:xfrm>
          </p:grpSpPr>
          <p:sp>
            <p:nvSpPr>
              <p:cNvPr id="17" name="椭圆 16"/>
              <p:cNvSpPr/>
              <p:nvPr>
                <p:custDataLst>
                  <p:tags r:id="rId6"/>
                </p:custDataLst>
              </p:nvPr>
            </p:nvSpPr>
            <p:spPr>
              <a:xfrm>
                <a:off x="6770" y="2756"/>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文本框 40"/>
              <p:cNvSpPr txBox="1"/>
              <p:nvPr>
                <p:custDataLst>
                  <p:tags r:id="rId7"/>
                </p:custDataLst>
              </p:nvPr>
            </p:nvSpPr>
            <p:spPr>
              <a:xfrm>
                <a:off x="6758" y="2756"/>
                <a:ext cx="697" cy="580"/>
              </a:xfrm>
              <a:prstGeom prst="rect">
                <a:avLst/>
              </a:prstGeom>
              <a:noFill/>
            </p:spPr>
            <p:txBody>
              <a:bodyPr wrap="square" rtlCol="0">
                <a:spAutoFit/>
              </a:bodyPr>
              <a:lstStyle/>
              <a:p>
                <a:r>
                  <a:rPr lang="en-US" altLang="zh-CN">
                    <a:solidFill>
                      <a:schemeClr val="bg1"/>
                    </a:solidFill>
                  </a:rPr>
                  <a:t>f2</a:t>
                </a:r>
                <a:endParaRPr lang="en-US" altLang="zh-CN">
                  <a:solidFill>
                    <a:schemeClr val="bg1"/>
                  </a:solidFill>
                </a:endParaRPr>
              </a:p>
            </p:txBody>
          </p:sp>
        </p:grpSp>
        <p:grpSp>
          <p:nvGrpSpPr>
            <p:cNvPr id="38" name="组合 37"/>
            <p:cNvGrpSpPr/>
            <p:nvPr/>
          </p:nvGrpSpPr>
          <p:grpSpPr>
            <a:xfrm rot="0">
              <a:off x="14605" y="5912"/>
              <a:ext cx="749" cy="583"/>
              <a:chOff x="8698" y="2756"/>
              <a:chExt cx="749" cy="583"/>
            </a:xfrm>
          </p:grpSpPr>
          <p:sp>
            <p:nvSpPr>
              <p:cNvPr id="19" name="椭圆 18"/>
              <p:cNvSpPr/>
              <p:nvPr>
                <p:custDataLst>
                  <p:tags r:id="rId8"/>
                </p:custDataLst>
              </p:nvPr>
            </p:nvSpPr>
            <p:spPr>
              <a:xfrm>
                <a:off x="8704" y="2756"/>
                <a:ext cx="562" cy="553"/>
              </a:xfrm>
              <a:prstGeom prst="ellipse">
                <a:avLst/>
              </a:prstGeom>
              <a:solidFill>
                <a:schemeClr val="bg2">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custDataLst>
                  <p:tags r:id="rId9"/>
                </p:custDataLst>
              </p:nvPr>
            </p:nvSpPr>
            <p:spPr>
              <a:xfrm>
                <a:off x="8698" y="2759"/>
                <a:ext cx="749" cy="580"/>
              </a:xfrm>
              <a:prstGeom prst="rect">
                <a:avLst/>
              </a:prstGeom>
              <a:noFill/>
            </p:spPr>
            <p:txBody>
              <a:bodyPr wrap="square" rtlCol="0">
                <a:spAutoFit/>
              </a:bodyPr>
              <a:lstStyle/>
              <a:p>
                <a:r>
                  <a:rPr lang="en-US" altLang="zh-CN">
                    <a:solidFill>
                      <a:schemeClr val="tx1"/>
                    </a:solidFill>
                  </a:rPr>
                  <a:t>f7</a:t>
                </a:r>
                <a:endParaRPr lang="en-US" altLang="zh-CN">
                  <a:solidFill>
                    <a:schemeClr val="tx1"/>
                  </a:solidFill>
                </a:endParaRPr>
              </a:p>
            </p:txBody>
          </p:sp>
        </p:grpSp>
        <p:grpSp>
          <p:nvGrpSpPr>
            <p:cNvPr id="20" name="组合 19"/>
            <p:cNvGrpSpPr/>
            <p:nvPr/>
          </p:nvGrpSpPr>
          <p:grpSpPr>
            <a:xfrm rot="0">
              <a:off x="11952" y="6950"/>
              <a:ext cx="668" cy="580"/>
              <a:chOff x="6200" y="3800"/>
              <a:chExt cx="668" cy="580"/>
            </a:xfrm>
          </p:grpSpPr>
          <p:sp>
            <p:nvSpPr>
              <p:cNvPr id="21" name="椭圆 20"/>
              <p:cNvSpPr/>
              <p:nvPr>
                <p:custDataLst>
                  <p:tags r:id="rId10"/>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文本框 41"/>
              <p:cNvSpPr txBox="1"/>
              <p:nvPr>
                <p:custDataLst>
                  <p:tags r:id="rId11"/>
                </p:custDataLst>
              </p:nvPr>
            </p:nvSpPr>
            <p:spPr>
              <a:xfrm>
                <a:off x="6200" y="3800"/>
                <a:ext cx="668" cy="580"/>
              </a:xfrm>
              <a:prstGeom prst="rect">
                <a:avLst/>
              </a:prstGeom>
              <a:noFill/>
            </p:spPr>
            <p:txBody>
              <a:bodyPr wrap="square" rtlCol="0">
                <a:spAutoFit/>
              </a:bodyPr>
              <a:lstStyle/>
              <a:p>
                <a:r>
                  <a:rPr lang="en-US" altLang="zh-CN">
                    <a:solidFill>
                      <a:schemeClr val="bg1"/>
                    </a:solidFill>
                  </a:rPr>
                  <a:t>f3</a:t>
                </a:r>
                <a:endParaRPr lang="en-US" altLang="zh-CN">
                  <a:solidFill>
                    <a:schemeClr val="bg1"/>
                  </a:solidFill>
                </a:endParaRPr>
              </a:p>
            </p:txBody>
          </p:sp>
        </p:grpSp>
        <p:grpSp>
          <p:nvGrpSpPr>
            <p:cNvPr id="22" name="组合 21"/>
            <p:cNvGrpSpPr/>
            <p:nvPr/>
          </p:nvGrpSpPr>
          <p:grpSpPr>
            <a:xfrm rot="0">
              <a:off x="12775" y="6943"/>
              <a:ext cx="683" cy="580"/>
              <a:chOff x="6207" y="3793"/>
              <a:chExt cx="683" cy="580"/>
            </a:xfrm>
          </p:grpSpPr>
          <p:sp>
            <p:nvSpPr>
              <p:cNvPr id="25" name="椭圆 24"/>
              <p:cNvSpPr/>
              <p:nvPr>
                <p:custDataLst>
                  <p:tags r:id="rId12"/>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custDataLst>
                  <p:tags r:id="rId13"/>
                </p:custDataLst>
              </p:nvPr>
            </p:nvSpPr>
            <p:spPr>
              <a:xfrm>
                <a:off x="6207" y="3793"/>
                <a:ext cx="683" cy="580"/>
              </a:xfrm>
              <a:prstGeom prst="rect">
                <a:avLst/>
              </a:prstGeom>
              <a:noFill/>
            </p:spPr>
            <p:txBody>
              <a:bodyPr wrap="square" rtlCol="0">
                <a:spAutoFit/>
              </a:bodyPr>
              <a:lstStyle/>
              <a:p>
                <a:r>
                  <a:rPr lang="en-US" altLang="zh-CN">
                    <a:solidFill>
                      <a:schemeClr val="bg1"/>
                    </a:solidFill>
                  </a:rPr>
                  <a:t>f4</a:t>
                </a:r>
                <a:endParaRPr lang="en-US" altLang="zh-CN">
                  <a:solidFill>
                    <a:schemeClr val="bg1"/>
                  </a:solidFill>
                </a:endParaRPr>
              </a:p>
            </p:txBody>
          </p:sp>
        </p:grpSp>
        <p:grpSp>
          <p:nvGrpSpPr>
            <p:cNvPr id="29" name="组合 28"/>
            <p:cNvGrpSpPr/>
            <p:nvPr/>
          </p:nvGrpSpPr>
          <p:grpSpPr>
            <a:xfrm rot="0">
              <a:off x="11559" y="8174"/>
              <a:ext cx="649" cy="582"/>
              <a:chOff x="6200" y="3805"/>
              <a:chExt cx="649" cy="582"/>
            </a:xfrm>
          </p:grpSpPr>
          <p:sp>
            <p:nvSpPr>
              <p:cNvPr id="30" name="椭圆 29"/>
              <p:cNvSpPr/>
              <p:nvPr>
                <p:custDataLst>
                  <p:tags r:id="rId14"/>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文本框 30"/>
              <p:cNvSpPr txBox="1"/>
              <p:nvPr>
                <p:custDataLst>
                  <p:tags r:id="rId15"/>
                </p:custDataLst>
              </p:nvPr>
            </p:nvSpPr>
            <p:spPr>
              <a:xfrm>
                <a:off x="6200" y="3807"/>
                <a:ext cx="649" cy="580"/>
              </a:xfrm>
              <a:prstGeom prst="rect">
                <a:avLst/>
              </a:prstGeom>
              <a:noFill/>
            </p:spPr>
            <p:txBody>
              <a:bodyPr wrap="square" rtlCol="0">
                <a:spAutoFit/>
              </a:bodyPr>
              <a:lstStyle/>
              <a:p>
                <a:r>
                  <a:rPr lang="en-US" altLang="zh-CN">
                    <a:solidFill>
                      <a:schemeClr val="bg1"/>
                    </a:solidFill>
                  </a:rPr>
                  <a:t>f5</a:t>
                </a:r>
                <a:endParaRPr lang="en-US" altLang="zh-CN">
                  <a:solidFill>
                    <a:schemeClr val="bg1"/>
                  </a:solidFill>
                </a:endParaRPr>
              </a:p>
            </p:txBody>
          </p:sp>
        </p:grpSp>
        <p:grpSp>
          <p:nvGrpSpPr>
            <p:cNvPr id="32" name="组合 31"/>
            <p:cNvGrpSpPr/>
            <p:nvPr/>
          </p:nvGrpSpPr>
          <p:grpSpPr>
            <a:xfrm rot="0">
              <a:off x="12360" y="8167"/>
              <a:ext cx="672" cy="582"/>
              <a:chOff x="6207" y="3805"/>
              <a:chExt cx="672" cy="582"/>
            </a:xfrm>
          </p:grpSpPr>
          <p:sp>
            <p:nvSpPr>
              <p:cNvPr id="35" name="椭圆 34"/>
              <p:cNvSpPr/>
              <p:nvPr>
                <p:custDataLst>
                  <p:tags r:id="rId16"/>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文本框 36"/>
              <p:cNvSpPr txBox="1"/>
              <p:nvPr>
                <p:custDataLst>
                  <p:tags r:id="rId17"/>
                </p:custDataLst>
              </p:nvPr>
            </p:nvSpPr>
            <p:spPr>
              <a:xfrm>
                <a:off x="6207" y="3807"/>
                <a:ext cx="672" cy="580"/>
              </a:xfrm>
              <a:prstGeom prst="rect">
                <a:avLst/>
              </a:prstGeom>
              <a:noFill/>
            </p:spPr>
            <p:txBody>
              <a:bodyPr wrap="square" rtlCol="0">
                <a:spAutoFit/>
              </a:bodyPr>
              <a:lstStyle/>
              <a:p>
                <a:r>
                  <a:rPr lang="en-US" altLang="zh-CN">
                    <a:solidFill>
                      <a:schemeClr val="bg1"/>
                    </a:solidFill>
                  </a:rPr>
                  <a:t>f6</a:t>
                </a:r>
                <a:endParaRPr lang="en-US" altLang="zh-CN">
                  <a:solidFill>
                    <a:schemeClr val="bg1"/>
                  </a:solidFill>
                </a:endParaRPr>
              </a:p>
            </p:txBody>
          </p:sp>
        </p:grpSp>
        <p:grpSp>
          <p:nvGrpSpPr>
            <p:cNvPr id="48" name="组合 47"/>
            <p:cNvGrpSpPr/>
            <p:nvPr/>
          </p:nvGrpSpPr>
          <p:grpSpPr>
            <a:xfrm rot="0">
              <a:off x="14604" y="8180"/>
              <a:ext cx="635" cy="583"/>
              <a:chOff x="8706" y="5100"/>
              <a:chExt cx="635" cy="583"/>
            </a:xfrm>
          </p:grpSpPr>
          <p:sp>
            <p:nvSpPr>
              <p:cNvPr id="33" name="椭圆 32"/>
              <p:cNvSpPr/>
              <p:nvPr>
                <p:custDataLst>
                  <p:tags r:id="rId18"/>
                </p:custDataLst>
              </p:nvPr>
            </p:nvSpPr>
            <p:spPr>
              <a:xfrm>
                <a:off x="8719" y="5100"/>
                <a:ext cx="562" cy="553"/>
              </a:xfrm>
              <a:prstGeom prst="ellipse">
                <a:avLst/>
              </a:prstGeom>
              <a:solidFill>
                <a:schemeClr val="bg2">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文本框 46"/>
              <p:cNvSpPr txBox="1"/>
              <p:nvPr>
                <p:custDataLst>
                  <p:tags r:id="rId19"/>
                </p:custDataLst>
              </p:nvPr>
            </p:nvSpPr>
            <p:spPr>
              <a:xfrm>
                <a:off x="8706" y="5103"/>
                <a:ext cx="635" cy="580"/>
              </a:xfrm>
              <a:prstGeom prst="rect">
                <a:avLst/>
              </a:prstGeom>
              <a:noFill/>
            </p:spPr>
            <p:txBody>
              <a:bodyPr wrap="square" rtlCol="0">
                <a:spAutoFit/>
              </a:bodyPr>
              <a:lstStyle/>
              <a:p>
                <a:r>
                  <a:rPr lang="en-US" altLang="zh-CN">
                    <a:solidFill>
                      <a:schemeClr val="tx1"/>
                    </a:solidFill>
                  </a:rPr>
                  <a:t>f8</a:t>
                </a:r>
                <a:endParaRPr lang="en-US" altLang="zh-CN">
                  <a:solidFill>
                    <a:schemeClr val="tx1"/>
                  </a:solidFill>
                </a:endParaRPr>
              </a:p>
            </p:txBody>
          </p:sp>
        </p:grpSp>
        <p:cxnSp>
          <p:nvCxnSpPr>
            <p:cNvPr id="49" name="直接箭头连接符 48"/>
            <p:cNvCxnSpPr/>
            <p:nvPr>
              <p:custDataLst>
                <p:tags r:id="rId20"/>
              </p:custDataLst>
            </p:nvPr>
          </p:nvCxnSpPr>
          <p:spPr>
            <a:xfrm flipH="1">
              <a:off x="12660" y="4818"/>
              <a:ext cx="3" cy="1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custDataLst>
                <p:tags r:id="rId21"/>
              </p:custDataLst>
            </p:nvPr>
          </p:nvCxnSpPr>
          <p:spPr>
            <a:xfrm flipH="1">
              <a:off x="12244" y="6470"/>
              <a:ext cx="416" cy="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custDataLst>
                <p:tags r:id="rId22"/>
              </p:custDataLst>
            </p:nvPr>
          </p:nvCxnSpPr>
          <p:spPr>
            <a:xfrm>
              <a:off x="12660" y="6470"/>
              <a:ext cx="400" cy="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custDataLst>
                <p:tags r:id="rId23"/>
              </p:custDataLst>
            </p:nvPr>
          </p:nvCxnSpPr>
          <p:spPr>
            <a:xfrm flipH="1">
              <a:off x="11851" y="7519"/>
              <a:ext cx="393" cy="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custDataLst>
                <p:tags r:id="rId24"/>
              </p:custDataLst>
            </p:nvPr>
          </p:nvCxnSpPr>
          <p:spPr>
            <a:xfrm>
              <a:off x="12244" y="7519"/>
              <a:ext cx="401" cy="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曲线连接符 54"/>
            <p:cNvCxnSpPr/>
            <p:nvPr>
              <p:custDataLst>
                <p:tags r:id="rId25"/>
              </p:custDataLst>
            </p:nvPr>
          </p:nvCxnSpPr>
          <p:spPr>
            <a:xfrm rot="10800000" flipH="1">
              <a:off x="11959" y="6188"/>
              <a:ext cx="416" cy="1049"/>
            </a:xfrm>
            <a:prstGeom prst="curvedConnector3">
              <a:avLst>
                <a:gd name="adj1" fmla="val -901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曲线连接符 55"/>
            <p:cNvCxnSpPr/>
            <p:nvPr>
              <p:custDataLst>
                <p:tags r:id="rId26"/>
              </p:custDataLst>
            </p:nvPr>
          </p:nvCxnSpPr>
          <p:spPr>
            <a:xfrm>
              <a:off x="12944" y="4533"/>
              <a:ext cx="1948" cy="137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custDataLst>
                <p:tags r:id="rId27"/>
              </p:custDataLst>
            </p:nvPr>
          </p:nvCxnSpPr>
          <p:spPr>
            <a:xfrm>
              <a:off x="14892" y="6465"/>
              <a:ext cx="6"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曲线连接符 57"/>
            <p:cNvCxnSpPr/>
            <p:nvPr>
              <p:custDataLst>
                <p:tags r:id="rId28"/>
              </p:custDataLst>
            </p:nvPr>
          </p:nvCxnSpPr>
          <p:spPr>
            <a:xfrm rot="5400000">
              <a:off x="13372" y="7212"/>
              <a:ext cx="5" cy="3047"/>
            </a:xfrm>
            <a:prstGeom prst="curvedConnector3">
              <a:avLst>
                <a:gd name="adj1" fmla="val 7600000"/>
              </a:avLst>
            </a:prstGeom>
            <a:ln w="28575" cmpd="sng">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59" name="曲线连接符 58"/>
          <p:cNvCxnSpPr/>
          <p:nvPr/>
        </p:nvCxnSpPr>
        <p:spPr>
          <a:xfrm rot="10800000">
            <a:off x="8209915" y="3957955"/>
            <a:ext cx="1054100" cy="1450975"/>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60705" y="4312920"/>
            <a:ext cx="6598285" cy="629920"/>
            <a:chOff x="883" y="6792"/>
            <a:chExt cx="10391" cy="992"/>
          </a:xfrm>
        </p:grpSpPr>
        <p:grpSp>
          <p:nvGrpSpPr>
            <p:cNvPr id="60" name="组合 59"/>
            <p:cNvGrpSpPr/>
            <p:nvPr/>
          </p:nvGrpSpPr>
          <p:grpSpPr>
            <a:xfrm>
              <a:off x="883" y="6792"/>
              <a:ext cx="10391" cy="992"/>
              <a:chOff x="8884856" y="1688364"/>
              <a:chExt cx="2670268" cy="849886"/>
            </a:xfrm>
          </p:grpSpPr>
          <p:sp>
            <p:nvSpPr>
              <p:cNvPr id="61" name="文本框 60"/>
              <p:cNvSpPr txBox="1"/>
              <p:nvPr>
                <p:custDataLst>
                  <p:tags r:id="rId29"/>
                </p:custDataLst>
              </p:nvPr>
            </p:nvSpPr>
            <p:spPr>
              <a:xfrm>
                <a:off x="8897014" y="1835933"/>
                <a:ext cx="2658110" cy="500336"/>
              </a:xfrm>
              <a:prstGeom prst="rect">
                <a:avLst/>
              </a:prstGeom>
              <a:noFill/>
            </p:spPr>
            <p:txBody>
              <a:bodyPr wrap="square" rtlCol="0">
                <a:spAutoFit/>
              </a:bodyPr>
              <a:lstStyle/>
              <a:p>
                <a:pPr algn="l">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Redirecting to          still </a:t>
                </a:r>
                <a:r>
                  <a:rPr lang="en-US" altLang="zh-CN" sz="1400" kern="0" dirty="0">
                    <a:solidFill>
                      <a:srgbClr val="0070C0"/>
                    </a:solidFill>
                    <a:latin typeface="Century Gothic" panose="020B0502020202020204" charset="0"/>
                    <a:ea typeface="微软雅黑" panose="020B0503020204020204" pitchFamily="34" charset="-122"/>
                    <a:cs typeface="Century Gothic" panose="020B0502020202020204" charset="0"/>
                    <a:sym typeface="+mn-lt"/>
                  </a:rPr>
                  <a:t>causes errors</a:t>
                </a: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 if          defines variables used in it.  </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62" name="矩形: 圆角 44"/>
              <p:cNvSpPr/>
              <p:nvPr>
                <p:custDataLst>
                  <p:tags r:id="rId30"/>
                </p:custDataLst>
              </p:nvPr>
            </p:nvSpPr>
            <p:spPr>
              <a:xfrm>
                <a:off x="8884856" y="1688364"/>
                <a:ext cx="2562670" cy="849886"/>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075" y="6990"/>
              <a:ext cx="668" cy="580"/>
              <a:chOff x="6200" y="3800"/>
              <a:chExt cx="668" cy="580"/>
            </a:xfrm>
          </p:grpSpPr>
          <p:sp>
            <p:nvSpPr>
              <p:cNvPr id="64" name="椭圆 63"/>
              <p:cNvSpPr/>
              <p:nvPr>
                <p:custDataLst>
                  <p:tags r:id="rId31"/>
                </p:custDataLst>
              </p:nvPr>
            </p:nvSpPr>
            <p:spPr>
              <a:xfrm>
                <a:off x="6207"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文本框 64"/>
              <p:cNvSpPr txBox="1"/>
              <p:nvPr>
                <p:custDataLst>
                  <p:tags r:id="rId32"/>
                </p:custDataLst>
              </p:nvPr>
            </p:nvSpPr>
            <p:spPr>
              <a:xfrm>
                <a:off x="6200" y="3800"/>
                <a:ext cx="668" cy="580"/>
              </a:xfrm>
              <a:prstGeom prst="rect">
                <a:avLst/>
              </a:prstGeom>
              <a:noFill/>
            </p:spPr>
            <p:txBody>
              <a:bodyPr wrap="square" rtlCol="0">
                <a:spAutoFit/>
              </a:bodyPr>
              <a:lstStyle/>
              <a:p>
                <a:r>
                  <a:rPr lang="en-US" altLang="zh-CN">
                    <a:solidFill>
                      <a:schemeClr val="bg1"/>
                    </a:solidFill>
                  </a:rPr>
                  <a:t>f3</a:t>
                </a:r>
                <a:endParaRPr lang="en-US" altLang="zh-CN">
                  <a:solidFill>
                    <a:schemeClr val="bg1"/>
                  </a:solidFill>
                </a:endParaRPr>
              </a:p>
            </p:txBody>
          </p:sp>
        </p:grpSp>
        <p:grpSp>
          <p:nvGrpSpPr>
            <p:cNvPr id="66" name="组合 65"/>
            <p:cNvGrpSpPr/>
            <p:nvPr/>
          </p:nvGrpSpPr>
          <p:grpSpPr>
            <a:xfrm>
              <a:off x="6258" y="6978"/>
              <a:ext cx="641" cy="590"/>
              <a:chOff x="6750" y="2730"/>
              <a:chExt cx="641" cy="590"/>
            </a:xfrm>
          </p:grpSpPr>
          <p:sp>
            <p:nvSpPr>
              <p:cNvPr id="67" name="椭圆 66"/>
              <p:cNvSpPr/>
              <p:nvPr>
                <p:custDataLst>
                  <p:tags r:id="rId33"/>
                </p:custDataLst>
              </p:nvPr>
            </p:nvSpPr>
            <p:spPr>
              <a:xfrm>
                <a:off x="6770" y="2756"/>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 name="文本框 67"/>
              <p:cNvSpPr txBox="1"/>
              <p:nvPr>
                <p:custDataLst>
                  <p:tags r:id="rId34"/>
                </p:custDataLst>
              </p:nvPr>
            </p:nvSpPr>
            <p:spPr>
              <a:xfrm>
                <a:off x="6750" y="2730"/>
                <a:ext cx="641" cy="580"/>
              </a:xfrm>
              <a:prstGeom prst="rect">
                <a:avLst/>
              </a:prstGeom>
              <a:noFill/>
            </p:spPr>
            <p:txBody>
              <a:bodyPr wrap="square" rtlCol="0">
                <a:spAutoFit/>
              </a:bodyPr>
              <a:lstStyle/>
              <a:p>
                <a:r>
                  <a:rPr lang="en-US" altLang="zh-CN">
                    <a:solidFill>
                      <a:schemeClr val="bg1"/>
                    </a:solidFill>
                  </a:rPr>
                  <a:t>f2</a:t>
                </a:r>
                <a:endParaRPr lang="en-US" altLang="zh-CN">
                  <a:solidFill>
                    <a:schemeClr val="bg1"/>
                  </a:solidFill>
                </a:endParaRPr>
              </a:p>
            </p:txBody>
          </p:sp>
        </p:grpSp>
      </p:grpSp>
      <p:grpSp>
        <p:nvGrpSpPr>
          <p:cNvPr id="16" name="组合 15"/>
          <p:cNvGrpSpPr/>
          <p:nvPr/>
        </p:nvGrpSpPr>
        <p:grpSpPr>
          <a:xfrm>
            <a:off x="560705" y="5311775"/>
            <a:ext cx="6597650" cy="629920"/>
            <a:chOff x="883" y="8365"/>
            <a:chExt cx="10390" cy="992"/>
          </a:xfrm>
        </p:grpSpPr>
        <p:grpSp>
          <p:nvGrpSpPr>
            <p:cNvPr id="69" name="组合 68"/>
            <p:cNvGrpSpPr/>
            <p:nvPr/>
          </p:nvGrpSpPr>
          <p:grpSpPr>
            <a:xfrm>
              <a:off x="883" y="8365"/>
              <a:ext cx="10391" cy="992"/>
              <a:chOff x="8884856" y="1688364"/>
              <a:chExt cx="2670268" cy="849886"/>
            </a:xfrm>
          </p:grpSpPr>
          <p:sp>
            <p:nvSpPr>
              <p:cNvPr id="70" name="文本框 69"/>
              <p:cNvSpPr txBox="1"/>
              <p:nvPr>
                <p:custDataLst>
                  <p:tags r:id="rId35"/>
                </p:custDataLst>
              </p:nvPr>
            </p:nvSpPr>
            <p:spPr>
              <a:xfrm>
                <a:off x="8897014" y="1835932"/>
                <a:ext cx="2658110" cy="461709"/>
              </a:xfrm>
              <a:prstGeom prst="rect">
                <a:avLst/>
              </a:prstGeom>
              <a:noFill/>
            </p:spPr>
            <p:txBody>
              <a:bodyPr wrap="square" rtlCol="0">
                <a:spAutoFit/>
              </a:bodyPr>
              <a:lstStyle/>
              <a:p>
                <a:pPr algn="l">
                  <a:lnSpc>
                    <a:spcPct val="130000"/>
                  </a:lnSpc>
                  <a:spcBef>
                    <a:spcPts val="600"/>
                  </a:spcBef>
                </a:pP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Redirecting to          is good but potentially </a:t>
                </a:r>
                <a:r>
                  <a:rPr lang="en-US" altLang="zh-CN" sz="1400" kern="0" dirty="0">
                    <a:solidFill>
                      <a:srgbClr val="0070C0"/>
                    </a:solidFill>
                    <a:latin typeface="Century Gothic" panose="020B0502020202020204" charset="0"/>
                    <a:ea typeface="微软雅黑" panose="020B0503020204020204" pitchFamily="34" charset="-122"/>
                    <a:cs typeface="Century Gothic" panose="020B0502020202020204" charset="0"/>
                    <a:sym typeface="+mn-lt"/>
                  </a:rPr>
                  <a:t>loses diversities</a:t>
                </a: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  </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71" name="矩形: 圆角 44"/>
              <p:cNvSpPr/>
              <p:nvPr>
                <p:custDataLst>
                  <p:tags r:id="rId36"/>
                </p:custDataLst>
              </p:nvPr>
            </p:nvSpPr>
            <p:spPr>
              <a:xfrm>
                <a:off x="8884856" y="1688364"/>
                <a:ext cx="2562670" cy="849886"/>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3066" y="8536"/>
              <a:ext cx="659" cy="585"/>
              <a:chOff x="6776" y="1098"/>
              <a:chExt cx="659" cy="585"/>
            </a:xfrm>
          </p:grpSpPr>
          <p:sp>
            <p:nvSpPr>
              <p:cNvPr id="73" name="椭圆 72"/>
              <p:cNvSpPr/>
              <p:nvPr>
                <p:custDataLst>
                  <p:tags r:id="rId37"/>
                </p:custDataLst>
              </p:nvPr>
            </p:nvSpPr>
            <p:spPr>
              <a:xfrm>
                <a:off x="6776" y="1098"/>
                <a:ext cx="563" cy="570"/>
              </a:xfrm>
              <a:prstGeom prst="ellipse">
                <a:avLst/>
              </a:prstGeom>
              <a:solidFill>
                <a:schemeClr val="tx2">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4" name="文本框 73"/>
              <p:cNvSpPr txBox="1"/>
              <p:nvPr>
                <p:custDataLst>
                  <p:tags r:id="rId38"/>
                </p:custDataLst>
              </p:nvPr>
            </p:nvSpPr>
            <p:spPr>
              <a:xfrm>
                <a:off x="6792" y="1103"/>
                <a:ext cx="643" cy="580"/>
              </a:xfrm>
              <a:prstGeom prst="rect">
                <a:avLst/>
              </a:prstGeom>
              <a:noFill/>
            </p:spPr>
            <p:txBody>
              <a:bodyPr wrap="square" rtlCol="0">
                <a:spAutoFit/>
              </a:bodyPr>
              <a:lstStyle/>
              <a:p>
                <a:r>
                  <a:rPr lang="en-US" altLang="zh-CN">
                    <a:solidFill>
                      <a:schemeClr val="bg1"/>
                    </a:solidFill>
                  </a:rPr>
                  <a:t>f1</a:t>
                </a:r>
                <a:endParaRPr lang="en-US" altLang="zh-CN">
                  <a:solidFill>
                    <a:schemeClr val="bg1"/>
                  </a:solidFill>
                </a:endParaRPr>
              </a:p>
            </p:txBody>
          </p:sp>
        </p:grpSp>
      </p:grpSp>
      <p:sp>
        <p:nvSpPr>
          <p:cNvPr id="75" name="矩形 74"/>
          <p:cNvSpPr/>
          <p:nvPr/>
        </p:nvSpPr>
        <p:spPr>
          <a:xfrm>
            <a:off x="7705725" y="3679190"/>
            <a:ext cx="702945" cy="445135"/>
          </a:xfrm>
          <a:prstGeom prst="rect">
            <a:avLst/>
          </a:prstGeom>
          <a:noFill/>
          <a:ln w="28575" cmpd="sng">
            <a:solidFill>
              <a:srgbClr val="E73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8729345" y="1774190"/>
            <a:ext cx="3200400" cy="1767840"/>
            <a:chOff x="13747" y="2794"/>
            <a:chExt cx="5040" cy="2784"/>
          </a:xfrm>
        </p:grpSpPr>
        <p:sp>
          <p:nvSpPr>
            <p:cNvPr id="77" name="文本框 76"/>
            <p:cNvSpPr txBox="1"/>
            <p:nvPr>
              <p:custDataLst>
                <p:tags r:id="rId39"/>
              </p:custDataLst>
            </p:nvPr>
          </p:nvSpPr>
          <p:spPr>
            <a:xfrm>
              <a:off x="13747" y="2794"/>
              <a:ext cx="5040" cy="2785"/>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zh-CN" altLang="en-US" sz="2000" kern="0" dirty="0">
                  <a:latin typeface="微软雅黑" panose="020B0503020204020204" pitchFamily="34" charset="-122"/>
                  <a:ea typeface="微软雅黑" panose="020B0503020204020204" pitchFamily="34" charset="-122"/>
                  <a:cs typeface="+mn-ea"/>
                  <a:sym typeface="+mn-lt"/>
                </a:rPr>
                <a:t>the </a:t>
              </a:r>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immediate post-dominator</a:t>
              </a:r>
              <a:r>
                <a:rPr lang="zh-CN" altLang="en-US" sz="2000" kern="0" dirty="0">
                  <a:latin typeface="微软雅黑" panose="020B0503020204020204" pitchFamily="34" charset="-122"/>
                  <a:ea typeface="微软雅黑" panose="020B0503020204020204" pitchFamily="34" charset="-122"/>
                  <a:cs typeface="+mn-ea"/>
                  <a:sym typeface="+mn-lt"/>
                </a:rPr>
                <a:t> of</a:t>
              </a:r>
              <a:r>
                <a:rPr lang="en-US" altLang="zh-CN" sz="2000" kern="0" dirty="0">
                  <a:latin typeface="微软雅黑" panose="020B0503020204020204" pitchFamily="34" charset="-122"/>
                  <a:ea typeface="微软雅黑" panose="020B0503020204020204" pitchFamily="34" charset="-122"/>
                  <a:cs typeface="+mn-ea"/>
                  <a:sym typeface="+mn-lt"/>
                </a:rPr>
                <a:t> their common dominator       !</a:t>
              </a:r>
              <a:endParaRPr lang="zh-CN" altLang="en-US" sz="2000" kern="0" dirty="0">
                <a:latin typeface="微软雅黑" panose="020B0503020204020204" pitchFamily="34" charset="-122"/>
                <a:ea typeface="微软雅黑" panose="020B0503020204020204" pitchFamily="34" charset="-122"/>
                <a:cs typeface="+mn-ea"/>
                <a:sym typeface="+mn-lt"/>
              </a:endParaRPr>
            </a:p>
            <a:p>
              <a:pPr indent="0">
                <a:lnSpc>
                  <a:spcPct val="130000"/>
                </a:lnSpc>
                <a:spcBef>
                  <a:spcPts val="600"/>
                </a:spcBef>
                <a:buFont typeface="Arial" panose="020B0604020202020204" pitchFamily="34" charset="0"/>
                <a:buNone/>
              </a:pPr>
              <a:r>
                <a:rPr lang="en-US" altLang="zh-CN" sz="2000" dirty="0">
                  <a:sym typeface="+mn-lt"/>
                </a:rPr>
                <a:t> </a:t>
              </a:r>
              <a:endParaRPr lang="en-US" altLang="zh-CN" sz="2000" dirty="0">
                <a:sym typeface="+mn-lt"/>
              </a:endParaRPr>
            </a:p>
          </p:txBody>
        </p:sp>
        <p:grpSp>
          <p:nvGrpSpPr>
            <p:cNvPr id="79" name="组合 78"/>
            <p:cNvGrpSpPr/>
            <p:nvPr/>
          </p:nvGrpSpPr>
          <p:grpSpPr>
            <a:xfrm>
              <a:off x="17819" y="4198"/>
              <a:ext cx="659" cy="585"/>
              <a:chOff x="6776" y="1098"/>
              <a:chExt cx="659" cy="585"/>
            </a:xfrm>
          </p:grpSpPr>
          <p:sp>
            <p:nvSpPr>
              <p:cNvPr id="80" name="椭圆 79"/>
              <p:cNvSpPr/>
              <p:nvPr>
                <p:custDataLst>
                  <p:tags r:id="rId40"/>
                </p:custDataLst>
              </p:nvPr>
            </p:nvSpPr>
            <p:spPr>
              <a:xfrm>
                <a:off x="6776" y="1098"/>
                <a:ext cx="563" cy="570"/>
              </a:xfrm>
              <a:prstGeom prst="ellipse">
                <a:avLst/>
              </a:prstGeom>
              <a:solidFill>
                <a:schemeClr val="tx2">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文本框 80"/>
              <p:cNvSpPr txBox="1"/>
              <p:nvPr>
                <p:custDataLst>
                  <p:tags r:id="rId41"/>
                </p:custDataLst>
              </p:nvPr>
            </p:nvSpPr>
            <p:spPr>
              <a:xfrm>
                <a:off x="6792" y="1103"/>
                <a:ext cx="643" cy="580"/>
              </a:xfrm>
              <a:prstGeom prst="rect">
                <a:avLst/>
              </a:prstGeom>
              <a:noFill/>
            </p:spPr>
            <p:txBody>
              <a:bodyPr wrap="square" rtlCol="0">
                <a:spAutoFit/>
              </a:bodyPr>
              <a:lstStyle/>
              <a:p>
                <a:r>
                  <a:rPr lang="en-US" altLang="zh-CN">
                    <a:solidFill>
                      <a:schemeClr val="bg1"/>
                    </a:solidFill>
                  </a:rPr>
                  <a:t>f1</a:t>
                </a:r>
                <a:endParaRPr lang="en-US" altLang="zh-CN">
                  <a:solidFill>
                    <a:schemeClr val="bg1"/>
                  </a:solidFill>
                </a:endParaRPr>
              </a:p>
            </p:txBody>
          </p:sp>
        </p:grpSp>
      </p:grpSp>
      <p:grpSp>
        <p:nvGrpSpPr>
          <p:cNvPr id="83" name="组合 82"/>
          <p:cNvGrpSpPr/>
          <p:nvPr/>
        </p:nvGrpSpPr>
        <p:grpSpPr>
          <a:xfrm>
            <a:off x="514350" y="1789430"/>
            <a:ext cx="6673850" cy="2167890"/>
            <a:chOff x="810" y="2818"/>
            <a:chExt cx="10510" cy="3414"/>
          </a:xfrm>
        </p:grpSpPr>
        <p:grpSp>
          <p:nvGrpSpPr>
            <p:cNvPr id="78" name="组合 77"/>
            <p:cNvGrpSpPr/>
            <p:nvPr/>
          </p:nvGrpSpPr>
          <p:grpSpPr>
            <a:xfrm>
              <a:off x="810" y="2818"/>
              <a:ext cx="10510" cy="3415"/>
              <a:chOff x="810" y="2833"/>
              <a:chExt cx="10510" cy="3415"/>
            </a:xfrm>
          </p:grpSpPr>
          <p:sp>
            <p:nvSpPr>
              <p:cNvPr id="9" name="文本框 8"/>
              <p:cNvSpPr txBox="1"/>
              <p:nvPr>
                <p:custDataLst>
                  <p:tags r:id="rId42"/>
                </p:custDataLst>
              </p:nvPr>
            </p:nvSpPr>
            <p:spPr>
              <a:xfrm>
                <a:off x="826" y="2833"/>
                <a:ext cx="10494" cy="3415"/>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sz="2000" dirty="0">
                    <a:sym typeface="+mn-lt"/>
                  </a:rPr>
                  <a:t>Note that any variables used by basic block        is defined either in itself or its dominators. Therefore, the new sink node should be its </a:t>
                </a:r>
                <a:r>
                  <a:rPr lang="en-US" altLang="zh-CN" sz="2000" dirty="0">
                    <a:solidFill>
                      <a:srgbClr val="FF0000"/>
                    </a:solidFill>
                    <a:sym typeface="+mn-lt"/>
                  </a:rPr>
                  <a:t>dominator</a:t>
                </a:r>
                <a:r>
                  <a:rPr lang="en-US" altLang="zh-CN" sz="2000" dirty="0">
                    <a:sym typeface="+mn-lt"/>
                  </a:rPr>
                  <a:t>.  But </a:t>
                </a:r>
                <a:r>
                  <a:rPr lang="en-US" altLang="zh-CN" sz="2000" b="1" dirty="0">
                    <a:sym typeface="+mn-lt"/>
                  </a:rPr>
                  <a:t>which one</a:t>
                </a:r>
                <a:r>
                  <a:rPr lang="en-US" altLang="zh-CN" sz="2000" dirty="0">
                    <a:sym typeface="+mn-lt"/>
                  </a:rPr>
                  <a:t> we should choose? </a:t>
                </a:r>
                <a:endParaRPr lang="en-US" altLang="zh-CN" sz="2000" dirty="0">
                  <a:sym typeface="+mn-lt"/>
                </a:endParaRPr>
              </a:p>
              <a:p>
                <a:pPr indent="0">
                  <a:lnSpc>
                    <a:spcPct val="130000"/>
                  </a:lnSpc>
                  <a:spcBef>
                    <a:spcPts val="600"/>
                  </a:spcBef>
                  <a:buFont typeface="Arial" panose="020B0604020202020204" pitchFamily="34" charset="0"/>
                  <a:buNone/>
                </a:pPr>
                <a:r>
                  <a:rPr lang="en-US" altLang="zh-CN" sz="2000" dirty="0">
                    <a:sym typeface="+mn-lt"/>
                  </a:rPr>
                  <a:t>    ,      or        ? </a:t>
                </a:r>
                <a:endParaRPr lang="en-US" altLang="zh-CN" sz="2000" dirty="0">
                  <a:sym typeface="+mn-lt"/>
                </a:endParaRPr>
              </a:p>
            </p:txBody>
          </p:sp>
          <p:grpSp>
            <p:nvGrpSpPr>
              <p:cNvPr id="24" name="组合 23"/>
              <p:cNvGrpSpPr/>
              <p:nvPr/>
            </p:nvGrpSpPr>
            <p:grpSpPr>
              <a:xfrm>
                <a:off x="9649" y="2967"/>
                <a:ext cx="649" cy="594"/>
                <a:chOff x="12468" y="3151"/>
                <a:chExt cx="649" cy="594"/>
              </a:xfrm>
            </p:grpSpPr>
            <p:sp>
              <p:nvSpPr>
                <p:cNvPr id="27" name="椭圆 26"/>
                <p:cNvSpPr/>
                <p:nvPr>
                  <p:custDataLst>
                    <p:tags r:id="rId43"/>
                  </p:custDataLst>
                </p:nvPr>
              </p:nvSpPr>
              <p:spPr>
                <a:xfrm>
                  <a:off x="12495" y="3181"/>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文本框 9"/>
                <p:cNvSpPr txBox="1"/>
                <p:nvPr>
                  <p:custDataLst>
                    <p:tags r:id="rId44"/>
                  </p:custDataLst>
                </p:nvPr>
              </p:nvSpPr>
              <p:spPr>
                <a:xfrm>
                  <a:off x="12468" y="3151"/>
                  <a:ext cx="649" cy="580"/>
                </a:xfrm>
                <a:prstGeom prst="rect">
                  <a:avLst/>
                </a:prstGeom>
                <a:noFill/>
              </p:spPr>
              <p:txBody>
                <a:bodyPr wrap="square" rtlCol="0">
                  <a:spAutoFit/>
                </a:bodyPr>
                <a:lstStyle/>
                <a:p>
                  <a:r>
                    <a:rPr lang="en-US" altLang="zh-CN">
                      <a:solidFill>
                        <a:schemeClr val="bg1"/>
                      </a:solidFill>
                    </a:rPr>
                    <a:t>f5</a:t>
                  </a:r>
                  <a:endParaRPr lang="en-US" altLang="zh-CN">
                    <a:solidFill>
                      <a:schemeClr val="bg1"/>
                    </a:solidFill>
                  </a:endParaRPr>
                </a:p>
              </p:txBody>
            </p:sp>
          </p:grpSp>
          <p:grpSp>
            <p:nvGrpSpPr>
              <p:cNvPr id="34" name="组合 33"/>
              <p:cNvGrpSpPr/>
              <p:nvPr/>
            </p:nvGrpSpPr>
            <p:grpSpPr>
              <a:xfrm>
                <a:off x="810" y="5575"/>
                <a:ext cx="659" cy="585"/>
                <a:chOff x="6776" y="1098"/>
                <a:chExt cx="659" cy="585"/>
              </a:xfrm>
            </p:grpSpPr>
            <p:sp>
              <p:nvSpPr>
                <p:cNvPr id="36" name="椭圆 35"/>
                <p:cNvSpPr/>
                <p:nvPr>
                  <p:custDataLst>
                    <p:tags r:id="rId45"/>
                  </p:custDataLst>
                </p:nvPr>
              </p:nvSpPr>
              <p:spPr>
                <a:xfrm>
                  <a:off x="6776" y="1098"/>
                  <a:ext cx="563" cy="570"/>
                </a:xfrm>
                <a:prstGeom prst="ellipse">
                  <a:avLst/>
                </a:prstGeom>
                <a:solidFill>
                  <a:schemeClr val="tx2">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9" name="文本框 38"/>
                <p:cNvSpPr txBox="1"/>
                <p:nvPr>
                  <p:custDataLst>
                    <p:tags r:id="rId46"/>
                  </p:custDataLst>
                </p:nvPr>
              </p:nvSpPr>
              <p:spPr>
                <a:xfrm>
                  <a:off x="6792" y="1103"/>
                  <a:ext cx="643" cy="580"/>
                </a:xfrm>
                <a:prstGeom prst="rect">
                  <a:avLst/>
                </a:prstGeom>
                <a:noFill/>
              </p:spPr>
              <p:txBody>
                <a:bodyPr wrap="square" rtlCol="0">
                  <a:spAutoFit/>
                </a:bodyPr>
                <a:lstStyle/>
                <a:p>
                  <a:r>
                    <a:rPr lang="en-US" altLang="zh-CN">
                      <a:solidFill>
                        <a:schemeClr val="bg1"/>
                      </a:solidFill>
                    </a:rPr>
                    <a:t>f1</a:t>
                  </a:r>
                  <a:endParaRPr lang="en-US" altLang="zh-CN">
                    <a:solidFill>
                      <a:schemeClr val="bg1"/>
                    </a:solidFill>
                  </a:endParaRPr>
                </a:p>
              </p:txBody>
            </p:sp>
          </p:grpSp>
          <p:grpSp>
            <p:nvGrpSpPr>
              <p:cNvPr id="43" name="组合 42"/>
              <p:cNvGrpSpPr/>
              <p:nvPr/>
            </p:nvGrpSpPr>
            <p:grpSpPr>
              <a:xfrm>
                <a:off x="2822" y="5556"/>
                <a:ext cx="668" cy="580"/>
                <a:chOff x="6968" y="3800"/>
                <a:chExt cx="668" cy="580"/>
              </a:xfrm>
            </p:grpSpPr>
            <p:sp>
              <p:nvSpPr>
                <p:cNvPr id="45" name="椭圆 44"/>
                <p:cNvSpPr/>
                <p:nvPr>
                  <p:custDataLst>
                    <p:tags r:id="rId47"/>
                  </p:custDataLst>
                </p:nvPr>
              </p:nvSpPr>
              <p:spPr>
                <a:xfrm>
                  <a:off x="6985" y="3805"/>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 name="文本框 49"/>
                <p:cNvSpPr txBox="1"/>
                <p:nvPr>
                  <p:custDataLst>
                    <p:tags r:id="rId48"/>
                  </p:custDataLst>
                </p:nvPr>
              </p:nvSpPr>
              <p:spPr>
                <a:xfrm>
                  <a:off x="6968" y="3800"/>
                  <a:ext cx="668" cy="580"/>
                </a:xfrm>
                <a:prstGeom prst="rect">
                  <a:avLst/>
                </a:prstGeom>
                <a:noFill/>
              </p:spPr>
              <p:txBody>
                <a:bodyPr wrap="square" rtlCol="0">
                  <a:spAutoFit/>
                </a:bodyPr>
                <a:lstStyle/>
                <a:p>
                  <a:r>
                    <a:rPr lang="en-US" altLang="zh-CN">
                      <a:solidFill>
                        <a:schemeClr val="bg1"/>
                      </a:solidFill>
                    </a:rPr>
                    <a:t>f3</a:t>
                  </a:r>
                  <a:endParaRPr lang="en-US" altLang="zh-CN">
                    <a:solidFill>
                      <a:schemeClr val="bg1"/>
                    </a:solidFill>
                  </a:endParaRPr>
                </a:p>
              </p:txBody>
            </p:sp>
          </p:grpSp>
        </p:grpSp>
        <p:grpSp>
          <p:nvGrpSpPr>
            <p:cNvPr id="82" name="组合 81"/>
            <p:cNvGrpSpPr/>
            <p:nvPr/>
          </p:nvGrpSpPr>
          <p:grpSpPr>
            <a:xfrm>
              <a:off x="1522" y="5548"/>
              <a:ext cx="641" cy="585"/>
              <a:chOff x="1522" y="5548"/>
              <a:chExt cx="641" cy="585"/>
            </a:xfrm>
          </p:grpSpPr>
          <p:sp>
            <p:nvSpPr>
              <p:cNvPr id="44" name="椭圆 43"/>
              <p:cNvSpPr/>
              <p:nvPr>
                <p:custDataLst>
                  <p:tags r:id="rId49"/>
                </p:custDataLst>
              </p:nvPr>
            </p:nvSpPr>
            <p:spPr>
              <a:xfrm>
                <a:off x="1559" y="5569"/>
                <a:ext cx="569" cy="5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6" name="文本框 75"/>
              <p:cNvSpPr txBox="1"/>
              <p:nvPr>
                <p:custDataLst>
                  <p:tags r:id="rId50"/>
                </p:custDataLst>
              </p:nvPr>
            </p:nvSpPr>
            <p:spPr>
              <a:xfrm>
                <a:off x="1522" y="5548"/>
                <a:ext cx="641" cy="580"/>
              </a:xfrm>
              <a:prstGeom prst="rect">
                <a:avLst/>
              </a:prstGeom>
              <a:noFill/>
            </p:spPr>
            <p:txBody>
              <a:bodyPr wrap="square" rtlCol="0">
                <a:spAutoFit/>
              </a:bodyPr>
              <a:p>
                <a:r>
                  <a:rPr lang="en-US" altLang="zh-CN">
                    <a:solidFill>
                      <a:schemeClr val="bg1"/>
                    </a:solidFill>
                  </a:rPr>
                  <a:t>f2</a:t>
                </a:r>
                <a:endParaRPr lang="en-US" altLang="zh-CN">
                  <a:solidFill>
                    <a:schemeClr val="bg1"/>
                  </a:solidFill>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bldLvl="0" animBg="1"/>
      <p:bldP spid="7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dirty="0"/>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Fuzzing </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6" name="文本框 5"/>
          <p:cNvSpPr txBox="1"/>
          <p:nvPr>
            <p:custDataLst>
              <p:tags r:id="rId1"/>
            </p:custDataLst>
          </p:nvPr>
        </p:nvSpPr>
        <p:spPr>
          <a:xfrm>
            <a:off x="784860" y="998855"/>
            <a:ext cx="11271250" cy="89154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dirty="0">
                <a:sym typeface="+mn-ea"/>
              </a:rPr>
              <a:t>Fuzzing and other software testing approaches have to tackle one of the most important research questions.</a:t>
            </a:r>
            <a:endParaRPr lang="en-US" altLang="zh-CN" sz="2000" dirty="0">
              <a:sym typeface="+mn-lt"/>
            </a:endParaRPr>
          </a:p>
        </p:txBody>
      </p:sp>
      <p:sp>
        <p:nvSpPr>
          <p:cNvPr id="7" name="文本占位符 2"/>
          <p:cNvSpPr>
            <a:spLocks noGrp="1"/>
          </p:cNvSpPr>
          <p:nvPr>
            <p:custDataLst>
              <p:tags r:id="rId2"/>
            </p:custDataLst>
          </p:nvPr>
        </p:nvSpPr>
        <p:spPr>
          <a:xfrm>
            <a:off x="1109345" y="2084705"/>
            <a:ext cx="10466070" cy="13208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solidFill>
                  <a:schemeClr val="dk1"/>
                </a:solidFill>
                <a:sym typeface="Arial" panose="020B0604020202020204"/>
              </a:rPr>
              <a:t>How many information from the target program do you need to activate your testing/fuzzing process?</a:t>
            </a:r>
            <a:endParaRPr lang="en-US" altLang="zh-CN" sz="2200" b="0" dirty="0">
              <a:solidFill>
                <a:schemeClr val="dk1"/>
              </a:solidFill>
              <a:sym typeface="Arial" panose="020B0604020202020204"/>
            </a:endParaRPr>
          </a:p>
        </p:txBody>
      </p:sp>
      <p:sp>
        <p:nvSpPr>
          <p:cNvPr id="17" name="文本框 16"/>
          <p:cNvSpPr txBox="1"/>
          <p:nvPr/>
        </p:nvSpPr>
        <p:spPr>
          <a:xfrm>
            <a:off x="1001395" y="3522980"/>
            <a:ext cx="10884535" cy="8915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Example 1</a:t>
            </a:r>
            <a:r>
              <a:rPr lang="en-US" altLang="zh-CN" sz="2000" dirty="0">
                <a:solidFill>
                  <a:srgbClr val="FF0000"/>
                </a:solidFill>
                <a:sym typeface="+mn-lt"/>
              </a:rPr>
              <a:t>: </a:t>
            </a:r>
            <a:r>
              <a:rPr lang="en-US" altLang="zh-CN" sz="2000" dirty="0">
                <a:solidFill>
                  <a:schemeClr val="dk1"/>
                </a:solidFill>
                <a:sym typeface="+mn-lt"/>
              </a:rPr>
              <a:t>Getting data flow &amp; control flow information from the target program statically , e.g., Fairfuzz [1].</a:t>
            </a:r>
            <a:endParaRPr lang="en-US" altLang="zh-CN" sz="2000" dirty="0">
              <a:solidFill>
                <a:schemeClr val="dk1"/>
              </a:solidFill>
              <a:sym typeface="+mn-lt"/>
            </a:endParaRPr>
          </a:p>
        </p:txBody>
      </p:sp>
      <p:sp>
        <p:nvSpPr>
          <p:cNvPr id="11" name="文本框 10"/>
          <p:cNvSpPr txBox="1"/>
          <p:nvPr/>
        </p:nvSpPr>
        <p:spPr>
          <a:xfrm>
            <a:off x="1001395" y="4414520"/>
            <a:ext cx="10884535" cy="49149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Example </a:t>
            </a:r>
            <a:r>
              <a:rPr lang="en-US" altLang="zh-CN" sz="2000" b="1" dirty="0">
                <a:solidFill>
                  <a:srgbClr val="FF0000"/>
                </a:solidFill>
                <a:sym typeface="+mn-lt"/>
              </a:rPr>
              <a:t>2</a:t>
            </a:r>
            <a:r>
              <a:rPr lang="en-US" altLang="zh-CN" sz="2000" dirty="0">
                <a:solidFill>
                  <a:srgbClr val="FF0000"/>
                </a:solidFill>
                <a:sym typeface="+mn-lt"/>
              </a:rPr>
              <a:t>: </a:t>
            </a:r>
            <a:r>
              <a:rPr lang="en-US" altLang="zh-CN" sz="2000" dirty="0">
                <a:solidFill>
                  <a:schemeClr val="dk1"/>
                </a:solidFill>
                <a:sym typeface="+mn-lt"/>
              </a:rPr>
              <a:t>Getting constraint information dynamically, e.g., QSYM [2].</a:t>
            </a:r>
            <a:endParaRPr lang="en-US" altLang="zh-CN" sz="2000" dirty="0">
              <a:solidFill>
                <a:schemeClr val="dk1"/>
              </a:solidFill>
              <a:sym typeface="+mn-lt"/>
            </a:endParaRPr>
          </a:p>
        </p:txBody>
      </p:sp>
      <p:sp>
        <p:nvSpPr>
          <p:cNvPr id="12" name="文本框 11"/>
          <p:cNvSpPr txBox="1"/>
          <p:nvPr/>
        </p:nvSpPr>
        <p:spPr>
          <a:xfrm>
            <a:off x="1001395" y="4906010"/>
            <a:ext cx="10884535" cy="49149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b="1" dirty="0">
                <a:solidFill>
                  <a:srgbClr val="FF0000"/>
                </a:solidFill>
                <a:sym typeface="+mn-lt"/>
              </a:rPr>
              <a:t>Example </a:t>
            </a:r>
            <a:r>
              <a:rPr lang="en-US" altLang="zh-CN" sz="2000" b="1" dirty="0">
                <a:solidFill>
                  <a:srgbClr val="FF0000"/>
                </a:solidFill>
                <a:sym typeface="+mn-lt"/>
              </a:rPr>
              <a:t>3</a:t>
            </a:r>
            <a:r>
              <a:rPr lang="en-US" altLang="zh-CN" sz="2000" dirty="0">
                <a:solidFill>
                  <a:srgbClr val="FF0000"/>
                </a:solidFill>
                <a:sym typeface="+mn-lt"/>
              </a:rPr>
              <a:t>: </a:t>
            </a:r>
            <a:r>
              <a:rPr lang="en-US" altLang="zh-CN" sz="2000" dirty="0">
                <a:solidFill>
                  <a:schemeClr val="dk1"/>
                </a:solidFill>
                <a:sym typeface="+mn-lt"/>
              </a:rPr>
              <a:t>Getting coverage information dynamically, e.g., AFLfast [3].</a:t>
            </a:r>
            <a:endParaRPr lang="en-US" altLang="zh-CN" sz="2000" dirty="0">
              <a:solidFill>
                <a:schemeClr val="dk1"/>
              </a:solidFill>
              <a:sym typeface="+mn-lt"/>
            </a:endParaRPr>
          </a:p>
        </p:txBody>
      </p:sp>
      <p:sp>
        <p:nvSpPr>
          <p:cNvPr id="13" name="文本框 12"/>
          <p:cNvSpPr txBox="1"/>
          <p:nvPr>
            <p:custDataLst>
              <p:tags r:id="rId3"/>
            </p:custDataLst>
          </p:nvPr>
        </p:nvSpPr>
        <p:spPr>
          <a:xfrm>
            <a:off x="349250" y="5659120"/>
            <a:ext cx="11986260" cy="1198880"/>
          </a:xfrm>
          <a:prstGeom prst="rect">
            <a:avLst/>
          </a:prstGeom>
          <a:noFill/>
        </p:spPr>
        <p:txBody>
          <a:bodyPr wrap="square" rtlCol="0" anchor="t">
            <a:spAutoFit/>
          </a:bodyPr>
          <a:p>
            <a:pPr marL="285750" indent="-285750">
              <a:buFont typeface="Wingdings" panose="05000000000000000000" pitchFamily="2" charset="2"/>
              <a:buChar char="p"/>
            </a:pPr>
            <a:r>
              <a:rPr lang="en-US" altLang="zh-CN" sz="1200" dirty="0"/>
              <a:t> [1] Lemieux C, Sen K. Fairfuzz: A targeted mutation strategy for increasing greybox fuzz testing coverage[C]//Proceedings of the 33rd ACM/IEEE     international conference on automated software engineering. 2018: 475-485.</a:t>
            </a:r>
            <a:endParaRPr lang="en-US" altLang="zh-CN" sz="1200" dirty="0"/>
          </a:p>
          <a:p>
            <a:pPr marL="285750" indent="-285750">
              <a:buFont typeface="Wingdings" panose="05000000000000000000" pitchFamily="2" charset="2"/>
              <a:buChar char="p"/>
            </a:pPr>
            <a:r>
              <a:rPr lang="en-US" altLang="zh-CN" sz="1200" dirty="0"/>
              <a:t> [2] Yun I, Lee S, Xu M, et al. {QSYM}: A practical concolic execution engine tailored for hybrid fuzzing[C]//27th USENIX Security Symposium (USENIX Security 18). 2018: 745-761.</a:t>
            </a:r>
            <a:endParaRPr lang="en-US" altLang="zh-CN" sz="1200" dirty="0"/>
          </a:p>
          <a:p>
            <a:pPr marL="285750" indent="-285750">
              <a:buFont typeface="Wingdings" panose="05000000000000000000" pitchFamily="2" charset="2"/>
              <a:buChar char="p"/>
            </a:pPr>
            <a:r>
              <a:rPr lang="en-US" altLang="zh-CN" sz="1200" dirty="0"/>
              <a:t> [3] Böhme M, Pham V T, Roychoudhury A. Coverage-based greybox fuzzing as markov chain[C]//Proceedings of the 2016 ACM SIGSAC Conference on Computer and Communications Security. 2016: 1032-1043.</a:t>
            </a:r>
            <a:endParaRPr lang="en-US" altLang="zh-CN" sz="1200"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Tm="39335">
        <p:fade/>
      </p:transition>
    </mc:Choice>
    <mc:Fallback>
      <p:transition spd="med" advTm="393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1" animBg="1"/>
      <p:bldP spid="7" grpId="2" bldLvl="0" animBg="1"/>
      <p:bldP spid="13" grpId="0"/>
      <p:bldP spid="17"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44071"/>
            <a:ext cx="9708607" cy="521970"/>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rPr>
              <a:t>Phantom creation</a:t>
            </a:r>
            <a:endParaRPr lang="en-US" altLang="zh-CN" sz="2800" b="1" dirty="0">
              <a:ln>
                <a:noFill/>
              </a:ln>
              <a:solidFill>
                <a:schemeClr val="tx2"/>
              </a:solidFill>
              <a:effectLst/>
              <a:uFillTx/>
              <a:latin typeface="+mj-lt"/>
              <a:ea typeface="Arial" panose="020B0604020202020204"/>
              <a:cs typeface="Arial" panose="020B0604020202020204"/>
            </a:endParaRPr>
          </a:p>
        </p:txBody>
      </p:sp>
      <p:sp>
        <p:nvSpPr>
          <p:cNvPr id="14" name="文本框 13"/>
          <p:cNvSpPr txBox="1"/>
          <p:nvPr>
            <p:custDataLst>
              <p:tags r:id="rId1"/>
            </p:custDataLst>
          </p:nvPr>
        </p:nvSpPr>
        <p:spPr>
          <a:xfrm>
            <a:off x="372745" y="666115"/>
            <a:ext cx="11271250" cy="491490"/>
          </a:xfrm>
          <a:prstGeom prst="rect">
            <a:avLst/>
          </a:prstGeom>
          <a:noFill/>
        </p:spPr>
        <p:txBody>
          <a:bodyPr wrap="square" rtlCol="0">
            <a:spAutoFit/>
          </a:bodyPr>
          <a:p>
            <a:pPr marL="342900" indent="-342900">
              <a:lnSpc>
                <a:spcPct val="130000"/>
              </a:lnSpc>
              <a:spcBef>
                <a:spcPts val="600"/>
              </a:spcBef>
              <a:buFont typeface="Arial" panose="020B0604020202020204" pitchFamily="34" charset="0"/>
              <a:buChar char="•"/>
            </a:pPr>
            <a:r>
              <a:rPr lang="en-US" altLang="zh-CN" sz="2000" dirty="0">
                <a:sym typeface="+mn-lt"/>
              </a:rPr>
              <a:t>How do we reduce dependencies to create a  phantom program?</a:t>
            </a:r>
            <a:endParaRPr lang="en-US" altLang="zh-CN" sz="2000" dirty="0">
              <a:sym typeface="+mn-lt"/>
            </a:endParaRPr>
          </a:p>
        </p:txBody>
      </p:sp>
      <p:grpSp>
        <p:nvGrpSpPr>
          <p:cNvPr id="15" name="组合 14"/>
          <p:cNvGrpSpPr/>
          <p:nvPr/>
        </p:nvGrpSpPr>
        <p:grpSpPr>
          <a:xfrm>
            <a:off x="484505" y="1343660"/>
            <a:ext cx="5270378" cy="1356262"/>
            <a:chOff x="892" y="1960"/>
            <a:chExt cx="21005" cy="1617"/>
          </a:xfrm>
        </p:grpSpPr>
        <p:sp>
          <p:nvSpPr>
            <p:cNvPr id="16" name="矩形: 圆角 44"/>
            <p:cNvSpPr/>
            <p:nvPr>
              <p:custDataLst>
                <p:tags r:id="rId2"/>
              </p:custDataLst>
            </p:nvPr>
          </p:nvSpPr>
          <p:spPr>
            <a:xfrm>
              <a:off x="892" y="1960"/>
              <a:ext cx="20682" cy="1617"/>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7" name="文本框 16"/>
            <p:cNvSpPr txBox="1"/>
            <p:nvPr>
              <p:custDataLst>
                <p:tags r:id="rId3"/>
              </p:custDataLst>
            </p:nvPr>
          </p:nvSpPr>
          <p:spPr>
            <a:xfrm>
              <a:off x="892" y="1990"/>
              <a:ext cx="21005" cy="1395"/>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b="1" dirty="0">
                  <a:solidFill>
                    <a:srgbClr val="FF0000"/>
                  </a:solidFill>
                </a:rPr>
                <a:t>Dominator</a:t>
              </a:r>
              <a:r>
                <a:rPr lang="en-US" altLang="zh-CN" dirty="0"/>
                <a:t>: a node </a:t>
              </a:r>
              <a:r>
                <a:rPr lang="en-US" altLang="zh-CN" b="1" i="1" dirty="0"/>
                <a:t>d </a:t>
              </a:r>
              <a:r>
                <a:rPr lang="en-US" altLang="zh-CN" dirty="0"/>
                <a:t>of a control-flow graph dominates </a:t>
              </a:r>
              <a:r>
                <a:rPr lang="en-US" altLang="zh-CN" b="1" i="1" dirty="0"/>
                <a:t>a</a:t>
              </a:r>
              <a:r>
                <a:rPr lang="en-US" altLang="zh-CN" dirty="0"/>
                <a:t> node n if every path from the entry node to n must go through </a:t>
              </a:r>
              <a:r>
                <a:rPr lang="en-US" altLang="zh-CN" b="1" i="1" dirty="0"/>
                <a:t>d</a:t>
              </a:r>
              <a:r>
                <a:rPr lang="en-US" altLang="zh-CN" dirty="0"/>
                <a:t>. </a:t>
              </a:r>
              <a:endParaRPr lang="en-US" altLang="zh-CN" dirty="0"/>
            </a:p>
          </p:txBody>
        </p:sp>
      </p:grpSp>
      <p:grpSp>
        <p:nvGrpSpPr>
          <p:cNvPr id="194" name="组合 193"/>
          <p:cNvGrpSpPr/>
          <p:nvPr/>
        </p:nvGrpSpPr>
        <p:grpSpPr>
          <a:xfrm>
            <a:off x="5153025" y="1664970"/>
            <a:ext cx="6952615" cy="4275896"/>
            <a:chOff x="1630" y="683"/>
            <a:chExt cx="10949" cy="6734"/>
          </a:xfrm>
        </p:grpSpPr>
        <p:cxnSp>
          <p:nvCxnSpPr>
            <p:cNvPr id="195" name="直接箭头连接符 194"/>
            <p:cNvCxnSpPr/>
            <p:nvPr>
              <p:custDataLst>
                <p:tags r:id="rId4"/>
              </p:custDataLst>
            </p:nvPr>
          </p:nvCxnSpPr>
          <p:spPr>
            <a:xfrm>
              <a:off x="5360" y="1914"/>
              <a:ext cx="206" cy="3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a:endCxn id="238" idx="0"/>
            </p:cNvCxnSpPr>
            <p:nvPr>
              <p:custDataLst>
                <p:tags r:id="rId5"/>
              </p:custDataLst>
            </p:nvPr>
          </p:nvCxnSpPr>
          <p:spPr>
            <a:xfrm>
              <a:off x="6354" y="5806"/>
              <a:ext cx="15" cy="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custDataLst>
                <p:tags r:id="rId6"/>
              </p:custDataLst>
            </p:nvPr>
          </p:nvCxnSpPr>
          <p:spPr>
            <a:xfrm>
              <a:off x="7498" y="1788"/>
              <a:ext cx="878" cy="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p:nvPr>
              <p:custDataLst>
                <p:tags r:id="rId7"/>
              </p:custDataLst>
            </p:nvPr>
          </p:nvCxnSpPr>
          <p:spPr>
            <a:xfrm flipH="1">
              <a:off x="7126" y="2625"/>
              <a:ext cx="1344" cy="2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a:endCxn id="242" idx="0"/>
            </p:cNvCxnSpPr>
            <p:nvPr>
              <p:custDataLst>
                <p:tags r:id="rId8"/>
              </p:custDataLst>
            </p:nvPr>
          </p:nvCxnSpPr>
          <p:spPr>
            <a:xfrm flipH="1">
              <a:off x="2978" y="5417"/>
              <a:ext cx="1694" cy="4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a:stCxn id="242" idx="2"/>
            </p:cNvCxnSpPr>
            <p:nvPr>
              <p:custDataLst>
                <p:tags r:id="rId9"/>
              </p:custDataLst>
            </p:nvPr>
          </p:nvCxnSpPr>
          <p:spPr>
            <a:xfrm>
              <a:off x="2978" y="6649"/>
              <a:ext cx="1511" cy="4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221" idx="2"/>
              <a:endCxn id="225" idx="0"/>
            </p:cNvCxnSpPr>
            <p:nvPr>
              <p:custDataLst>
                <p:tags r:id="rId10"/>
              </p:custDataLst>
            </p:nvPr>
          </p:nvCxnSpPr>
          <p:spPr>
            <a:xfrm flipH="1">
              <a:off x="10309" y="2639"/>
              <a:ext cx="46" cy="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p:nvPr>
              <p:custDataLst>
                <p:tags r:id="rId11"/>
              </p:custDataLst>
            </p:nvPr>
          </p:nvCxnSpPr>
          <p:spPr>
            <a:xfrm>
              <a:off x="10326" y="4281"/>
              <a:ext cx="10" cy="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p:nvPr>
              <p:custDataLst>
                <p:tags r:id="rId12"/>
              </p:custDataLst>
            </p:nvPr>
          </p:nvCxnSpPr>
          <p:spPr>
            <a:xfrm flipH="1">
              <a:off x="7843" y="4231"/>
              <a:ext cx="851" cy="7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p:nvPr>
              <p:custDataLst>
                <p:tags r:id="rId13"/>
              </p:custDataLst>
            </p:nvPr>
          </p:nvCxnSpPr>
          <p:spPr>
            <a:xfrm flipH="1">
              <a:off x="8041" y="5304"/>
              <a:ext cx="759" cy="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文本框 204"/>
            <p:cNvSpPr txBox="1"/>
            <p:nvPr>
              <p:custDataLst>
                <p:tags r:id="rId14"/>
              </p:custDataLst>
            </p:nvPr>
          </p:nvSpPr>
          <p:spPr>
            <a:xfrm>
              <a:off x="4712" y="2122"/>
              <a:ext cx="647" cy="580"/>
            </a:xfrm>
            <a:prstGeom prst="rect">
              <a:avLst/>
            </a:prstGeom>
            <a:noFill/>
          </p:spPr>
          <p:txBody>
            <a:bodyPr wrap="square" rtlCol="0">
              <a:spAutoFit/>
            </a:bodyPr>
            <a:p>
              <a:r>
                <a:rPr lang="en-US" altLang="zh-CN"/>
                <a:t>T</a:t>
              </a:r>
              <a:endParaRPr lang="en-US" altLang="zh-CN"/>
            </a:p>
          </p:txBody>
        </p:sp>
        <p:sp>
          <p:nvSpPr>
            <p:cNvPr id="206" name="文本框 205"/>
            <p:cNvSpPr txBox="1"/>
            <p:nvPr>
              <p:custDataLst>
                <p:tags r:id="rId15"/>
              </p:custDataLst>
            </p:nvPr>
          </p:nvSpPr>
          <p:spPr>
            <a:xfrm>
              <a:off x="7627" y="1309"/>
              <a:ext cx="647" cy="580"/>
            </a:xfrm>
            <a:prstGeom prst="rect">
              <a:avLst/>
            </a:prstGeom>
            <a:noFill/>
          </p:spPr>
          <p:txBody>
            <a:bodyPr wrap="square" rtlCol="0">
              <a:spAutoFit/>
            </a:bodyPr>
            <a:p>
              <a:r>
                <a:rPr lang="en-US" altLang="zh-CN">
                  <a:solidFill>
                    <a:schemeClr val="accent5">
                      <a:lumMod val="75000"/>
                    </a:schemeClr>
                  </a:solidFill>
                </a:rPr>
                <a:t>F</a:t>
              </a:r>
              <a:endParaRPr lang="en-US" altLang="zh-CN">
                <a:solidFill>
                  <a:schemeClr val="accent5">
                    <a:lumMod val="75000"/>
                  </a:schemeClr>
                </a:solidFill>
              </a:endParaRPr>
            </a:p>
          </p:txBody>
        </p:sp>
        <p:sp>
          <p:nvSpPr>
            <p:cNvPr id="207" name="文本框 206"/>
            <p:cNvSpPr txBox="1"/>
            <p:nvPr>
              <p:custDataLst>
                <p:tags r:id="rId16"/>
              </p:custDataLst>
            </p:nvPr>
          </p:nvSpPr>
          <p:spPr>
            <a:xfrm>
              <a:off x="3410" y="5015"/>
              <a:ext cx="647" cy="580"/>
            </a:xfrm>
            <a:prstGeom prst="rect">
              <a:avLst/>
            </a:prstGeom>
            <a:noFill/>
          </p:spPr>
          <p:txBody>
            <a:bodyPr wrap="square" rtlCol="0">
              <a:spAutoFit/>
            </a:bodyPr>
            <a:p>
              <a:r>
                <a:rPr lang="en-US" altLang="zh-CN"/>
                <a:t>T</a:t>
              </a:r>
              <a:endParaRPr lang="en-US" altLang="zh-CN"/>
            </a:p>
          </p:txBody>
        </p:sp>
        <p:sp>
          <p:nvSpPr>
            <p:cNvPr id="208" name="文本框 207"/>
            <p:cNvSpPr txBox="1"/>
            <p:nvPr>
              <p:custDataLst>
                <p:tags r:id="rId17"/>
              </p:custDataLst>
            </p:nvPr>
          </p:nvSpPr>
          <p:spPr>
            <a:xfrm>
              <a:off x="5950" y="5892"/>
              <a:ext cx="373" cy="580"/>
            </a:xfrm>
            <a:prstGeom prst="rect">
              <a:avLst/>
            </a:prstGeom>
            <a:noFill/>
          </p:spPr>
          <p:txBody>
            <a:bodyPr wrap="square" rtlCol="0">
              <a:spAutoFit/>
            </a:bodyPr>
            <a:p>
              <a:pPr algn="l">
                <a:buClrTx/>
                <a:buSzTx/>
                <a:buFontTx/>
              </a:pPr>
              <a:r>
                <a:rPr lang="en-US" altLang="zh-CN">
                  <a:solidFill>
                    <a:schemeClr val="accent5">
                      <a:lumMod val="75000"/>
                    </a:schemeClr>
                  </a:solidFill>
                </a:rPr>
                <a:t>F</a:t>
              </a:r>
              <a:endParaRPr lang="en-US" altLang="zh-CN">
                <a:solidFill>
                  <a:schemeClr val="accent5">
                    <a:lumMod val="75000"/>
                  </a:schemeClr>
                </a:solidFill>
              </a:endParaRPr>
            </a:p>
          </p:txBody>
        </p:sp>
        <p:sp>
          <p:nvSpPr>
            <p:cNvPr id="209" name="文本框 208"/>
            <p:cNvSpPr txBox="1"/>
            <p:nvPr>
              <p:custDataLst>
                <p:tags r:id="rId18"/>
              </p:custDataLst>
            </p:nvPr>
          </p:nvSpPr>
          <p:spPr>
            <a:xfrm>
              <a:off x="9522" y="2869"/>
              <a:ext cx="647" cy="580"/>
            </a:xfrm>
            <a:prstGeom prst="rect">
              <a:avLst/>
            </a:prstGeom>
            <a:noFill/>
          </p:spPr>
          <p:txBody>
            <a:bodyPr wrap="square" rtlCol="0">
              <a:spAutoFit/>
            </a:bodyPr>
            <a:p>
              <a:pPr algn="l">
                <a:buClrTx/>
                <a:buSzTx/>
                <a:buFontTx/>
              </a:pPr>
              <a:r>
                <a:rPr lang="en-US" altLang="zh-CN">
                  <a:solidFill>
                    <a:schemeClr val="accent5">
                      <a:lumMod val="75000"/>
                    </a:schemeClr>
                  </a:solidFill>
                </a:rPr>
                <a:t>F</a:t>
              </a:r>
              <a:endParaRPr lang="en-US" altLang="zh-CN">
                <a:solidFill>
                  <a:schemeClr val="accent5">
                    <a:lumMod val="75000"/>
                  </a:schemeClr>
                </a:solidFill>
              </a:endParaRPr>
            </a:p>
          </p:txBody>
        </p:sp>
        <p:sp>
          <p:nvSpPr>
            <p:cNvPr id="210" name="文本框 209"/>
            <p:cNvSpPr txBox="1"/>
            <p:nvPr>
              <p:custDataLst>
                <p:tags r:id="rId19"/>
              </p:custDataLst>
            </p:nvPr>
          </p:nvSpPr>
          <p:spPr>
            <a:xfrm>
              <a:off x="7173" y="3449"/>
              <a:ext cx="647" cy="580"/>
            </a:xfrm>
            <a:prstGeom prst="rect">
              <a:avLst/>
            </a:prstGeom>
            <a:noFill/>
          </p:spPr>
          <p:txBody>
            <a:bodyPr wrap="square" rtlCol="0">
              <a:spAutoFit/>
            </a:bodyPr>
            <a:p>
              <a:r>
                <a:rPr lang="en-US" altLang="zh-CN"/>
                <a:t>T</a:t>
              </a:r>
              <a:endParaRPr lang="en-US" altLang="zh-CN"/>
            </a:p>
          </p:txBody>
        </p:sp>
        <p:sp>
          <p:nvSpPr>
            <p:cNvPr id="211" name="文本框 210"/>
            <p:cNvSpPr txBox="1"/>
            <p:nvPr>
              <p:custDataLst>
                <p:tags r:id="rId20"/>
              </p:custDataLst>
            </p:nvPr>
          </p:nvSpPr>
          <p:spPr>
            <a:xfrm>
              <a:off x="8012" y="4572"/>
              <a:ext cx="647" cy="580"/>
            </a:xfrm>
            <a:prstGeom prst="rect">
              <a:avLst/>
            </a:prstGeom>
            <a:noFill/>
          </p:spPr>
          <p:txBody>
            <a:bodyPr wrap="square" rtlCol="0">
              <a:spAutoFit/>
            </a:bodyPr>
            <a:p>
              <a:r>
                <a:rPr lang="en-US" altLang="zh-CN"/>
                <a:t>T</a:t>
              </a:r>
              <a:endParaRPr lang="en-US" altLang="zh-CN"/>
            </a:p>
          </p:txBody>
        </p:sp>
        <p:sp>
          <p:nvSpPr>
            <p:cNvPr id="212" name="文本框 211"/>
            <p:cNvSpPr txBox="1"/>
            <p:nvPr>
              <p:custDataLst>
                <p:tags r:id="rId21"/>
              </p:custDataLst>
            </p:nvPr>
          </p:nvSpPr>
          <p:spPr>
            <a:xfrm>
              <a:off x="9825" y="4309"/>
              <a:ext cx="647" cy="580"/>
            </a:xfrm>
            <a:prstGeom prst="rect">
              <a:avLst/>
            </a:prstGeom>
            <a:noFill/>
          </p:spPr>
          <p:txBody>
            <a:bodyPr wrap="square" rtlCol="0">
              <a:spAutoFit/>
            </a:bodyPr>
            <a:p>
              <a:pPr algn="l">
                <a:buClrTx/>
                <a:buSzTx/>
                <a:buFontTx/>
              </a:pPr>
              <a:r>
                <a:rPr lang="en-US" altLang="zh-CN">
                  <a:solidFill>
                    <a:schemeClr val="accent5">
                      <a:lumMod val="75000"/>
                    </a:schemeClr>
                  </a:solidFill>
                </a:rPr>
                <a:t>F</a:t>
              </a:r>
              <a:endParaRPr lang="en-US" altLang="zh-CN">
                <a:solidFill>
                  <a:schemeClr val="accent5">
                    <a:lumMod val="75000"/>
                  </a:schemeClr>
                </a:solidFill>
              </a:endParaRPr>
            </a:p>
          </p:txBody>
        </p:sp>
        <p:grpSp>
          <p:nvGrpSpPr>
            <p:cNvPr id="213" name="组合 212"/>
            <p:cNvGrpSpPr/>
            <p:nvPr/>
          </p:nvGrpSpPr>
          <p:grpSpPr>
            <a:xfrm>
              <a:off x="3268" y="683"/>
              <a:ext cx="4272" cy="1196"/>
              <a:chOff x="3268" y="683"/>
              <a:chExt cx="4272" cy="1196"/>
            </a:xfrm>
          </p:grpSpPr>
          <p:grpSp>
            <p:nvGrpSpPr>
              <p:cNvPr id="214" name="组合 213"/>
              <p:cNvGrpSpPr/>
              <p:nvPr/>
            </p:nvGrpSpPr>
            <p:grpSpPr>
              <a:xfrm>
                <a:off x="3268" y="803"/>
                <a:ext cx="4204" cy="1077"/>
                <a:chOff x="6630" y="2099"/>
                <a:chExt cx="3436" cy="1077"/>
              </a:xfrm>
            </p:grpSpPr>
            <p:sp>
              <p:nvSpPr>
                <p:cNvPr id="215" name="圆角矩形 214"/>
                <p:cNvSpPr/>
                <p:nvPr>
                  <p:custDataLst>
                    <p:tags r:id="rId22"/>
                  </p:custDataLst>
                </p:nvPr>
              </p:nvSpPr>
              <p:spPr>
                <a:xfrm>
                  <a:off x="6630" y="2099"/>
                  <a:ext cx="3436" cy="1077"/>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16" name="文本框 215"/>
                <p:cNvSpPr txBox="1"/>
                <p:nvPr>
                  <p:custDataLst>
                    <p:tags r:id="rId23"/>
                  </p:custDataLst>
                </p:nvPr>
              </p:nvSpPr>
              <p:spPr>
                <a:xfrm>
                  <a:off x="6745" y="2226"/>
                  <a:ext cx="3205" cy="822"/>
                </a:xfrm>
                <a:prstGeom prst="rect">
                  <a:avLst/>
                </a:prstGeom>
                <a:noFill/>
              </p:spPr>
              <p:txBody>
                <a:bodyPr wrap="square" rtlCol="0">
                  <a:spAutoFit/>
                </a:bodyPr>
                <a:p>
                  <a:r>
                    <a:rPr lang="en-US" altLang="zh-CN" sz="1400">
                      <a:solidFill>
                        <a:schemeClr val="accent1"/>
                      </a:solidFill>
                      <a:latin typeface="微软雅黑 Light" panose="020B0502040204020203" charset="-122"/>
                      <a:ea typeface="微软雅黑 Light" panose="020B0502040204020203" charset="-122"/>
                    </a:rPr>
                    <a:t>int</a:t>
                  </a:r>
                  <a:r>
                    <a:rPr lang="en-US" altLang="zh-CN" sz="1400">
                      <a:latin typeface="微软雅黑 Light" panose="020B0502040204020203" charset="-122"/>
                      <a:ea typeface="微软雅黑 Light" panose="020B0502040204020203" charset="-122"/>
                    </a:rPr>
                    <a:t> a = input(), b = input();</a:t>
                  </a:r>
                  <a:endParaRPr lang="en-US" altLang="zh-CN" sz="1400">
                    <a:latin typeface="微软雅黑 Light" panose="020B0502040204020203" charset="-122"/>
                    <a:ea typeface="微软雅黑 Light" panose="020B0502040204020203" charset="-122"/>
                  </a:endParaRPr>
                </a:p>
                <a:p>
                  <a:r>
                    <a:rPr lang="en-US" altLang="zh-CN" sz="1400">
                      <a:solidFill>
                        <a:schemeClr val="accent1"/>
                      </a:solidFill>
                      <a:latin typeface="微软雅黑 Light" panose="020B0502040204020203" charset="-122"/>
                      <a:ea typeface="微软雅黑 Light" panose="020B0502040204020203" charset="-122"/>
                    </a:rPr>
                    <a:t>bool</a:t>
                  </a:r>
                  <a:r>
                    <a:rPr lang="en-US" altLang="zh-CN" sz="1400">
                      <a:latin typeface="微软雅黑 Light" panose="020B0502040204020203" charset="-122"/>
                      <a:ea typeface="微软雅黑 Light" panose="020B0502040204020203" charset="-122"/>
                    </a:rPr>
                    <a:t> cmp1 = (b == 1);</a:t>
                  </a:r>
                  <a:endParaRPr lang="en-US" altLang="zh-CN" sz="1400">
                    <a:latin typeface="微软雅黑 Light" panose="020B0502040204020203" charset="-122"/>
                    <a:ea typeface="微软雅黑 Light" panose="020B0502040204020203" charset="-122"/>
                  </a:endParaRPr>
                </a:p>
              </p:txBody>
            </p:sp>
          </p:grpSp>
          <p:sp>
            <p:nvSpPr>
              <p:cNvPr id="217" name="文本框 216"/>
              <p:cNvSpPr txBox="1"/>
              <p:nvPr>
                <p:custDataLst>
                  <p:tags r:id="rId24"/>
                </p:custDataLst>
              </p:nvPr>
            </p:nvSpPr>
            <p:spPr>
              <a:xfrm>
                <a:off x="6924" y="683"/>
                <a:ext cx="617" cy="580"/>
              </a:xfrm>
              <a:prstGeom prst="rect">
                <a:avLst/>
              </a:prstGeom>
              <a:noFill/>
            </p:spPr>
            <p:txBody>
              <a:bodyPr wrap="square" rtlCol="0">
                <a:spAutoFit/>
              </a:bodyPr>
              <a:p>
                <a:r>
                  <a:rPr lang="zh-CN" altLang="en-US"/>
                  <a:t>①</a:t>
                </a:r>
                <a:endParaRPr lang="zh-CN" altLang="en-US"/>
              </a:p>
            </p:txBody>
          </p:sp>
        </p:grpSp>
        <p:grpSp>
          <p:nvGrpSpPr>
            <p:cNvPr id="218" name="组合 217"/>
            <p:cNvGrpSpPr/>
            <p:nvPr/>
          </p:nvGrpSpPr>
          <p:grpSpPr>
            <a:xfrm>
              <a:off x="8429" y="1686"/>
              <a:ext cx="3805" cy="918"/>
              <a:chOff x="8429" y="1686"/>
              <a:chExt cx="3805" cy="918"/>
            </a:xfrm>
          </p:grpSpPr>
          <p:grpSp>
            <p:nvGrpSpPr>
              <p:cNvPr id="219" name="组合 218"/>
              <p:cNvGrpSpPr/>
              <p:nvPr/>
            </p:nvGrpSpPr>
            <p:grpSpPr>
              <a:xfrm>
                <a:off x="8429" y="1799"/>
                <a:ext cx="3805" cy="805"/>
                <a:chOff x="6630" y="2098"/>
                <a:chExt cx="3574" cy="786"/>
              </a:xfrm>
            </p:grpSpPr>
            <p:sp>
              <p:nvSpPr>
                <p:cNvPr id="220" name="圆角矩形 219"/>
                <p:cNvSpPr/>
                <p:nvPr>
                  <p:custDataLst>
                    <p:tags r:id="rId25"/>
                  </p:custDataLst>
                </p:nvPr>
              </p:nvSpPr>
              <p:spPr>
                <a:xfrm>
                  <a:off x="6630" y="2099"/>
                  <a:ext cx="3574" cy="78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21" name="文本框 220"/>
                <p:cNvSpPr txBox="1"/>
                <p:nvPr>
                  <p:custDataLst>
                    <p:tags r:id="rId26"/>
                  </p:custDataLst>
                </p:nvPr>
              </p:nvSpPr>
              <p:spPr>
                <a:xfrm>
                  <a:off x="6725" y="2098"/>
                  <a:ext cx="3478" cy="569"/>
                </a:xfrm>
                <a:prstGeom prst="rect">
                  <a:avLst/>
                </a:prstGeom>
                <a:noFill/>
              </p:spPr>
              <p:txBody>
                <a:bodyPr wrap="square" rtlCol="0">
                  <a:spAutoFit/>
                </a:bodyPr>
                <a:p>
                  <a:r>
                    <a:rPr lang="en-US" altLang="zh-CN" sz="1400">
                      <a:solidFill>
                        <a:schemeClr val="tx1"/>
                      </a:solidFill>
                      <a:latin typeface="微软雅黑 Light" panose="020B0502040204020203" charset="-122"/>
                      <a:ea typeface="微软雅黑 Light" panose="020B0502040204020203" charset="-122"/>
                    </a:rPr>
                    <a:t>a = 2</a:t>
                  </a:r>
                  <a:r>
                    <a:rPr lang="en-US" altLang="zh-CN" sz="1400">
                      <a:latin typeface="微软雅黑 Light" panose="020B0502040204020203" charset="-122"/>
                      <a:ea typeface="微软雅黑 Light" panose="020B0502040204020203" charset="-122"/>
                    </a:rPr>
                    <a:t>;</a:t>
                  </a:r>
                  <a:br>
                    <a:rPr lang="en-US" altLang="zh-CN" sz="1400">
                      <a:latin typeface="微软雅黑 Light" panose="020B0502040204020203" charset="-122"/>
                      <a:ea typeface="微软雅黑 Light" panose="020B0502040204020203" charset="-122"/>
                    </a:rPr>
                  </a:br>
                  <a:r>
                    <a:rPr lang="en-US" altLang="zh-CN" sz="1400">
                      <a:solidFill>
                        <a:schemeClr val="accent1"/>
                      </a:solidFill>
                      <a:latin typeface="微软雅黑 Light" panose="020B0502040204020203" charset="-122"/>
                      <a:ea typeface="微软雅黑 Light" panose="020B0502040204020203" charset="-122"/>
                      <a:sym typeface="+mn-ea"/>
                    </a:rPr>
                    <a:t>bool</a:t>
                  </a:r>
                  <a:r>
                    <a:rPr lang="en-US" altLang="zh-CN" sz="1400">
                      <a:latin typeface="微软雅黑 Light" panose="020B0502040204020203" charset="-122"/>
                      <a:ea typeface="微软雅黑 Light" panose="020B0502040204020203" charset="-122"/>
                      <a:sym typeface="+mn-ea"/>
                    </a:rPr>
                    <a:t> cmp2 = (a + b == 3);</a:t>
                  </a:r>
                  <a:endParaRPr lang="en-US" altLang="zh-CN" sz="1400">
                    <a:latin typeface="微软雅黑 Light" panose="020B0502040204020203" charset="-122"/>
                    <a:ea typeface="微软雅黑 Light" panose="020B0502040204020203" charset="-122"/>
                  </a:endParaRPr>
                </a:p>
              </p:txBody>
            </p:sp>
          </p:grpSp>
          <p:sp>
            <p:nvSpPr>
              <p:cNvPr id="222" name="文本框 221"/>
              <p:cNvSpPr txBox="1"/>
              <p:nvPr>
                <p:custDataLst>
                  <p:tags r:id="rId27"/>
                </p:custDataLst>
              </p:nvPr>
            </p:nvSpPr>
            <p:spPr>
              <a:xfrm>
                <a:off x="11546" y="1686"/>
                <a:ext cx="617" cy="580"/>
              </a:xfrm>
              <a:prstGeom prst="rect">
                <a:avLst/>
              </a:prstGeom>
              <a:noFill/>
            </p:spPr>
            <p:txBody>
              <a:bodyPr wrap="square" rtlCol="0">
                <a:spAutoFit/>
              </a:bodyPr>
              <a:p>
                <a:r>
                  <a:rPr lang="zh-CN" altLang="en-US"/>
                  <a:t>②</a:t>
                </a:r>
                <a:endParaRPr lang="zh-CN" altLang="en-US"/>
              </a:p>
            </p:txBody>
          </p:sp>
        </p:grpSp>
        <p:grpSp>
          <p:nvGrpSpPr>
            <p:cNvPr id="223" name="组合 222"/>
            <p:cNvGrpSpPr/>
            <p:nvPr/>
          </p:nvGrpSpPr>
          <p:grpSpPr>
            <a:xfrm>
              <a:off x="8399" y="3334"/>
              <a:ext cx="4180" cy="919"/>
              <a:chOff x="8399" y="3334"/>
              <a:chExt cx="4180" cy="919"/>
            </a:xfrm>
          </p:grpSpPr>
          <p:grpSp>
            <p:nvGrpSpPr>
              <p:cNvPr id="224" name="组合 223"/>
              <p:cNvGrpSpPr/>
              <p:nvPr/>
            </p:nvGrpSpPr>
            <p:grpSpPr>
              <a:xfrm>
                <a:off x="8399" y="3449"/>
                <a:ext cx="4180" cy="804"/>
                <a:chOff x="6630" y="2099"/>
                <a:chExt cx="4180" cy="785"/>
              </a:xfrm>
            </p:grpSpPr>
            <p:sp>
              <p:nvSpPr>
                <p:cNvPr id="225" name="圆角矩形 224"/>
                <p:cNvSpPr/>
                <p:nvPr>
                  <p:custDataLst>
                    <p:tags r:id="rId28"/>
                  </p:custDataLst>
                </p:nvPr>
              </p:nvSpPr>
              <p:spPr>
                <a:xfrm>
                  <a:off x="6630" y="2099"/>
                  <a:ext cx="3819" cy="78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26" name="文本框 225"/>
                <p:cNvSpPr txBox="1"/>
                <p:nvPr>
                  <p:custDataLst>
                    <p:tags r:id="rId29"/>
                  </p:custDataLst>
                </p:nvPr>
              </p:nvSpPr>
              <p:spPr>
                <a:xfrm>
                  <a:off x="6725" y="2323"/>
                  <a:ext cx="4085" cy="472"/>
                </a:xfrm>
                <a:prstGeom prst="rect">
                  <a:avLst/>
                </a:prstGeom>
                <a:noFill/>
              </p:spPr>
              <p:txBody>
                <a:bodyPr wrap="square" rtlCol="0">
                  <a:spAutoFit/>
                </a:bodyPr>
                <a:p>
                  <a:r>
                    <a:rPr lang="en-US" altLang="zh-CN" sz="1400">
                      <a:solidFill>
                        <a:schemeClr val="accent1"/>
                      </a:solidFill>
                      <a:latin typeface="微软雅黑 Light" panose="020B0502040204020203" charset="-122"/>
                      <a:ea typeface="微软雅黑 Light" panose="020B0502040204020203" charset="-122"/>
                      <a:sym typeface="+mn-ea"/>
                    </a:rPr>
                    <a:t>bool </a:t>
                  </a:r>
                  <a:r>
                    <a:rPr lang="en-US" altLang="zh-CN" sz="1400">
                      <a:latin typeface="微软雅黑 Light" panose="020B0502040204020203" charset="-122"/>
                      <a:ea typeface="微软雅黑 Light" panose="020B0502040204020203" charset="-122"/>
                      <a:sym typeface="+mn-ea"/>
                    </a:rPr>
                    <a:t>cmp3 = (a + b == 4);</a:t>
                  </a:r>
                  <a:endParaRPr lang="en-US" altLang="zh-CN" sz="1400">
                    <a:latin typeface="微软雅黑 Light" panose="020B0502040204020203" charset="-122"/>
                    <a:ea typeface="微软雅黑 Light" panose="020B0502040204020203" charset="-122"/>
                  </a:endParaRPr>
                </a:p>
              </p:txBody>
            </p:sp>
          </p:grpSp>
          <p:sp>
            <p:nvSpPr>
              <p:cNvPr id="227" name="文本框 226"/>
              <p:cNvSpPr txBox="1"/>
              <p:nvPr>
                <p:custDataLst>
                  <p:tags r:id="rId30"/>
                </p:custDataLst>
              </p:nvPr>
            </p:nvSpPr>
            <p:spPr>
              <a:xfrm>
                <a:off x="11691" y="3334"/>
                <a:ext cx="617" cy="580"/>
              </a:xfrm>
              <a:prstGeom prst="rect">
                <a:avLst/>
              </a:prstGeom>
              <a:noFill/>
            </p:spPr>
            <p:txBody>
              <a:bodyPr wrap="square" rtlCol="0">
                <a:spAutoFit/>
              </a:bodyPr>
              <a:p>
                <a:r>
                  <a:rPr lang="zh-CN" altLang="en-US"/>
                  <a:t>③</a:t>
                </a:r>
                <a:endParaRPr lang="zh-CN" altLang="en-US"/>
              </a:p>
            </p:txBody>
          </p:sp>
        </p:grpSp>
        <p:grpSp>
          <p:nvGrpSpPr>
            <p:cNvPr id="228" name="组合 227"/>
            <p:cNvGrpSpPr/>
            <p:nvPr/>
          </p:nvGrpSpPr>
          <p:grpSpPr>
            <a:xfrm>
              <a:off x="8801" y="4826"/>
              <a:ext cx="2779" cy="924"/>
              <a:chOff x="8801" y="4826"/>
              <a:chExt cx="2779" cy="924"/>
            </a:xfrm>
          </p:grpSpPr>
          <p:sp>
            <p:nvSpPr>
              <p:cNvPr id="229" name="圆角矩形 228"/>
              <p:cNvSpPr/>
              <p:nvPr>
                <p:custDataLst>
                  <p:tags r:id="rId31"/>
                </p:custDataLst>
              </p:nvPr>
            </p:nvSpPr>
            <p:spPr>
              <a:xfrm>
                <a:off x="8801" y="4946"/>
                <a:ext cx="2695" cy="804"/>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sz="1400">
                    <a:solidFill>
                      <a:schemeClr val="accent6">
                        <a:lumMod val="50000"/>
                      </a:schemeClr>
                    </a:solidFill>
                    <a:latin typeface="微软雅黑 Light" panose="020B0502040204020203" charset="-122"/>
                    <a:ea typeface="微软雅黑 Light" panose="020B0502040204020203" charset="-122"/>
                  </a:rPr>
                  <a:t>// do something</a:t>
                </a:r>
                <a:endParaRPr lang="en-US" altLang="zh-CN" sz="1400">
                  <a:solidFill>
                    <a:schemeClr val="accent6">
                      <a:lumMod val="50000"/>
                    </a:schemeClr>
                  </a:solidFill>
                  <a:latin typeface="微软雅黑 Light" panose="020B0502040204020203" charset="-122"/>
                  <a:ea typeface="微软雅黑 Light" panose="020B0502040204020203" charset="-122"/>
                </a:endParaRPr>
              </a:p>
            </p:txBody>
          </p:sp>
          <p:sp>
            <p:nvSpPr>
              <p:cNvPr id="230" name="文本框 229"/>
              <p:cNvSpPr txBox="1"/>
              <p:nvPr>
                <p:custDataLst>
                  <p:tags r:id="rId32"/>
                </p:custDataLst>
              </p:nvPr>
            </p:nvSpPr>
            <p:spPr>
              <a:xfrm>
                <a:off x="10970" y="4826"/>
                <a:ext cx="611" cy="580"/>
              </a:xfrm>
              <a:prstGeom prst="rect">
                <a:avLst/>
              </a:prstGeom>
              <a:noFill/>
            </p:spPr>
            <p:txBody>
              <a:bodyPr wrap="square" rtlCol="0">
                <a:spAutoFit/>
              </a:bodyPr>
              <a:p>
                <a:r>
                  <a:rPr lang="zh-CN" altLang="en-US"/>
                  <a:t>④</a:t>
                </a:r>
                <a:endParaRPr lang="zh-CN" altLang="en-US"/>
              </a:p>
            </p:txBody>
          </p:sp>
        </p:grpSp>
        <p:grpSp>
          <p:nvGrpSpPr>
            <p:cNvPr id="231" name="组合 230"/>
            <p:cNvGrpSpPr/>
            <p:nvPr/>
          </p:nvGrpSpPr>
          <p:grpSpPr>
            <a:xfrm>
              <a:off x="4672" y="4900"/>
              <a:ext cx="3437" cy="883"/>
              <a:chOff x="4672" y="4900"/>
              <a:chExt cx="3437" cy="883"/>
            </a:xfrm>
          </p:grpSpPr>
          <p:grpSp>
            <p:nvGrpSpPr>
              <p:cNvPr id="232" name="组合 231"/>
              <p:cNvGrpSpPr/>
              <p:nvPr/>
            </p:nvGrpSpPr>
            <p:grpSpPr>
              <a:xfrm>
                <a:off x="4672" y="4979"/>
                <a:ext cx="3436" cy="804"/>
                <a:chOff x="6060" y="599"/>
                <a:chExt cx="3436" cy="785"/>
              </a:xfrm>
            </p:grpSpPr>
            <p:sp>
              <p:nvSpPr>
                <p:cNvPr id="233" name="圆角矩形 232"/>
                <p:cNvSpPr/>
                <p:nvPr>
                  <p:custDataLst>
                    <p:tags r:id="rId33"/>
                  </p:custDataLst>
                </p:nvPr>
              </p:nvSpPr>
              <p:spPr>
                <a:xfrm>
                  <a:off x="6060" y="599"/>
                  <a:ext cx="3436" cy="78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34" name="文本框 233"/>
                <p:cNvSpPr txBox="1"/>
                <p:nvPr>
                  <p:custDataLst>
                    <p:tags r:id="rId34"/>
                  </p:custDataLst>
                </p:nvPr>
              </p:nvSpPr>
              <p:spPr>
                <a:xfrm>
                  <a:off x="6080" y="853"/>
                  <a:ext cx="3205" cy="472"/>
                </a:xfrm>
                <a:prstGeom prst="rect">
                  <a:avLst/>
                </a:prstGeom>
                <a:noFill/>
              </p:spPr>
              <p:txBody>
                <a:bodyPr wrap="square" rtlCol="0">
                  <a:spAutoFit/>
                </a:bodyPr>
                <a:p>
                  <a:r>
                    <a:rPr lang="en-US" altLang="zh-CN" sz="1400">
                      <a:solidFill>
                        <a:schemeClr val="accent1"/>
                      </a:solidFill>
                      <a:latin typeface="微软雅黑 Light" panose="020B0502040204020203" charset="-122"/>
                      <a:ea typeface="微软雅黑 Light" panose="020B0502040204020203" charset="-122"/>
                    </a:rPr>
                    <a:t>bool</a:t>
                  </a:r>
                  <a:r>
                    <a:rPr lang="en-US" altLang="zh-CN" sz="1400">
                      <a:latin typeface="微软雅黑 Light" panose="020B0502040204020203" charset="-122"/>
                      <a:ea typeface="微软雅黑 Light" panose="020B0502040204020203" charset="-122"/>
                    </a:rPr>
                    <a:t> cmp4 = (a == 2);</a:t>
                  </a:r>
                  <a:endParaRPr lang="en-US" altLang="zh-CN" sz="1400">
                    <a:latin typeface="微软雅黑 Light" panose="020B0502040204020203" charset="-122"/>
                    <a:ea typeface="微软雅黑 Light" panose="020B0502040204020203" charset="-122"/>
                  </a:endParaRPr>
                </a:p>
              </p:txBody>
            </p:sp>
          </p:grpSp>
          <p:sp>
            <p:nvSpPr>
              <p:cNvPr id="235" name="文本框 234"/>
              <p:cNvSpPr txBox="1"/>
              <p:nvPr>
                <p:custDataLst>
                  <p:tags r:id="rId35"/>
                </p:custDataLst>
              </p:nvPr>
            </p:nvSpPr>
            <p:spPr>
              <a:xfrm>
                <a:off x="7492" y="4900"/>
                <a:ext cx="617" cy="580"/>
              </a:xfrm>
              <a:prstGeom prst="rect">
                <a:avLst/>
              </a:prstGeom>
              <a:noFill/>
            </p:spPr>
            <p:txBody>
              <a:bodyPr wrap="square" rtlCol="0">
                <a:spAutoFit/>
              </a:bodyPr>
              <a:p>
                <a:r>
                  <a:rPr lang="zh-CN" altLang="en-US"/>
                  <a:t>⑤</a:t>
                </a:r>
                <a:endParaRPr lang="zh-CN" altLang="en-US"/>
              </a:p>
            </p:txBody>
          </p:sp>
        </p:grpSp>
        <p:grpSp>
          <p:nvGrpSpPr>
            <p:cNvPr id="236" name="组合 235"/>
            <p:cNvGrpSpPr/>
            <p:nvPr/>
          </p:nvGrpSpPr>
          <p:grpSpPr>
            <a:xfrm>
              <a:off x="4651" y="6543"/>
              <a:ext cx="3448" cy="874"/>
              <a:chOff x="4651" y="6543"/>
              <a:chExt cx="3448" cy="874"/>
            </a:xfrm>
          </p:grpSpPr>
          <p:grpSp>
            <p:nvGrpSpPr>
              <p:cNvPr id="237" name="组合 236"/>
              <p:cNvGrpSpPr/>
              <p:nvPr/>
            </p:nvGrpSpPr>
            <p:grpSpPr>
              <a:xfrm>
                <a:off x="4651" y="6613"/>
                <a:ext cx="3436" cy="804"/>
                <a:chOff x="6060" y="599"/>
                <a:chExt cx="3436" cy="785"/>
              </a:xfrm>
            </p:grpSpPr>
            <p:sp>
              <p:nvSpPr>
                <p:cNvPr id="238" name="圆角矩形 237"/>
                <p:cNvSpPr/>
                <p:nvPr>
                  <p:custDataLst>
                    <p:tags r:id="rId36"/>
                  </p:custDataLst>
                </p:nvPr>
              </p:nvSpPr>
              <p:spPr>
                <a:xfrm>
                  <a:off x="6060" y="599"/>
                  <a:ext cx="3436" cy="78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39" name="文本框 238"/>
                <p:cNvSpPr txBox="1"/>
                <p:nvPr>
                  <p:custDataLst>
                    <p:tags r:id="rId37"/>
                  </p:custDataLst>
                </p:nvPr>
              </p:nvSpPr>
              <p:spPr>
                <a:xfrm>
                  <a:off x="6085" y="733"/>
                  <a:ext cx="3205" cy="472"/>
                </a:xfrm>
                <a:prstGeom prst="rect">
                  <a:avLst/>
                </a:prstGeom>
                <a:noFill/>
              </p:spPr>
              <p:txBody>
                <a:bodyPr wrap="square" rtlCol="0">
                  <a:spAutoFit/>
                </a:bodyPr>
                <a:p>
                  <a:pPr algn="ctr"/>
                  <a:r>
                    <a:rPr lang="en-US" altLang="zh-CN" sz="1400">
                      <a:solidFill>
                        <a:schemeClr val="accent1"/>
                      </a:solidFill>
                      <a:latin typeface="微软雅黑 Light" panose="020B0502040204020203" charset="-122"/>
                      <a:ea typeface="微软雅黑 Light" panose="020B0502040204020203" charset="-122"/>
                    </a:rPr>
                    <a:t>return </a:t>
                  </a:r>
                  <a:r>
                    <a:rPr lang="en-US" altLang="zh-CN" sz="1400">
                      <a:solidFill>
                        <a:schemeClr val="tx1"/>
                      </a:solidFill>
                      <a:latin typeface="微软雅黑 Light" panose="020B0502040204020203" charset="-122"/>
                      <a:ea typeface="微软雅黑 Light" panose="020B0502040204020203" charset="-122"/>
                    </a:rPr>
                    <a:t>0</a:t>
                  </a:r>
                  <a:r>
                    <a:rPr lang="en-US" altLang="zh-CN" sz="1400">
                      <a:latin typeface="微软雅黑 Light" panose="020B0502040204020203" charset="-122"/>
                      <a:ea typeface="微软雅黑 Light" panose="020B0502040204020203" charset="-122"/>
                    </a:rPr>
                    <a:t>;</a:t>
                  </a:r>
                  <a:endParaRPr lang="en-US" altLang="zh-CN" sz="1400">
                    <a:latin typeface="微软雅黑 Light" panose="020B0502040204020203" charset="-122"/>
                    <a:ea typeface="微软雅黑 Light" panose="020B0502040204020203" charset="-122"/>
                  </a:endParaRPr>
                </a:p>
              </p:txBody>
            </p:sp>
          </p:grpSp>
          <p:sp>
            <p:nvSpPr>
              <p:cNvPr id="240" name="文本框 239"/>
              <p:cNvSpPr txBox="1"/>
              <p:nvPr>
                <p:custDataLst>
                  <p:tags r:id="rId38"/>
                </p:custDataLst>
              </p:nvPr>
            </p:nvSpPr>
            <p:spPr>
              <a:xfrm>
                <a:off x="7482" y="6543"/>
                <a:ext cx="617" cy="580"/>
              </a:xfrm>
              <a:prstGeom prst="rect">
                <a:avLst/>
              </a:prstGeom>
              <a:noFill/>
            </p:spPr>
            <p:txBody>
              <a:bodyPr wrap="square" rtlCol="0">
                <a:spAutoFit/>
              </a:bodyPr>
              <a:p>
                <a:r>
                  <a:rPr lang="zh-CN" altLang="en-US"/>
                  <a:t>⑦</a:t>
                </a:r>
                <a:endParaRPr lang="zh-CN" altLang="en-US"/>
              </a:p>
            </p:txBody>
          </p:sp>
        </p:grpSp>
        <p:grpSp>
          <p:nvGrpSpPr>
            <p:cNvPr id="241" name="组合 240"/>
            <p:cNvGrpSpPr/>
            <p:nvPr/>
          </p:nvGrpSpPr>
          <p:grpSpPr>
            <a:xfrm>
              <a:off x="1630" y="5580"/>
              <a:ext cx="2730" cy="937"/>
              <a:chOff x="1630" y="5580"/>
              <a:chExt cx="2730" cy="937"/>
            </a:xfrm>
          </p:grpSpPr>
          <p:sp>
            <p:nvSpPr>
              <p:cNvPr id="242" name="圆角矩形 241"/>
              <p:cNvSpPr/>
              <p:nvPr>
                <p:custDataLst>
                  <p:tags r:id="rId39"/>
                </p:custDataLst>
              </p:nvPr>
            </p:nvSpPr>
            <p:spPr>
              <a:xfrm>
                <a:off x="1630" y="5713"/>
                <a:ext cx="2695" cy="804"/>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sz="1400">
                    <a:solidFill>
                      <a:schemeClr val="accent6">
                        <a:lumMod val="50000"/>
                      </a:schemeClr>
                    </a:solidFill>
                    <a:latin typeface="微软雅黑 Light" panose="020B0502040204020203" charset="-122"/>
                    <a:ea typeface="微软雅黑 Light" panose="020B0502040204020203" charset="-122"/>
                  </a:rPr>
                  <a:t>// do something</a:t>
                </a:r>
                <a:endParaRPr lang="en-US" altLang="zh-CN" sz="1400">
                  <a:solidFill>
                    <a:schemeClr val="accent6">
                      <a:lumMod val="50000"/>
                    </a:schemeClr>
                  </a:solidFill>
                  <a:latin typeface="微软雅黑 Light" panose="020B0502040204020203" charset="-122"/>
                  <a:ea typeface="微软雅黑 Light" panose="020B0502040204020203" charset="-122"/>
                </a:endParaRPr>
              </a:p>
            </p:txBody>
          </p:sp>
          <p:sp>
            <p:nvSpPr>
              <p:cNvPr id="243" name="文本框 242"/>
              <p:cNvSpPr txBox="1"/>
              <p:nvPr>
                <p:custDataLst>
                  <p:tags r:id="rId40"/>
                </p:custDataLst>
              </p:nvPr>
            </p:nvSpPr>
            <p:spPr>
              <a:xfrm>
                <a:off x="3743" y="5580"/>
                <a:ext cx="617" cy="580"/>
              </a:xfrm>
              <a:prstGeom prst="rect">
                <a:avLst/>
              </a:prstGeom>
              <a:noFill/>
            </p:spPr>
            <p:txBody>
              <a:bodyPr wrap="square" rtlCol="0">
                <a:spAutoFit/>
              </a:bodyPr>
              <a:p>
                <a:r>
                  <a:rPr lang="zh-CN" altLang="en-US"/>
                  <a:t>⑥</a:t>
                </a:r>
                <a:endParaRPr lang="zh-CN" altLang="en-US"/>
              </a:p>
            </p:txBody>
          </p:sp>
        </p:grpSp>
      </p:grpSp>
      <p:sp>
        <p:nvSpPr>
          <p:cNvPr id="244" name="文本框 243"/>
          <p:cNvSpPr txBox="1"/>
          <p:nvPr>
            <p:custDataLst>
              <p:tags r:id="rId41"/>
            </p:custDataLst>
          </p:nvPr>
        </p:nvSpPr>
        <p:spPr>
          <a:xfrm>
            <a:off x="485775" y="3775075"/>
            <a:ext cx="4565650" cy="298958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ym typeface="+mn-lt"/>
              </a:rPr>
              <a:t>Ideally, we aim to relocate all </a:t>
            </a:r>
            <a:r>
              <a:rPr lang="en-US" altLang="zh-CN" sz="2000" dirty="0">
                <a:solidFill>
                  <a:srgbClr val="FF0000"/>
                </a:solidFill>
                <a:sym typeface="+mn-lt"/>
              </a:rPr>
              <a:t>conditional instructions</a:t>
            </a:r>
            <a:r>
              <a:rPr lang="en-US" altLang="zh-CN" sz="2000" dirty="0">
                <a:sym typeface="+mn-lt"/>
              </a:rPr>
              <a:t> and the instructions affecting them to the program entry point,  </a:t>
            </a:r>
            <a:r>
              <a:rPr lang="en-US" altLang="zh-CN" sz="2000" b="1" dirty="0">
                <a:sym typeface="+mn-lt"/>
              </a:rPr>
              <a:t>BUT we cannot!</a:t>
            </a:r>
            <a:endParaRPr lang="en-US" altLang="zh-CN" sz="2000" b="1" dirty="0">
              <a:sym typeface="+mn-lt"/>
            </a:endParaRPr>
          </a:p>
        </p:txBody>
      </p:sp>
      <p:grpSp>
        <p:nvGrpSpPr>
          <p:cNvPr id="247" name="组合 246"/>
          <p:cNvGrpSpPr/>
          <p:nvPr/>
        </p:nvGrpSpPr>
        <p:grpSpPr>
          <a:xfrm rot="0">
            <a:off x="482600" y="2929890"/>
            <a:ext cx="5191047" cy="629920"/>
            <a:chOff x="8884856" y="1688364"/>
            <a:chExt cx="2522855" cy="849886"/>
          </a:xfrm>
        </p:grpSpPr>
        <p:sp>
          <p:nvSpPr>
            <p:cNvPr id="248" name="文本框 247"/>
            <p:cNvSpPr txBox="1"/>
            <p:nvPr>
              <p:custDataLst>
                <p:tags r:id="rId42"/>
              </p:custDataLst>
            </p:nvPr>
          </p:nvSpPr>
          <p:spPr>
            <a:xfrm>
              <a:off x="8896892" y="1771468"/>
              <a:ext cx="2472589" cy="608285"/>
            </a:xfrm>
            <a:prstGeom prst="rect">
              <a:avLst/>
            </a:prstGeom>
            <a:noFill/>
          </p:spPr>
          <p:txBody>
            <a:bodyPr wrap="square" rtlCol="0">
              <a:spAutoFit/>
            </a:bodyPr>
            <a:p>
              <a:pPr algn="l">
                <a:lnSpc>
                  <a:spcPct val="130000"/>
                </a:lnSpc>
                <a:spcBef>
                  <a:spcPts val="600"/>
                </a:spcBef>
              </a:pPr>
              <a:r>
                <a:rPr lang="en-US" altLang="zh-CN" sz="1400">
                  <a:sym typeface="+mn-ea"/>
                </a:rPr>
                <a:t>For example,</a:t>
              </a:r>
              <a:r>
                <a:rPr lang="en-US" altLang="zh-CN" sz="1800">
                  <a:sym typeface="+mn-ea"/>
                </a:rPr>
                <a:t> </a:t>
              </a:r>
              <a:r>
                <a:rPr lang="zh-CN" altLang="en-US" sz="1800">
                  <a:sym typeface="+mn-ea"/>
                </a:rPr>
                <a:t>①</a:t>
              </a:r>
              <a:r>
                <a:rPr lang="en-US" altLang="zh-CN" sz="1800">
                  <a:sym typeface="+mn-ea"/>
                </a:rPr>
                <a:t> </a:t>
              </a:r>
              <a:r>
                <a:rPr lang="en-US" altLang="zh-CN" sz="1400">
                  <a:sym typeface="+mn-ea"/>
                </a:rPr>
                <a:t>dominates</a:t>
              </a:r>
              <a:r>
                <a:rPr lang="en-US" altLang="zh-CN" sz="1800">
                  <a:sym typeface="+mn-ea"/>
                </a:rPr>
                <a:t> </a:t>
              </a:r>
              <a:r>
                <a:rPr lang="zh-CN" altLang="en-US" sz="1800">
                  <a:sym typeface="+mn-ea"/>
                </a:rPr>
                <a:t>⑤</a:t>
              </a:r>
              <a:r>
                <a:rPr lang="en-US" altLang="zh-CN" sz="1400">
                  <a:sym typeface="+mn-ea"/>
                </a:rPr>
                <a:t> and </a:t>
              </a:r>
              <a:r>
                <a:rPr lang="zh-CN" altLang="en-US" sz="1800">
                  <a:sym typeface="+mn-ea"/>
                </a:rPr>
                <a:t>② </a:t>
              </a:r>
              <a:r>
                <a:rPr lang="en-US" altLang="zh-CN" sz="1400">
                  <a:sym typeface="+mn-ea"/>
                </a:rPr>
                <a:t>dominates </a:t>
              </a:r>
              <a:r>
                <a:rPr lang="zh-CN" altLang="en-US" sz="1800">
                  <a:sym typeface="+mn-ea"/>
                </a:rPr>
                <a:t>③</a:t>
              </a: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  </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249" name="矩形: 圆角 44"/>
            <p:cNvSpPr/>
            <p:nvPr>
              <p:custDataLst>
                <p:tags r:id="rId43"/>
              </p:custDataLst>
            </p:nvPr>
          </p:nvSpPr>
          <p:spPr>
            <a:xfrm>
              <a:off x="8884856" y="1688364"/>
              <a:ext cx="2522855" cy="849886"/>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fade">
                                      <p:cBhvr>
                                        <p:cTn id="12" dur="500"/>
                                        <p:tgtEl>
                                          <p:spTgt spid="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fade">
                                      <p:cBhvr>
                                        <p:cTn id="22" dur="500"/>
                                        <p:tgtEl>
                                          <p:spTgt spid="2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4"/>
                                        </p:tgtEl>
                                        <p:attrNameLst>
                                          <p:attrName>style.visibility</p:attrName>
                                        </p:attrNameLst>
                                      </p:cBhvr>
                                      <p:to>
                                        <p:strVal val="visible"/>
                                      </p:to>
                                    </p:set>
                                    <p:animEffect transition="in" filter="fade">
                                      <p:cBhvr>
                                        <p:cTn id="27"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44"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44071"/>
            <a:ext cx="9708607" cy="521970"/>
          </a:xfrm>
          <a:prstGeom prst="rect">
            <a:avLst/>
          </a:prstGeom>
          <a:noFill/>
        </p:spPr>
        <p:txBody>
          <a:bodyPr wrap="square" numCol="1" spcCol="360000">
            <a:spAutoFit/>
          </a:bodyPr>
          <a:lstStyle/>
          <a:p>
            <a:pPr algn="l"/>
            <a:r>
              <a:rPr lang="en-US" altLang="zh-CN" sz="2800" b="1" dirty="0">
                <a:ln>
                  <a:noFill/>
                </a:ln>
                <a:solidFill>
                  <a:schemeClr val="tx2"/>
                </a:solidFill>
                <a:effectLst/>
                <a:uFillTx/>
                <a:latin typeface="+mj-lt"/>
                <a:ea typeface="Arial" panose="020B0604020202020204"/>
                <a:cs typeface="Arial" panose="020B0604020202020204"/>
                <a:sym typeface="+mn-ea"/>
              </a:rPr>
              <a:t>Phantom creation</a:t>
            </a:r>
            <a:endParaRPr lang="en-US" altLang="zh-CN" sz="2800" b="1" dirty="0">
              <a:ln>
                <a:noFill/>
              </a:ln>
              <a:solidFill>
                <a:schemeClr val="tx2"/>
              </a:solidFill>
              <a:effectLst/>
              <a:uFillTx/>
              <a:latin typeface="+mj-lt"/>
              <a:ea typeface="Arial" panose="020B0604020202020204"/>
              <a:cs typeface="Arial" panose="020B0604020202020204"/>
            </a:endParaRPr>
          </a:p>
        </p:txBody>
      </p:sp>
      <p:grpSp>
        <p:nvGrpSpPr>
          <p:cNvPr id="194" name="组合 193"/>
          <p:cNvGrpSpPr/>
          <p:nvPr/>
        </p:nvGrpSpPr>
        <p:grpSpPr>
          <a:xfrm>
            <a:off x="4983480" y="869315"/>
            <a:ext cx="6952615" cy="4275896"/>
            <a:chOff x="1630" y="683"/>
            <a:chExt cx="10949" cy="6734"/>
          </a:xfrm>
        </p:grpSpPr>
        <p:cxnSp>
          <p:nvCxnSpPr>
            <p:cNvPr id="195" name="直接箭头连接符 194"/>
            <p:cNvCxnSpPr/>
            <p:nvPr>
              <p:custDataLst>
                <p:tags r:id="rId1"/>
              </p:custDataLst>
            </p:nvPr>
          </p:nvCxnSpPr>
          <p:spPr>
            <a:xfrm>
              <a:off x="5360" y="1914"/>
              <a:ext cx="206" cy="3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a:endCxn id="238" idx="0"/>
            </p:cNvCxnSpPr>
            <p:nvPr>
              <p:custDataLst>
                <p:tags r:id="rId2"/>
              </p:custDataLst>
            </p:nvPr>
          </p:nvCxnSpPr>
          <p:spPr>
            <a:xfrm>
              <a:off x="6354" y="5806"/>
              <a:ext cx="15" cy="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custDataLst>
                <p:tags r:id="rId3"/>
              </p:custDataLst>
            </p:nvPr>
          </p:nvCxnSpPr>
          <p:spPr>
            <a:xfrm>
              <a:off x="7498" y="1788"/>
              <a:ext cx="878" cy="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p:nvPr>
              <p:custDataLst>
                <p:tags r:id="rId4"/>
              </p:custDataLst>
            </p:nvPr>
          </p:nvCxnSpPr>
          <p:spPr>
            <a:xfrm flipH="1">
              <a:off x="7126" y="2625"/>
              <a:ext cx="1344" cy="2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a:endCxn id="242" idx="0"/>
            </p:cNvCxnSpPr>
            <p:nvPr>
              <p:custDataLst>
                <p:tags r:id="rId5"/>
              </p:custDataLst>
            </p:nvPr>
          </p:nvCxnSpPr>
          <p:spPr>
            <a:xfrm flipH="1">
              <a:off x="2978" y="5417"/>
              <a:ext cx="1694" cy="4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a:stCxn id="242" idx="2"/>
            </p:cNvCxnSpPr>
            <p:nvPr>
              <p:custDataLst>
                <p:tags r:id="rId6"/>
              </p:custDataLst>
            </p:nvPr>
          </p:nvCxnSpPr>
          <p:spPr>
            <a:xfrm>
              <a:off x="2978" y="6649"/>
              <a:ext cx="1511" cy="4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221" idx="2"/>
              <a:endCxn id="225" idx="0"/>
            </p:cNvCxnSpPr>
            <p:nvPr>
              <p:custDataLst>
                <p:tags r:id="rId7"/>
              </p:custDataLst>
            </p:nvPr>
          </p:nvCxnSpPr>
          <p:spPr>
            <a:xfrm>
              <a:off x="10307" y="2960"/>
              <a:ext cx="2" cy="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p:nvPr>
              <p:custDataLst>
                <p:tags r:id="rId8"/>
              </p:custDataLst>
            </p:nvPr>
          </p:nvCxnSpPr>
          <p:spPr>
            <a:xfrm>
              <a:off x="10326" y="4281"/>
              <a:ext cx="10" cy="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p:nvPr>
              <p:custDataLst>
                <p:tags r:id="rId9"/>
              </p:custDataLst>
            </p:nvPr>
          </p:nvCxnSpPr>
          <p:spPr>
            <a:xfrm flipH="1">
              <a:off x="7843" y="4231"/>
              <a:ext cx="851" cy="7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p:nvPr>
              <p:custDataLst>
                <p:tags r:id="rId10"/>
              </p:custDataLst>
            </p:nvPr>
          </p:nvCxnSpPr>
          <p:spPr>
            <a:xfrm flipH="1">
              <a:off x="8041" y="5304"/>
              <a:ext cx="759" cy="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文本框 204"/>
            <p:cNvSpPr txBox="1"/>
            <p:nvPr>
              <p:custDataLst>
                <p:tags r:id="rId11"/>
              </p:custDataLst>
            </p:nvPr>
          </p:nvSpPr>
          <p:spPr>
            <a:xfrm>
              <a:off x="4712" y="2122"/>
              <a:ext cx="647" cy="580"/>
            </a:xfrm>
            <a:prstGeom prst="rect">
              <a:avLst/>
            </a:prstGeom>
            <a:noFill/>
          </p:spPr>
          <p:txBody>
            <a:bodyPr wrap="square" rtlCol="0">
              <a:spAutoFit/>
            </a:bodyPr>
            <a:p>
              <a:r>
                <a:rPr lang="en-US" altLang="zh-CN"/>
                <a:t>T</a:t>
              </a:r>
              <a:endParaRPr lang="en-US" altLang="zh-CN"/>
            </a:p>
          </p:txBody>
        </p:sp>
        <p:sp>
          <p:nvSpPr>
            <p:cNvPr id="206" name="文本框 205"/>
            <p:cNvSpPr txBox="1"/>
            <p:nvPr>
              <p:custDataLst>
                <p:tags r:id="rId12"/>
              </p:custDataLst>
            </p:nvPr>
          </p:nvSpPr>
          <p:spPr>
            <a:xfrm>
              <a:off x="7627" y="1309"/>
              <a:ext cx="647" cy="580"/>
            </a:xfrm>
            <a:prstGeom prst="rect">
              <a:avLst/>
            </a:prstGeom>
            <a:noFill/>
          </p:spPr>
          <p:txBody>
            <a:bodyPr wrap="square" rtlCol="0">
              <a:spAutoFit/>
            </a:bodyPr>
            <a:p>
              <a:r>
                <a:rPr lang="en-US" altLang="zh-CN">
                  <a:solidFill>
                    <a:schemeClr val="accent5">
                      <a:lumMod val="75000"/>
                    </a:schemeClr>
                  </a:solidFill>
                </a:rPr>
                <a:t>F</a:t>
              </a:r>
              <a:endParaRPr lang="en-US" altLang="zh-CN">
                <a:solidFill>
                  <a:schemeClr val="accent5">
                    <a:lumMod val="75000"/>
                  </a:schemeClr>
                </a:solidFill>
              </a:endParaRPr>
            </a:p>
          </p:txBody>
        </p:sp>
        <p:sp>
          <p:nvSpPr>
            <p:cNvPr id="207" name="文本框 206"/>
            <p:cNvSpPr txBox="1"/>
            <p:nvPr>
              <p:custDataLst>
                <p:tags r:id="rId13"/>
              </p:custDataLst>
            </p:nvPr>
          </p:nvSpPr>
          <p:spPr>
            <a:xfrm>
              <a:off x="3410" y="5015"/>
              <a:ext cx="647" cy="580"/>
            </a:xfrm>
            <a:prstGeom prst="rect">
              <a:avLst/>
            </a:prstGeom>
            <a:noFill/>
          </p:spPr>
          <p:txBody>
            <a:bodyPr wrap="square" rtlCol="0">
              <a:spAutoFit/>
            </a:bodyPr>
            <a:p>
              <a:r>
                <a:rPr lang="en-US" altLang="zh-CN"/>
                <a:t>T</a:t>
              </a:r>
              <a:endParaRPr lang="en-US" altLang="zh-CN"/>
            </a:p>
          </p:txBody>
        </p:sp>
        <p:sp>
          <p:nvSpPr>
            <p:cNvPr id="208" name="文本框 207"/>
            <p:cNvSpPr txBox="1"/>
            <p:nvPr>
              <p:custDataLst>
                <p:tags r:id="rId14"/>
              </p:custDataLst>
            </p:nvPr>
          </p:nvSpPr>
          <p:spPr>
            <a:xfrm>
              <a:off x="5950" y="5892"/>
              <a:ext cx="373" cy="580"/>
            </a:xfrm>
            <a:prstGeom prst="rect">
              <a:avLst/>
            </a:prstGeom>
            <a:noFill/>
          </p:spPr>
          <p:txBody>
            <a:bodyPr wrap="square" rtlCol="0">
              <a:spAutoFit/>
            </a:bodyPr>
            <a:p>
              <a:pPr algn="l">
                <a:buClrTx/>
                <a:buSzTx/>
                <a:buFontTx/>
              </a:pPr>
              <a:r>
                <a:rPr lang="en-US" altLang="zh-CN">
                  <a:solidFill>
                    <a:schemeClr val="accent5">
                      <a:lumMod val="75000"/>
                    </a:schemeClr>
                  </a:solidFill>
                </a:rPr>
                <a:t>F</a:t>
              </a:r>
              <a:endParaRPr lang="en-US" altLang="zh-CN">
                <a:solidFill>
                  <a:schemeClr val="accent5">
                    <a:lumMod val="75000"/>
                  </a:schemeClr>
                </a:solidFill>
              </a:endParaRPr>
            </a:p>
          </p:txBody>
        </p:sp>
        <p:sp>
          <p:nvSpPr>
            <p:cNvPr id="209" name="文本框 208"/>
            <p:cNvSpPr txBox="1"/>
            <p:nvPr>
              <p:custDataLst>
                <p:tags r:id="rId15"/>
              </p:custDataLst>
            </p:nvPr>
          </p:nvSpPr>
          <p:spPr>
            <a:xfrm>
              <a:off x="9522" y="2869"/>
              <a:ext cx="647" cy="580"/>
            </a:xfrm>
            <a:prstGeom prst="rect">
              <a:avLst/>
            </a:prstGeom>
            <a:noFill/>
          </p:spPr>
          <p:txBody>
            <a:bodyPr wrap="square" rtlCol="0">
              <a:spAutoFit/>
            </a:bodyPr>
            <a:p>
              <a:pPr algn="l">
                <a:buClrTx/>
                <a:buSzTx/>
                <a:buFontTx/>
              </a:pPr>
              <a:r>
                <a:rPr lang="en-US" altLang="zh-CN">
                  <a:solidFill>
                    <a:schemeClr val="accent5">
                      <a:lumMod val="75000"/>
                    </a:schemeClr>
                  </a:solidFill>
                </a:rPr>
                <a:t>F</a:t>
              </a:r>
              <a:endParaRPr lang="en-US" altLang="zh-CN">
                <a:solidFill>
                  <a:schemeClr val="accent5">
                    <a:lumMod val="75000"/>
                  </a:schemeClr>
                </a:solidFill>
              </a:endParaRPr>
            </a:p>
          </p:txBody>
        </p:sp>
        <p:sp>
          <p:nvSpPr>
            <p:cNvPr id="210" name="文本框 209"/>
            <p:cNvSpPr txBox="1"/>
            <p:nvPr>
              <p:custDataLst>
                <p:tags r:id="rId16"/>
              </p:custDataLst>
            </p:nvPr>
          </p:nvSpPr>
          <p:spPr>
            <a:xfrm>
              <a:off x="7173" y="3449"/>
              <a:ext cx="647" cy="580"/>
            </a:xfrm>
            <a:prstGeom prst="rect">
              <a:avLst/>
            </a:prstGeom>
            <a:noFill/>
          </p:spPr>
          <p:txBody>
            <a:bodyPr wrap="square" rtlCol="0">
              <a:spAutoFit/>
            </a:bodyPr>
            <a:p>
              <a:r>
                <a:rPr lang="en-US" altLang="zh-CN"/>
                <a:t>T</a:t>
              </a:r>
              <a:endParaRPr lang="en-US" altLang="zh-CN"/>
            </a:p>
          </p:txBody>
        </p:sp>
        <p:sp>
          <p:nvSpPr>
            <p:cNvPr id="211" name="文本框 210"/>
            <p:cNvSpPr txBox="1"/>
            <p:nvPr>
              <p:custDataLst>
                <p:tags r:id="rId17"/>
              </p:custDataLst>
            </p:nvPr>
          </p:nvSpPr>
          <p:spPr>
            <a:xfrm>
              <a:off x="8012" y="4572"/>
              <a:ext cx="647" cy="580"/>
            </a:xfrm>
            <a:prstGeom prst="rect">
              <a:avLst/>
            </a:prstGeom>
            <a:noFill/>
          </p:spPr>
          <p:txBody>
            <a:bodyPr wrap="square" rtlCol="0">
              <a:spAutoFit/>
            </a:bodyPr>
            <a:p>
              <a:r>
                <a:rPr lang="en-US" altLang="zh-CN"/>
                <a:t>T</a:t>
              </a:r>
              <a:endParaRPr lang="en-US" altLang="zh-CN"/>
            </a:p>
          </p:txBody>
        </p:sp>
        <p:sp>
          <p:nvSpPr>
            <p:cNvPr id="212" name="文本框 211"/>
            <p:cNvSpPr txBox="1"/>
            <p:nvPr>
              <p:custDataLst>
                <p:tags r:id="rId18"/>
              </p:custDataLst>
            </p:nvPr>
          </p:nvSpPr>
          <p:spPr>
            <a:xfrm>
              <a:off x="9825" y="4309"/>
              <a:ext cx="647" cy="580"/>
            </a:xfrm>
            <a:prstGeom prst="rect">
              <a:avLst/>
            </a:prstGeom>
            <a:noFill/>
          </p:spPr>
          <p:txBody>
            <a:bodyPr wrap="square" rtlCol="0">
              <a:spAutoFit/>
            </a:bodyPr>
            <a:p>
              <a:pPr algn="l">
                <a:buClrTx/>
                <a:buSzTx/>
                <a:buFontTx/>
              </a:pPr>
              <a:r>
                <a:rPr lang="en-US" altLang="zh-CN">
                  <a:solidFill>
                    <a:schemeClr val="accent5">
                      <a:lumMod val="75000"/>
                    </a:schemeClr>
                  </a:solidFill>
                </a:rPr>
                <a:t>F</a:t>
              </a:r>
              <a:endParaRPr lang="en-US" altLang="zh-CN">
                <a:solidFill>
                  <a:schemeClr val="accent5">
                    <a:lumMod val="75000"/>
                  </a:schemeClr>
                </a:solidFill>
              </a:endParaRPr>
            </a:p>
          </p:txBody>
        </p:sp>
        <p:grpSp>
          <p:nvGrpSpPr>
            <p:cNvPr id="213" name="组合 212"/>
            <p:cNvGrpSpPr/>
            <p:nvPr/>
          </p:nvGrpSpPr>
          <p:grpSpPr>
            <a:xfrm>
              <a:off x="3268" y="683"/>
              <a:ext cx="4272" cy="1196"/>
              <a:chOff x="3268" y="683"/>
              <a:chExt cx="4272" cy="1196"/>
            </a:xfrm>
          </p:grpSpPr>
          <p:grpSp>
            <p:nvGrpSpPr>
              <p:cNvPr id="214" name="组合 213"/>
              <p:cNvGrpSpPr/>
              <p:nvPr/>
            </p:nvGrpSpPr>
            <p:grpSpPr>
              <a:xfrm>
                <a:off x="3268" y="803"/>
                <a:ext cx="4204" cy="1077"/>
                <a:chOff x="6630" y="2099"/>
                <a:chExt cx="3436" cy="1077"/>
              </a:xfrm>
            </p:grpSpPr>
            <p:sp>
              <p:nvSpPr>
                <p:cNvPr id="215" name="圆角矩形 214"/>
                <p:cNvSpPr/>
                <p:nvPr>
                  <p:custDataLst>
                    <p:tags r:id="rId19"/>
                  </p:custDataLst>
                </p:nvPr>
              </p:nvSpPr>
              <p:spPr>
                <a:xfrm>
                  <a:off x="6630" y="2099"/>
                  <a:ext cx="3436" cy="1077"/>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16" name="文本框 215"/>
                <p:cNvSpPr txBox="1"/>
                <p:nvPr>
                  <p:custDataLst>
                    <p:tags r:id="rId20"/>
                  </p:custDataLst>
                </p:nvPr>
              </p:nvSpPr>
              <p:spPr>
                <a:xfrm>
                  <a:off x="6745" y="2226"/>
                  <a:ext cx="3205" cy="822"/>
                </a:xfrm>
                <a:prstGeom prst="rect">
                  <a:avLst/>
                </a:prstGeom>
                <a:noFill/>
              </p:spPr>
              <p:txBody>
                <a:bodyPr wrap="square" rtlCol="0">
                  <a:spAutoFit/>
                </a:bodyPr>
                <a:p>
                  <a:r>
                    <a:rPr lang="en-US" altLang="zh-CN" sz="1400">
                      <a:solidFill>
                        <a:schemeClr val="accent1"/>
                      </a:solidFill>
                      <a:latin typeface="微软雅黑 Light" panose="020B0502040204020203" charset="-122"/>
                      <a:ea typeface="微软雅黑 Light" panose="020B0502040204020203" charset="-122"/>
                    </a:rPr>
                    <a:t>int</a:t>
                  </a:r>
                  <a:r>
                    <a:rPr lang="en-US" altLang="zh-CN" sz="1400">
                      <a:latin typeface="微软雅黑 Light" panose="020B0502040204020203" charset="-122"/>
                      <a:ea typeface="微软雅黑 Light" panose="020B0502040204020203" charset="-122"/>
                    </a:rPr>
                    <a:t> a = input(), b = input();</a:t>
                  </a:r>
                  <a:endParaRPr lang="en-US" altLang="zh-CN" sz="1400">
                    <a:latin typeface="微软雅黑 Light" panose="020B0502040204020203" charset="-122"/>
                    <a:ea typeface="微软雅黑 Light" panose="020B0502040204020203" charset="-122"/>
                  </a:endParaRPr>
                </a:p>
                <a:p>
                  <a:r>
                    <a:rPr lang="en-US" altLang="zh-CN" sz="1400">
                      <a:solidFill>
                        <a:schemeClr val="accent1"/>
                      </a:solidFill>
                      <a:latin typeface="微软雅黑 Light" panose="020B0502040204020203" charset="-122"/>
                      <a:ea typeface="微软雅黑 Light" panose="020B0502040204020203" charset="-122"/>
                    </a:rPr>
                    <a:t>bool</a:t>
                  </a:r>
                  <a:r>
                    <a:rPr lang="en-US" altLang="zh-CN" sz="1400">
                      <a:latin typeface="微软雅黑 Light" panose="020B0502040204020203" charset="-122"/>
                      <a:ea typeface="微软雅黑 Light" panose="020B0502040204020203" charset="-122"/>
                    </a:rPr>
                    <a:t> cmp1 = (b == 1);</a:t>
                  </a:r>
                  <a:endParaRPr lang="en-US" altLang="zh-CN" sz="1400">
                    <a:latin typeface="微软雅黑 Light" panose="020B0502040204020203" charset="-122"/>
                    <a:ea typeface="微软雅黑 Light" panose="020B0502040204020203" charset="-122"/>
                  </a:endParaRPr>
                </a:p>
              </p:txBody>
            </p:sp>
          </p:grpSp>
          <p:sp>
            <p:nvSpPr>
              <p:cNvPr id="217" name="文本框 216"/>
              <p:cNvSpPr txBox="1"/>
              <p:nvPr>
                <p:custDataLst>
                  <p:tags r:id="rId21"/>
                </p:custDataLst>
              </p:nvPr>
            </p:nvSpPr>
            <p:spPr>
              <a:xfrm>
                <a:off x="6924" y="683"/>
                <a:ext cx="617" cy="580"/>
              </a:xfrm>
              <a:prstGeom prst="rect">
                <a:avLst/>
              </a:prstGeom>
              <a:noFill/>
            </p:spPr>
            <p:txBody>
              <a:bodyPr wrap="square" rtlCol="0">
                <a:spAutoFit/>
              </a:bodyPr>
              <a:p>
                <a:r>
                  <a:rPr lang="zh-CN" altLang="en-US"/>
                  <a:t>①</a:t>
                </a:r>
                <a:endParaRPr lang="zh-CN" altLang="en-US"/>
              </a:p>
            </p:txBody>
          </p:sp>
        </p:grpSp>
        <p:grpSp>
          <p:nvGrpSpPr>
            <p:cNvPr id="218" name="组合 217"/>
            <p:cNvGrpSpPr/>
            <p:nvPr/>
          </p:nvGrpSpPr>
          <p:grpSpPr>
            <a:xfrm>
              <a:off x="8429" y="1686"/>
              <a:ext cx="3789" cy="1274"/>
              <a:chOff x="8429" y="1686"/>
              <a:chExt cx="3789" cy="1274"/>
            </a:xfrm>
          </p:grpSpPr>
          <p:grpSp>
            <p:nvGrpSpPr>
              <p:cNvPr id="219" name="组合 218"/>
              <p:cNvGrpSpPr/>
              <p:nvPr/>
            </p:nvGrpSpPr>
            <p:grpSpPr>
              <a:xfrm>
                <a:off x="8429" y="1799"/>
                <a:ext cx="3789" cy="1161"/>
                <a:chOff x="6630" y="2098"/>
                <a:chExt cx="3559" cy="1134"/>
              </a:xfrm>
            </p:grpSpPr>
            <p:sp>
              <p:nvSpPr>
                <p:cNvPr id="220" name="圆角矩形 219"/>
                <p:cNvSpPr/>
                <p:nvPr>
                  <p:custDataLst>
                    <p:tags r:id="rId22"/>
                  </p:custDataLst>
                </p:nvPr>
              </p:nvSpPr>
              <p:spPr>
                <a:xfrm>
                  <a:off x="6630" y="2099"/>
                  <a:ext cx="3436" cy="78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21" name="文本框 220"/>
                <p:cNvSpPr txBox="1"/>
                <p:nvPr>
                  <p:custDataLst>
                    <p:tags r:id="rId23"/>
                  </p:custDataLst>
                </p:nvPr>
              </p:nvSpPr>
              <p:spPr>
                <a:xfrm>
                  <a:off x="6725" y="2098"/>
                  <a:ext cx="3464" cy="1134"/>
                </a:xfrm>
                <a:prstGeom prst="rect">
                  <a:avLst/>
                </a:prstGeom>
                <a:noFill/>
              </p:spPr>
              <p:txBody>
                <a:bodyPr wrap="square" rtlCol="0">
                  <a:spAutoFit/>
                </a:bodyPr>
                <a:p>
                  <a:r>
                    <a:rPr lang="en-US" altLang="zh-CN" sz="1400">
                      <a:solidFill>
                        <a:schemeClr val="tx1"/>
                      </a:solidFill>
                      <a:latin typeface="微软雅黑 Light" panose="020B0502040204020203" charset="-122"/>
                      <a:ea typeface="微软雅黑 Light" panose="020B0502040204020203" charset="-122"/>
                    </a:rPr>
                    <a:t>a = 2</a:t>
                  </a:r>
                  <a:r>
                    <a:rPr lang="en-US" altLang="zh-CN" sz="1400">
                      <a:latin typeface="微软雅黑 Light" panose="020B0502040204020203" charset="-122"/>
                      <a:ea typeface="微软雅黑 Light" panose="020B0502040204020203" charset="-122"/>
                    </a:rPr>
                    <a:t>;</a:t>
                  </a:r>
                  <a:br>
                    <a:rPr lang="en-US" altLang="zh-CN" sz="1400">
                      <a:latin typeface="微软雅黑 Light" panose="020B0502040204020203" charset="-122"/>
                      <a:ea typeface="微软雅黑 Light" panose="020B0502040204020203" charset="-122"/>
                    </a:rPr>
                  </a:br>
                  <a:r>
                    <a:rPr lang="en-US" altLang="zh-CN" sz="1400">
                      <a:solidFill>
                        <a:schemeClr val="accent1"/>
                      </a:solidFill>
                      <a:latin typeface="微软雅黑 Light" panose="020B0502040204020203" charset="-122"/>
                      <a:ea typeface="微软雅黑 Light" panose="020B0502040204020203" charset="-122"/>
                      <a:sym typeface="+mn-ea"/>
                    </a:rPr>
                    <a:t>bool</a:t>
                  </a:r>
                  <a:r>
                    <a:rPr lang="en-US" altLang="zh-CN" sz="1400">
                      <a:latin typeface="微软雅黑 Light" panose="020B0502040204020203" charset="-122"/>
                      <a:ea typeface="微软雅黑 Light" panose="020B0502040204020203" charset="-122"/>
                      <a:sym typeface="+mn-ea"/>
                    </a:rPr>
                    <a:t> cmp2 = (a + b == 3);</a:t>
                  </a:r>
                  <a:endParaRPr lang="en-US" altLang="zh-CN" sz="1400">
                    <a:latin typeface="微软雅黑 Light" panose="020B0502040204020203" charset="-122"/>
                    <a:ea typeface="微软雅黑 Light" panose="020B0502040204020203" charset="-122"/>
                  </a:endParaRPr>
                </a:p>
              </p:txBody>
            </p:sp>
          </p:grpSp>
          <p:sp>
            <p:nvSpPr>
              <p:cNvPr id="222" name="文本框 221"/>
              <p:cNvSpPr txBox="1"/>
              <p:nvPr>
                <p:custDataLst>
                  <p:tags r:id="rId24"/>
                </p:custDataLst>
              </p:nvPr>
            </p:nvSpPr>
            <p:spPr>
              <a:xfrm>
                <a:off x="11546" y="1686"/>
                <a:ext cx="617" cy="580"/>
              </a:xfrm>
              <a:prstGeom prst="rect">
                <a:avLst/>
              </a:prstGeom>
              <a:noFill/>
            </p:spPr>
            <p:txBody>
              <a:bodyPr wrap="square" rtlCol="0">
                <a:spAutoFit/>
              </a:bodyPr>
              <a:p>
                <a:r>
                  <a:rPr lang="zh-CN" altLang="en-US"/>
                  <a:t>②</a:t>
                </a:r>
                <a:endParaRPr lang="zh-CN" altLang="en-US"/>
              </a:p>
            </p:txBody>
          </p:sp>
        </p:grpSp>
        <p:grpSp>
          <p:nvGrpSpPr>
            <p:cNvPr id="223" name="组合 222"/>
            <p:cNvGrpSpPr/>
            <p:nvPr/>
          </p:nvGrpSpPr>
          <p:grpSpPr>
            <a:xfrm>
              <a:off x="8399" y="3334"/>
              <a:ext cx="4180" cy="919"/>
              <a:chOff x="8399" y="3334"/>
              <a:chExt cx="4180" cy="919"/>
            </a:xfrm>
          </p:grpSpPr>
          <p:grpSp>
            <p:nvGrpSpPr>
              <p:cNvPr id="224" name="组合 223"/>
              <p:cNvGrpSpPr/>
              <p:nvPr/>
            </p:nvGrpSpPr>
            <p:grpSpPr>
              <a:xfrm>
                <a:off x="8399" y="3449"/>
                <a:ext cx="4180" cy="804"/>
                <a:chOff x="6630" y="2099"/>
                <a:chExt cx="4180" cy="785"/>
              </a:xfrm>
            </p:grpSpPr>
            <p:sp>
              <p:nvSpPr>
                <p:cNvPr id="225" name="圆角矩形 224"/>
                <p:cNvSpPr/>
                <p:nvPr>
                  <p:custDataLst>
                    <p:tags r:id="rId25"/>
                  </p:custDataLst>
                </p:nvPr>
              </p:nvSpPr>
              <p:spPr>
                <a:xfrm>
                  <a:off x="6630" y="2099"/>
                  <a:ext cx="3819" cy="78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26" name="文本框 225"/>
                <p:cNvSpPr txBox="1"/>
                <p:nvPr>
                  <p:custDataLst>
                    <p:tags r:id="rId26"/>
                  </p:custDataLst>
                </p:nvPr>
              </p:nvSpPr>
              <p:spPr>
                <a:xfrm>
                  <a:off x="6725" y="2323"/>
                  <a:ext cx="4085" cy="472"/>
                </a:xfrm>
                <a:prstGeom prst="rect">
                  <a:avLst/>
                </a:prstGeom>
                <a:noFill/>
              </p:spPr>
              <p:txBody>
                <a:bodyPr wrap="square" rtlCol="0">
                  <a:spAutoFit/>
                </a:bodyPr>
                <a:p>
                  <a:r>
                    <a:rPr lang="en-US" altLang="zh-CN" sz="1400">
                      <a:solidFill>
                        <a:schemeClr val="accent1"/>
                      </a:solidFill>
                      <a:latin typeface="微软雅黑 Light" panose="020B0502040204020203" charset="-122"/>
                      <a:ea typeface="微软雅黑 Light" panose="020B0502040204020203" charset="-122"/>
                      <a:sym typeface="+mn-ea"/>
                    </a:rPr>
                    <a:t>bool </a:t>
                  </a:r>
                  <a:r>
                    <a:rPr lang="en-US" altLang="zh-CN" sz="1400">
                      <a:latin typeface="微软雅黑 Light" panose="020B0502040204020203" charset="-122"/>
                      <a:ea typeface="微软雅黑 Light" panose="020B0502040204020203" charset="-122"/>
                      <a:sym typeface="+mn-ea"/>
                    </a:rPr>
                    <a:t>cmp3 = (a + b == 4);</a:t>
                  </a:r>
                  <a:endParaRPr lang="en-US" altLang="zh-CN" sz="1400">
                    <a:latin typeface="微软雅黑 Light" panose="020B0502040204020203" charset="-122"/>
                    <a:ea typeface="微软雅黑 Light" panose="020B0502040204020203" charset="-122"/>
                  </a:endParaRPr>
                </a:p>
              </p:txBody>
            </p:sp>
          </p:grpSp>
          <p:sp>
            <p:nvSpPr>
              <p:cNvPr id="227" name="文本框 226"/>
              <p:cNvSpPr txBox="1"/>
              <p:nvPr>
                <p:custDataLst>
                  <p:tags r:id="rId27"/>
                </p:custDataLst>
              </p:nvPr>
            </p:nvSpPr>
            <p:spPr>
              <a:xfrm>
                <a:off x="11691" y="3334"/>
                <a:ext cx="617" cy="580"/>
              </a:xfrm>
              <a:prstGeom prst="rect">
                <a:avLst/>
              </a:prstGeom>
              <a:noFill/>
            </p:spPr>
            <p:txBody>
              <a:bodyPr wrap="square" rtlCol="0">
                <a:spAutoFit/>
              </a:bodyPr>
              <a:p>
                <a:r>
                  <a:rPr lang="zh-CN" altLang="en-US"/>
                  <a:t>③</a:t>
                </a:r>
                <a:endParaRPr lang="zh-CN" altLang="en-US"/>
              </a:p>
            </p:txBody>
          </p:sp>
        </p:grpSp>
        <p:grpSp>
          <p:nvGrpSpPr>
            <p:cNvPr id="228" name="组合 227"/>
            <p:cNvGrpSpPr/>
            <p:nvPr/>
          </p:nvGrpSpPr>
          <p:grpSpPr>
            <a:xfrm>
              <a:off x="8801" y="4826"/>
              <a:ext cx="2779" cy="924"/>
              <a:chOff x="8801" y="4826"/>
              <a:chExt cx="2779" cy="924"/>
            </a:xfrm>
          </p:grpSpPr>
          <p:sp>
            <p:nvSpPr>
              <p:cNvPr id="229" name="圆角矩形 228"/>
              <p:cNvSpPr/>
              <p:nvPr>
                <p:custDataLst>
                  <p:tags r:id="rId28"/>
                </p:custDataLst>
              </p:nvPr>
            </p:nvSpPr>
            <p:spPr>
              <a:xfrm>
                <a:off x="8801" y="4946"/>
                <a:ext cx="2695" cy="804"/>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sz="1400">
                    <a:solidFill>
                      <a:schemeClr val="accent6">
                        <a:lumMod val="50000"/>
                      </a:schemeClr>
                    </a:solidFill>
                    <a:latin typeface="微软雅黑 Light" panose="020B0502040204020203" charset="-122"/>
                    <a:ea typeface="微软雅黑 Light" panose="020B0502040204020203" charset="-122"/>
                  </a:rPr>
                  <a:t>// do something</a:t>
                </a:r>
                <a:endParaRPr lang="en-US" altLang="zh-CN" sz="1400">
                  <a:solidFill>
                    <a:schemeClr val="accent6">
                      <a:lumMod val="50000"/>
                    </a:schemeClr>
                  </a:solidFill>
                  <a:latin typeface="微软雅黑 Light" panose="020B0502040204020203" charset="-122"/>
                  <a:ea typeface="微软雅黑 Light" panose="020B0502040204020203" charset="-122"/>
                </a:endParaRPr>
              </a:p>
            </p:txBody>
          </p:sp>
          <p:sp>
            <p:nvSpPr>
              <p:cNvPr id="230" name="文本框 229"/>
              <p:cNvSpPr txBox="1"/>
              <p:nvPr>
                <p:custDataLst>
                  <p:tags r:id="rId29"/>
                </p:custDataLst>
              </p:nvPr>
            </p:nvSpPr>
            <p:spPr>
              <a:xfrm>
                <a:off x="10970" y="4826"/>
                <a:ext cx="611" cy="580"/>
              </a:xfrm>
              <a:prstGeom prst="rect">
                <a:avLst/>
              </a:prstGeom>
              <a:noFill/>
            </p:spPr>
            <p:txBody>
              <a:bodyPr wrap="square" rtlCol="0">
                <a:spAutoFit/>
              </a:bodyPr>
              <a:p>
                <a:r>
                  <a:rPr lang="zh-CN" altLang="en-US"/>
                  <a:t>④</a:t>
                </a:r>
                <a:endParaRPr lang="zh-CN" altLang="en-US"/>
              </a:p>
            </p:txBody>
          </p:sp>
        </p:grpSp>
        <p:grpSp>
          <p:nvGrpSpPr>
            <p:cNvPr id="231" name="组合 230"/>
            <p:cNvGrpSpPr/>
            <p:nvPr/>
          </p:nvGrpSpPr>
          <p:grpSpPr>
            <a:xfrm>
              <a:off x="4672" y="4900"/>
              <a:ext cx="3437" cy="883"/>
              <a:chOff x="4672" y="4900"/>
              <a:chExt cx="3437" cy="883"/>
            </a:xfrm>
          </p:grpSpPr>
          <p:grpSp>
            <p:nvGrpSpPr>
              <p:cNvPr id="232" name="组合 231"/>
              <p:cNvGrpSpPr/>
              <p:nvPr/>
            </p:nvGrpSpPr>
            <p:grpSpPr>
              <a:xfrm>
                <a:off x="4672" y="4979"/>
                <a:ext cx="3436" cy="804"/>
                <a:chOff x="6060" y="599"/>
                <a:chExt cx="3436" cy="785"/>
              </a:xfrm>
            </p:grpSpPr>
            <p:sp>
              <p:nvSpPr>
                <p:cNvPr id="233" name="圆角矩形 232"/>
                <p:cNvSpPr/>
                <p:nvPr>
                  <p:custDataLst>
                    <p:tags r:id="rId30"/>
                  </p:custDataLst>
                </p:nvPr>
              </p:nvSpPr>
              <p:spPr>
                <a:xfrm>
                  <a:off x="6060" y="599"/>
                  <a:ext cx="3436" cy="78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34" name="文本框 233"/>
                <p:cNvSpPr txBox="1"/>
                <p:nvPr>
                  <p:custDataLst>
                    <p:tags r:id="rId31"/>
                  </p:custDataLst>
                </p:nvPr>
              </p:nvSpPr>
              <p:spPr>
                <a:xfrm>
                  <a:off x="6080" y="853"/>
                  <a:ext cx="3205" cy="472"/>
                </a:xfrm>
                <a:prstGeom prst="rect">
                  <a:avLst/>
                </a:prstGeom>
                <a:noFill/>
              </p:spPr>
              <p:txBody>
                <a:bodyPr wrap="square" rtlCol="0">
                  <a:spAutoFit/>
                </a:bodyPr>
                <a:p>
                  <a:r>
                    <a:rPr lang="en-US" altLang="zh-CN" sz="1400">
                      <a:solidFill>
                        <a:schemeClr val="accent1"/>
                      </a:solidFill>
                      <a:latin typeface="微软雅黑 Light" panose="020B0502040204020203" charset="-122"/>
                      <a:ea typeface="微软雅黑 Light" panose="020B0502040204020203" charset="-122"/>
                    </a:rPr>
                    <a:t>bool</a:t>
                  </a:r>
                  <a:r>
                    <a:rPr lang="en-US" altLang="zh-CN" sz="1400">
                      <a:latin typeface="微软雅黑 Light" panose="020B0502040204020203" charset="-122"/>
                      <a:ea typeface="微软雅黑 Light" panose="020B0502040204020203" charset="-122"/>
                    </a:rPr>
                    <a:t> cmp4 = (a == 2);</a:t>
                  </a:r>
                  <a:endParaRPr lang="en-US" altLang="zh-CN" sz="1400">
                    <a:latin typeface="微软雅黑 Light" panose="020B0502040204020203" charset="-122"/>
                    <a:ea typeface="微软雅黑 Light" panose="020B0502040204020203" charset="-122"/>
                  </a:endParaRPr>
                </a:p>
              </p:txBody>
            </p:sp>
          </p:grpSp>
          <p:sp>
            <p:nvSpPr>
              <p:cNvPr id="235" name="文本框 234"/>
              <p:cNvSpPr txBox="1"/>
              <p:nvPr>
                <p:custDataLst>
                  <p:tags r:id="rId32"/>
                </p:custDataLst>
              </p:nvPr>
            </p:nvSpPr>
            <p:spPr>
              <a:xfrm>
                <a:off x="7492" y="4900"/>
                <a:ext cx="617" cy="580"/>
              </a:xfrm>
              <a:prstGeom prst="rect">
                <a:avLst/>
              </a:prstGeom>
              <a:noFill/>
            </p:spPr>
            <p:txBody>
              <a:bodyPr wrap="square" rtlCol="0">
                <a:spAutoFit/>
              </a:bodyPr>
              <a:p>
                <a:r>
                  <a:rPr lang="zh-CN" altLang="en-US"/>
                  <a:t>⑤</a:t>
                </a:r>
                <a:endParaRPr lang="zh-CN" altLang="en-US"/>
              </a:p>
            </p:txBody>
          </p:sp>
        </p:grpSp>
        <p:grpSp>
          <p:nvGrpSpPr>
            <p:cNvPr id="236" name="组合 235"/>
            <p:cNvGrpSpPr/>
            <p:nvPr/>
          </p:nvGrpSpPr>
          <p:grpSpPr>
            <a:xfrm>
              <a:off x="4651" y="6543"/>
              <a:ext cx="3448" cy="874"/>
              <a:chOff x="4651" y="6543"/>
              <a:chExt cx="3448" cy="874"/>
            </a:xfrm>
          </p:grpSpPr>
          <p:grpSp>
            <p:nvGrpSpPr>
              <p:cNvPr id="237" name="组合 236"/>
              <p:cNvGrpSpPr/>
              <p:nvPr/>
            </p:nvGrpSpPr>
            <p:grpSpPr>
              <a:xfrm>
                <a:off x="4651" y="6613"/>
                <a:ext cx="3436" cy="804"/>
                <a:chOff x="6060" y="599"/>
                <a:chExt cx="3436" cy="785"/>
              </a:xfrm>
            </p:grpSpPr>
            <p:sp>
              <p:nvSpPr>
                <p:cNvPr id="238" name="圆角矩形 237"/>
                <p:cNvSpPr/>
                <p:nvPr>
                  <p:custDataLst>
                    <p:tags r:id="rId33"/>
                  </p:custDataLst>
                </p:nvPr>
              </p:nvSpPr>
              <p:spPr>
                <a:xfrm>
                  <a:off x="6060" y="599"/>
                  <a:ext cx="3436" cy="78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39" name="文本框 238"/>
                <p:cNvSpPr txBox="1"/>
                <p:nvPr>
                  <p:custDataLst>
                    <p:tags r:id="rId34"/>
                  </p:custDataLst>
                </p:nvPr>
              </p:nvSpPr>
              <p:spPr>
                <a:xfrm>
                  <a:off x="6085" y="733"/>
                  <a:ext cx="3205" cy="472"/>
                </a:xfrm>
                <a:prstGeom prst="rect">
                  <a:avLst/>
                </a:prstGeom>
                <a:noFill/>
              </p:spPr>
              <p:txBody>
                <a:bodyPr wrap="square" rtlCol="0">
                  <a:spAutoFit/>
                </a:bodyPr>
                <a:p>
                  <a:pPr algn="ctr"/>
                  <a:r>
                    <a:rPr lang="en-US" altLang="zh-CN" sz="1400">
                      <a:solidFill>
                        <a:schemeClr val="accent1"/>
                      </a:solidFill>
                      <a:latin typeface="微软雅黑 Light" panose="020B0502040204020203" charset="-122"/>
                      <a:ea typeface="微软雅黑 Light" panose="020B0502040204020203" charset="-122"/>
                    </a:rPr>
                    <a:t>return </a:t>
                  </a:r>
                  <a:r>
                    <a:rPr lang="en-US" altLang="zh-CN" sz="1400">
                      <a:solidFill>
                        <a:schemeClr val="tx1"/>
                      </a:solidFill>
                      <a:latin typeface="微软雅黑 Light" panose="020B0502040204020203" charset="-122"/>
                      <a:ea typeface="微软雅黑 Light" panose="020B0502040204020203" charset="-122"/>
                    </a:rPr>
                    <a:t>0</a:t>
                  </a:r>
                  <a:r>
                    <a:rPr lang="en-US" altLang="zh-CN" sz="1400">
                      <a:latin typeface="微软雅黑 Light" panose="020B0502040204020203" charset="-122"/>
                      <a:ea typeface="微软雅黑 Light" panose="020B0502040204020203" charset="-122"/>
                    </a:rPr>
                    <a:t>;</a:t>
                  </a:r>
                  <a:endParaRPr lang="en-US" altLang="zh-CN" sz="1400">
                    <a:latin typeface="微软雅黑 Light" panose="020B0502040204020203" charset="-122"/>
                    <a:ea typeface="微软雅黑 Light" panose="020B0502040204020203" charset="-122"/>
                  </a:endParaRPr>
                </a:p>
              </p:txBody>
            </p:sp>
          </p:grpSp>
          <p:sp>
            <p:nvSpPr>
              <p:cNvPr id="240" name="文本框 239"/>
              <p:cNvSpPr txBox="1"/>
              <p:nvPr>
                <p:custDataLst>
                  <p:tags r:id="rId35"/>
                </p:custDataLst>
              </p:nvPr>
            </p:nvSpPr>
            <p:spPr>
              <a:xfrm>
                <a:off x="7482" y="6543"/>
                <a:ext cx="617" cy="580"/>
              </a:xfrm>
              <a:prstGeom prst="rect">
                <a:avLst/>
              </a:prstGeom>
              <a:noFill/>
            </p:spPr>
            <p:txBody>
              <a:bodyPr wrap="square" rtlCol="0">
                <a:spAutoFit/>
              </a:bodyPr>
              <a:p>
                <a:r>
                  <a:rPr lang="zh-CN" altLang="en-US"/>
                  <a:t>⑦</a:t>
                </a:r>
                <a:endParaRPr lang="zh-CN" altLang="en-US"/>
              </a:p>
            </p:txBody>
          </p:sp>
        </p:grpSp>
        <p:grpSp>
          <p:nvGrpSpPr>
            <p:cNvPr id="241" name="组合 240"/>
            <p:cNvGrpSpPr/>
            <p:nvPr/>
          </p:nvGrpSpPr>
          <p:grpSpPr>
            <a:xfrm>
              <a:off x="1630" y="5580"/>
              <a:ext cx="2730" cy="937"/>
              <a:chOff x="1630" y="5580"/>
              <a:chExt cx="2730" cy="937"/>
            </a:xfrm>
          </p:grpSpPr>
          <p:sp>
            <p:nvSpPr>
              <p:cNvPr id="242" name="圆角矩形 241"/>
              <p:cNvSpPr/>
              <p:nvPr>
                <p:custDataLst>
                  <p:tags r:id="rId36"/>
                </p:custDataLst>
              </p:nvPr>
            </p:nvSpPr>
            <p:spPr>
              <a:xfrm>
                <a:off x="1630" y="5713"/>
                <a:ext cx="2695" cy="804"/>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sz="1400">
                    <a:solidFill>
                      <a:schemeClr val="accent6">
                        <a:lumMod val="50000"/>
                      </a:schemeClr>
                    </a:solidFill>
                    <a:latin typeface="微软雅黑 Light" panose="020B0502040204020203" charset="-122"/>
                    <a:ea typeface="微软雅黑 Light" panose="020B0502040204020203" charset="-122"/>
                  </a:rPr>
                  <a:t>// do something</a:t>
                </a:r>
                <a:endParaRPr lang="en-US" altLang="zh-CN" sz="1400">
                  <a:solidFill>
                    <a:schemeClr val="accent6">
                      <a:lumMod val="50000"/>
                    </a:schemeClr>
                  </a:solidFill>
                  <a:latin typeface="微软雅黑 Light" panose="020B0502040204020203" charset="-122"/>
                  <a:ea typeface="微软雅黑 Light" panose="020B0502040204020203" charset="-122"/>
                </a:endParaRPr>
              </a:p>
            </p:txBody>
          </p:sp>
          <p:sp>
            <p:nvSpPr>
              <p:cNvPr id="243" name="文本框 242"/>
              <p:cNvSpPr txBox="1"/>
              <p:nvPr>
                <p:custDataLst>
                  <p:tags r:id="rId37"/>
                </p:custDataLst>
              </p:nvPr>
            </p:nvSpPr>
            <p:spPr>
              <a:xfrm>
                <a:off x="3743" y="5580"/>
                <a:ext cx="617" cy="580"/>
              </a:xfrm>
              <a:prstGeom prst="rect">
                <a:avLst/>
              </a:prstGeom>
              <a:noFill/>
            </p:spPr>
            <p:txBody>
              <a:bodyPr wrap="square" rtlCol="0">
                <a:spAutoFit/>
              </a:bodyPr>
              <a:p>
                <a:r>
                  <a:rPr lang="zh-CN" altLang="en-US"/>
                  <a:t>⑥</a:t>
                </a:r>
                <a:endParaRPr lang="zh-CN" altLang="en-US"/>
              </a:p>
            </p:txBody>
          </p:sp>
        </p:grpSp>
      </p:grpSp>
      <p:sp>
        <p:nvSpPr>
          <p:cNvPr id="2" name="文本框 1"/>
          <p:cNvSpPr txBox="1"/>
          <p:nvPr>
            <p:custDataLst>
              <p:tags r:id="rId38"/>
            </p:custDataLst>
          </p:nvPr>
        </p:nvSpPr>
        <p:spPr>
          <a:xfrm>
            <a:off x="594995" y="1072515"/>
            <a:ext cx="5596890" cy="195834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ym typeface="+mn-lt"/>
              </a:rPr>
              <a:t>Question: can we move the instructions in </a:t>
            </a:r>
            <a:r>
              <a:rPr lang="en-US" altLang="zh-CN" sz="2000" dirty="0">
                <a:solidFill>
                  <a:srgbClr val="FF0000"/>
                </a:solidFill>
                <a:sym typeface="+mn-lt"/>
              </a:rPr>
              <a:t>basic block </a:t>
            </a:r>
            <a:r>
              <a:rPr lang="zh-CN" altLang="en-US" sz="2000">
                <a:solidFill>
                  <a:srgbClr val="FF0000"/>
                </a:solidFill>
                <a:sym typeface="+mn-ea"/>
              </a:rPr>
              <a:t>②</a:t>
            </a:r>
            <a:r>
              <a:rPr lang="en-US" altLang="zh-CN" sz="2000">
                <a:solidFill>
                  <a:srgbClr val="FF0000"/>
                </a:solidFill>
                <a:sym typeface="+mn-ea"/>
              </a:rPr>
              <a:t> </a:t>
            </a:r>
            <a:r>
              <a:rPr lang="en-US" altLang="zh-CN" sz="2000" dirty="0">
                <a:sym typeface="+mn-lt"/>
              </a:rPr>
              <a:t>to the program entry, which is </a:t>
            </a:r>
            <a:r>
              <a:rPr lang="en-US" altLang="zh-CN" sz="2000" dirty="0">
                <a:solidFill>
                  <a:srgbClr val="FF0000"/>
                </a:solidFill>
                <a:sym typeface="+mn-lt"/>
              </a:rPr>
              <a:t>basic block  </a:t>
            </a:r>
            <a:r>
              <a:rPr lang="zh-CN" altLang="en-US" sz="2000">
                <a:solidFill>
                  <a:srgbClr val="FF0000"/>
                </a:solidFill>
                <a:sym typeface="+mn-ea"/>
              </a:rPr>
              <a:t>①</a:t>
            </a:r>
            <a:r>
              <a:rPr lang="en-US" altLang="zh-CN" sz="2000">
                <a:sym typeface="+mn-ea"/>
              </a:rPr>
              <a:t>?</a:t>
            </a:r>
            <a:endParaRPr lang="en-US" altLang="zh-CN" sz="2000" b="1" dirty="0">
              <a:sym typeface="+mn-ea"/>
            </a:endParaRPr>
          </a:p>
        </p:txBody>
      </p:sp>
      <p:sp>
        <p:nvSpPr>
          <p:cNvPr id="4" name="文本框 3"/>
          <p:cNvSpPr txBox="1"/>
          <p:nvPr>
            <p:custDataLst>
              <p:tags r:id="rId39"/>
            </p:custDataLst>
          </p:nvPr>
        </p:nvSpPr>
        <p:spPr>
          <a:xfrm>
            <a:off x="593725" y="2401570"/>
            <a:ext cx="5899785" cy="91313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sz="2000" b="1" dirty="0">
                <a:sym typeface="+mn-lt"/>
              </a:rPr>
              <a:t>NO! The semantics of conditional instruction in </a:t>
            </a:r>
            <a:r>
              <a:rPr lang="zh-CN" altLang="en-US" sz="2000">
                <a:sym typeface="+mn-ea"/>
              </a:rPr>
              <a:t>⑤</a:t>
            </a:r>
            <a:r>
              <a:rPr lang="en-US" altLang="zh-CN" sz="2000" b="1">
                <a:sym typeface="+mn-ea"/>
              </a:rPr>
              <a:t> can be changed!</a:t>
            </a:r>
            <a:endParaRPr lang="zh-CN" altLang="en-US" sz="2000"/>
          </a:p>
          <a:p>
            <a:pPr indent="0" algn="l">
              <a:lnSpc>
                <a:spcPct val="130000"/>
              </a:lnSpc>
              <a:spcBef>
                <a:spcPts val="600"/>
              </a:spcBef>
              <a:buFont typeface="Arial" panose="020B0604020202020204" pitchFamily="34" charset="0"/>
              <a:buNone/>
            </a:pPr>
            <a:r>
              <a:rPr lang="en-US" sz="2000" b="1" dirty="0">
                <a:sym typeface="+mn-lt"/>
              </a:rPr>
              <a:t>  </a:t>
            </a:r>
            <a:endParaRPr lang="en-US" sz="2000" b="1" dirty="0">
              <a:sym typeface="+mn-ea"/>
            </a:endParaRPr>
          </a:p>
        </p:txBody>
      </p:sp>
      <p:sp>
        <p:nvSpPr>
          <p:cNvPr id="6" name="矩形 5"/>
          <p:cNvSpPr/>
          <p:nvPr/>
        </p:nvSpPr>
        <p:spPr>
          <a:xfrm>
            <a:off x="6116320" y="945515"/>
            <a:ext cx="1238885" cy="362585"/>
          </a:xfrm>
          <a:prstGeom prst="rect">
            <a:avLst/>
          </a:prstGeom>
          <a:noFill/>
          <a:ln w="28575" cmpd="sng">
            <a:solidFill>
              <a:srgbClr val="E73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矩形 6"/>
          <p:cNvSpPr/>
          <p:nvPr/>
        </p:nvSpPr>
        <p:spPr>
          <a:xfrm>
            <a:off x="7933055" y="3707130"/>
            <a:ext cx="981075" cy="377190"/>
          </a:xfrm>
          <a:prstGeom prst="rect">
            <a:avLst/>
          </a:prstGeom>
          <a:noFill/>
          <a:ln w="2857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 name="矩形 7"/>
          <p:cNvSpPr/>
          <p:nvPr/>
        </p:nvSpPr>
        <p:spPr>
          <a:xfrm>
            <a:off x="9267190" y="1548130"/>
            <a:ext cx="981075" cy="377190"/>
          </a:xfrm>
          <a:prstGeom prst="rect">
            <a:avLst/>
          </a:prstGeom>
          <a:no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3" name="圆角矩形 32"/>
          <p:cNvSpPr/>
          <p:nvPr>
            <p:custDataLst>
              <p:tags r:id="rId40"/>
            </p:custDataLst>
          </p:nvPr>
        </p:nvSpPr>
        <p:spPr>
          <a:xfrm>
            <a:off x="594995" y="5263515"/>
            <a:ext cx="10471150" cy="1280795"/>
          </a:xfrm>
          <a:prstGeom prst="roundRect">
            <a:avLst>
              <a:gd name="adj" fmla="val 6612"/>
            </a:avLst>
          </a:prstGeom>
          <a:solidFill>
            <a:srgbClr val="F2F2F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en-US" altLang="zh-CN" sz="2000" b="1" dirty="0">
                <a:solidFill>
                  <a:schemeClr val="tx1"/>
                </a:solidFill>
                <a:sym typeface="+mn-ea"/>
              </a:rPr>
              <a:t>Solution</a:t>
            </a:r>
            <a:r>
              <a:rPr lang="zh-CN" altLang="en-US" sz="2000" b="1" dirty="0">
                <a:solidFill>
                  <a:schemeClr val="tx1"/>
                </a:solidFill>
                <a:sym typeface="+mn-ea"/>
              </a:rPr>
              <a:t>:</a:t>
            </a:r>
            <a:r>
              <a:rPr lang="en-US" altLang="zh-CN" sz="2000" b="1" dirty="0">
                <a:solidFill>
                  <a:schemeClr val="tx1"/>
                </a:solidFill>
                <a:sym typeface="+mn-ea"/>
              </a:rPr>
              <a:t> we identify the </a:t>
            </a:r>
            <a:r>
              <a:rPr lang="en-US" altLang="zh-CN" sz="2000" b="1" dirty="0">
                <a:solidFill>
                  <a:srgbClr val="FF0000"/>
                </a:solidFill>
                <a:sym typeface="+mn-ea"/>
              </a:rPr>
              <a:t>farthest dominator</a:t>
            </a:r>
            <a:r>
              <a:rPr lang="en-US" altLang="zh-CN" sz="2000" b="1" dirty="0">
                <a:solidFill>
                  <a:schemeClr val="tx1"/>
                </a:solidFill>
                <a:sym typeface="+mn-ea"/>
              </a:rPr>
              <a:t> in CFG to which the instructions can be relocated without violating semantics on the conditional instruction.</a:t>
            </a:r>
            <a:endParaRPr lang="en-US" altLang="zh-CN" sz="2000" b="1" dirty="0">
              <a:solidFill>
                <a:schemeClr val="tx1"/>
              </a:solidFill>
              <a:sym typeface="+mn-ea"/>
            </a:endParaRPr>
          </a:p>
        </p:txBody>
      </p:sp>
      <p:grpSp>
        <p:nvGrpSpPr>
          <p:cNvPr id="9" name="组合 8"/>
          <p:cNvGrpSpPr/>
          <p:nvPr/>
        </p:nvGrpSpPr>
        <p:grpSpPr>
          <a:xfrm rot="0">
            <a:off x="542293" y="3285490"/>
            <a:ext cx="5574030" cy="629920"/>
            <a:chOff x="8859860" y="1688364"/>
            <a:chExt cx="2708985" cy="849886"/>
          </a:xfrm>
        </p:grpSpPr>
        <p:sp>
          <p:nvSpPr>
            <p:cNvPr id="10" name="文本框 9"/>
            <p:cNvSpPr txBox="1"/>
            <p:nvPr>
              <p:custDataLst>
                <p:tags r:id="rId41"/>
              </p:custDataLst>
            </p:nvPr>
          </p:nvSpPr>
          <p:spPr>
            <a:xfrm>
              <a:off x="8859860" y="1771468"/>
              <a:ext cx="2708985" cy="608285"/>
            </a:xfrm>
            <a:prstGeom prst="rect">
              <a:avLst/>
            </a:prstGeom>
            <a:noFill/>
          </p:spPr>
          <p:txBody>
            <a:bodyPr wrap="square" rtlCol="0">
              <a:spAutoFit/>
            </a:bodyPr>
            <a:p>
              <a:pPr algn="l">
                <a:lnSpc>
                  <a:spcPct val="130000"/>
                </a:lnSpc>
                <a:spcBef>
                  <a:spcPts val="600"/>
                </a:spcBef>
              </a:pPr>
              <a:r>
                <a:rPr lang="en-US" altLang="zh-CN" sz="1800">
                  <a:sym typeface="+mn-ea"/>
                </a:rPr>
                <a:t> </a:t>
              </a:r>
              <a:r>
                <a:rPr lang="zh-CN" altLang="en-US" sz="1800">
                  <a:sym typeface="+mn-ea"/>
                </a:rPr>
                <a:t>⑤</a:t>
              </a:r>
              <a:r>
                <a:rPr lang="en-US" altLang="zh-CN" sz="1400">
                  <a:sym typeface="+mn-ea"/>
                </a:rPr>
                <a:t> can be relocated to </a:t>
              </a:r>
              <a:r>
                <a:rPr lang="zh-CN" altLang="en-US" sz="1800">
                  <a:sym typeface="+mn-ea"/>
                </a:rPr>
                <a:t>①</a:t>
              </a:r>
              <a:r>
                <a:rPr lang="en-US" altLang="zh-CN" sz="1400">
                  <a:sym typeface="+mn-ea"/>
                </a:rPr>
                <a:t>,</a:t>
              </a:r>
              <a:r>
                <a:rPr lang="en-US" altLang="zh-CN" sz="1400">
                  <a:sym typeface="+mn-ea"/>
                </a:rPr>
                <a:t> </a:t>
              </a:r>
              <a:r>
                <a:rPr lang="zh-CN" altLang="en-US">
                  <a:sym typeface="+mn-ea"/>
                </a:rPr>
                <a:t>③</a:t>
              </a:r>
              <a:r>
                <a:rPr lang="en-US" altLang="zh-CN">
                  <a:sym typeface="+mn-ea"/>
                </a:rPr>
                <a:t> </a:t>
              </a:r>
              <a:r>
                <a:rPr lang="en-US" altLang="zh-CN" sz="1400">
                  <a:sym typeface="+mn-ea"/>
                </a:rPr>
                <a:t>can be relocated to </a:t>
              </a:r>
              <a:r>
                <a:rPr lang="zh-CN" altLang="en-US" sz="1800">
                  <a:sym typeface="+mn-ea"/>
                </a:rPr>
                <a:t>②</a:t>
              </a:r>
              <a:r>
                <a:rPr lang="en-US" altLang="zh-CN" sz="1400">
                  <a:sym typeface="+mn-lt"/>
                </a:rPr>
                <a:t>.  </a:t>
              </a:r>
              <a:endParaRPr lang="en-US" altLang="zh-CN" sz="1400">
                <a:sym typeface="+mn-lt"/>
              </a:endParaRPr>
            </a:p>
          </p:txBody>
        </p:sp>
        <p:sp>
          <p:nvSpPr>
            <p:cNvPr id="11" name="矩形: 圆角 44"/>
            <p:cNvSpPr/>
            <p:nvPr>
              <p:custDataLst>
                <p:tags r:id="rId42"/>
              </p:custDataLst>
            </p:nvPr>
          </p:nvSpPr>
          <p:spPr>
            <a:xfrm>
              <a:off x="8884856" y="1688364"/>
              <a:ext cx="2471355" cy="849886"/>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3" grpId="0" bldLvl="0" animBg="1"/>
      <p:bldP spid="8" grpId="0" bldLvl="0" animBg="1"/>
      <p:bldP spid="6" grpId="0" bldLvl="0" animBg="1"/>
      <p:bldP spid="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mn-ea"/>
              </a:rPr>
              <a:t>Seed scheduling: diversity guidance</a:t>
            </a:r>
            <a:endParaRPr lang="en-US" altLang="zh-CN" sz="2800" b="1" dirty="0">
              <a:solidFill>
                <a:schemeClr val="tx1">
                  <a:lumMod val="75000"/>
                  <a:lumOff val="25000"/>
                </a:schemeClr>
              </a:solidFill>
              <a:latin typeface="+mj-lt"/>
              <a:ea typeface="微软雅黑" panose="020B0503020204020204" pitchFamily="34" charset="-122"/>
            </a:endParaRPr>
          </a:p>
        </p:txBody>
      </p:sp>
      <p:sp>
        <p:nvSpPr>
          <p:cNvPr id="6" name="文本框 5"/>
          <p:cNvSpPr txBox="1"/>
          <p:nvPr>
            <p:custDataLst>
              <p:tags r:id="rId1"/>
            </p:custDataLst>
          </p:nvPr>
        </p:nvSpPr>
        <p:spPr>
          <a:xfrm>
            <a:off x="683260" y="998855"/>
            <a:ext cx="11271250" cy="1291590"/>
          </a:xfrm>
          <a:prstGeom prst="rect">
            <a:avLst/>
          </a:prstGeom>
          <a:noFill/>
        </p:spPr>
        <p:txBody>
          <a:bodyPr wrap="square" rtlCol="0">
            <a:spAutoFit/>
          </a:bodyPr>
          <a:lstStyle/>
          <a:p>
            <a:pPr marL="342900" indent="-342900">
              <a:lnSpc>
                <a:spcPct val="130000"/>
              </a:lnSpc>
              <a:spcBef>
                <a:spcPts val="600"/>
              </a:spcBef>
              <a:buFont typeface="Arial" panose="020B0604020202020204" pitchFamily="34" charset="0"/>
              <a:buChar char="•"/>
            </a:pPr>
            <a:r>
              <a:rPr lang="en-US" altLang="zh-CN" sz="2000" dirty="0">
                <a:sym typeface="+mn-lt"/>
              </a:rPr>
              <a:t>We adopt the </a:t>
            </a:r>
            <a:r>
              <a:rPr lang="en-US" altLang="zh-CN" sz="2000" dirty="0">
                <a:solidFill>
                  <a:srgbClr val="FF0000"/>
                </a:solidFill>
                <a:sym typeface="+mn-lt"/>
              </a:rPr>
              <a:t>executed </a:t>
            </a:r>
            <a:r>
              <a:rPr lang="en-US" altLang="zh-CN" sz="2000" dirty="0">
                <a:sym typeface="+mn-lt"/>
              </a:rPr>
              <a:t>instruction list of a given class file, namely </a:t>
            </a:r>
            <a:r>
              <a:rPr lang="en-US" altLang="zh-CN" sz="2000" b="1" i="1" dirty="0">
                <a:sym typeface="+mn-lt"/>
              </a:rPr>
              <a:t>EntryInstruction</a:t>
            </a:r>
            <a:r>
              <a:rPr lang="en-US" altLang="zh-CN" sz="2000" dirty="0">
                <a:sym typeface="+mn-lt"/>
              </a:rPr>
              <a:t>, as the representative instructions to efficiently measure the diversity (via distance metrics) between JVM class files.</a:t>
            </a:r>
            <a:endParaRPr lang="en-US" altLang="zh-CN" sz="2000" dirty="0">
              <a:sym typeface="+mn-lt"/>
            </a:endParaRPr>
          </a:p>
        </p:txBody>
      </p:sp>
      <p:grpSp>
        <p:nvGrpSpPr>
          <p:cNvPr id="60" name="组合 59"/>
          <p:cNvGrpSpPr/>
          <p:nvPr/>
        </p:nvGrpSpPr>
        <p:grpSpPr>
          <a:xfrm rot="0">
            <a:off x="1039495" y="2392045"/>
            <a:ext cx="6598285" cy="629920"/>
            <a:chOff x="8884856" y="1688364"/>
            <a:chExt cx="2670268" cy="849886"/>
          </a:xfrm>
        </p:grpSpPr>
        <p:sp>
          <p:nvSpPr>
            <p:cNvPr id="61" name="文本框 60"/>
            <p:cNvSpPr txBox="1"/>
            <p:nvPr>
              <p:custDataLst>
                <p:tags r:id="rId2"/>
              </p:custDataLst>
            </p:nvPr>
          </p:nvSpPr>
          <p:spPr>
            <a:xfrm>
              <a:off x="8897014" y="1835933"/>
              <a:ext cx="2658110" cy="554311"/>
            </a:xfrm>
            <a:prstGeom prst="rect">
              <a:avLst/>
            </a:prstGeom>
            <a:noFill/>
          </p:spPr>
          <p:txBody>
            <a:bodyPr wrap="square" rtlCol="0">
              <a:spAutoFit/>
            </a:bodyPr>
            <a:p>
              <a:pPr algn="l">
                <a:lnSpc>
                  <a:spcPct val="130000"/>
                </a:lnSpc>
                <a:spcBef>
                  <a:spcPts val="600"/>
                </a:spcBef>
              </a:pPr>
              <a:r>
                <a:rPr lang="en-US" altLang="zh-CN" sz="1600" kern="0" dirty="0">
                  <a:latin typeface="Century Gothic" panose="020B0502020202020204" charset="0"/>
                  <a:ea typeface="微软雅黑" panose="020B0503020204020204" pitchFamily="34" charset="-122"/>
                  <a:cs typeface="Century Gothic" panose="020B0502020202020204" charset="0"/>
                  <a:sym typeface="+mn-lt"/>
                </a:rPr>
                <a:t>BUT how to measure the </a:t>
              </a:r>
              <a:r>
                <a:rPr lang="en-US" altLang="zh-CN" sz="1600" b="1" kern="0" dirty="0">
                  <a:latin typeface="Century Gothic" panose="020B0502020202020204" charset="0"/>
                  <a:ea typeface="微软雅黑" panose="020B0503020204020204" pitchFamily="34" charset="-122"/>
                  <a:cs typeface="Century Gothic" panose="020B0502020202020204" charset="0"/>
                  <a:sym typeface="+mn-lt"/>
                </a:rPr>
                <a:t>distance </a:t>
              </a:r>
              <a:r>
                <a:rPr lang="en-US" altLang="zh-CN" sz="1600" kern="0" dirty="0">
                  <a:latin typeface="Century Gothic" panose="020B0502020202020204" charset="0"/>
                  <a:ea typeface="微软雅黑" panose="020B0503020204020204" pitchFamily="34" charset="-122"/>
                  <a:cs typeface="Century Gothic" panose="020B0502020202020204" charset="0"/>
                  <a:sym typeface="+mn-lt"/>
                </a:rPr>
                <a:t>between JVM class files?</a:t>
              </a:r>
              <a:r>
                <a:rPr lang="en-US" altLang="zh-CN" sz="1400" kern="0" dirty="0">
                  <a:latin typeface="Century Gothic" panose="020B0502020202020204" charset="0"/>
                  <a:ea typeface="微软雅黑" panose="020B0503020204020204" pitchFamily="34" charset="-122"/>
                  <a:cs typeface="Century Gothic" panose="020B0502020202020204" charset="0"/>
                  <a:sym typeface="+mn-lt"/>
                </a:rPr>
                <a:t>  </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sp>
          <p:nvSpPr>
            <p:cNvPr id="62" name="矩形: 圆角 44"/>
            <p:cNvSpPr/>
            <p:nvPr>
              <p:custDataLst>
                <p:tags r:id="rId3"/>
              </p:custDataLst>
            </p:nvPr>
          </p:nvSpPr>
          <p:spPr>
            <a:xfrm>
              <a:off x="8884856" y="1688364"/>
              <a:ext cx="2562670" cy="849886"/>
            </a:xfrm>
            <a:prstGeom prst="roundRect">
              <a:avLst/>
            </a:prstGeom>
            <a:noFill/>
            <a:ln w="190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
        <p:nvSpPr>
          <p:cNvPr id="8" name="文本框 7"/>
          <p:cNvSpPr txBox="1"/>
          <p:nvPr>
            <p:custDataLst>
              <p:tags r:id="rId4"/>
            </p:custDataLst>
          </p:nvPr>
        </p:nvSpPr>
        <p:spPr>
          <a:xfrm>
            <a:off x="1039495" y="3209925"/>
            <a:ext cx="6446520" cy="178308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b="1" dirty="0">
                <a:solidFill>
                  <a:srgbClr val="FF0000"/>
                </a:solidFill>
                <a:sym typeface="+mn-lt"/>
              </a:rPr>
              <a:t>Levenshtein Distance:</a:t>
            </a:r>
            <a:r>
              <a:rPr lang="en-US" altLang="zh-CN" sz="2000" dirty="0">
                <a:sym typeface="+mn-lt"/>
              </a:rPr>
              <a:t>  a metric widely used to derive the “minimum number of single-character edits (insertions, deletions, or substitutions)” between two strings.</a:t>
            </a:r>
            <a:endParaRPr lang="en-US" altLang="zh-CN" sz="2000" dirty="0">
              <a:sym typeface="+mn-lt"/>
            </a:endParaRPr>
          </a:p>
        </p:txBody>
      </p:sp>
      <p:sp>
        <p:nvSpPr>
          <p:cNvPr id="4" name="文本框 3"/>
          <p:cNvSpPr txBox="1"/>
          <p:nvPr>
            <p:custDataLst>
              <p:tags r:id="rId5"/>
            </p:custDataLst>
          </p:nvPr>
        </p:nvSpPr>
        <p:spPr>
          <a:xfrm>
            <a:off x="1069340" y="4938395"/>
            <a:ext cx="6446520" cy="178308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dirty="0">
                <a:sym typeface="+mn-lt"/>
              </a:rPr>
              <a:t>We consider an instruction from </a:t>
            </a:r>
            <a:r>
              <a:rPr lang="en-US" altLang="zh-CN" sz="2000" b="1" i="1" dirty="0">
                <a:sym typeface="+mn-lt"/>
              </a:rPr>
              <a:t>EntryInstruction </a:t>
            </a:r>
            <a:r>
              <a:rPr lang="en-US" altLang="zh-CN" sz="2000" dirty="0">
                <a:sym typeface="+mn-lt"/>
              </a:rPr>
              <a:t>as a “charactler” to calculate Levenshtein distance for different JVM class files.  </a:t>
            </a:r>
            <a:endParaRPr lang="en-US" altLang="zh-CN" sz="2000" dirty="0">
              <a:sym typeface="+mn-lt"/>
            </a:endParaRPr>
          </a:p>
        </p:txBody>
      </p:sp>
      <p:grpSp>
        <p:nvGrpSpPr>
          <p:cNvPr id="19" name="组合 18"/>
          <p:cNvGrpSpPr/>
          <p:nvPr/>
        </p:nvGrpSpPr>
        <p:grpSpPr>
          <a:xfrm>
            <a:off x="7894955" y="2860675"/>
            <a:ext cx="3858260" cy="1014730"/>
            <a:chOff x="12433" y="4505"/>
            <a:chExt cx="6076" cy="1598"/>
          </a:xfrm>
        </p:grpSpPr>
        <p:sp>
          <p:nvSpPr>
            <p:cNvPr id="10" name="双括号 9"/>
            <p:cNvSpPr/>
            <p:nvPr/>
          </p:nvSpPr>
          <p:spPr>
            <a:xfrm>
              <a:off x="12433" y="5400"/>
              <a:ext cx="6076" cy="703"/>
            </a:xfrm>
            <a:prstGeom prst="bracketPair">
              <a:avLst/>
            </a:prstGeom>
            <a:ln w="41275" cmpd="sng">
              <a:solidFill>
                <a:srgbClr val="0070C0"/>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7" name="文本框 126"/>
            <p:cNvSpPr txBox="1"/>
            <p:nvPr>
              <p:custDataLst>
                <p:tags r:id="rId6"/>
              </p:custDataLst>
            </p:nvPr>
          </p:nvSpPr>
          <p:spPr>
            <a:xfrm>
              <a:off x="14916" y="4505"/>
              <a:ext cx="848" cy="725"/>
            </a:xfrm>
            <a:prstGeom prst="rect">
              <a:avLst/>
            </a:prstGeom>
            <a:noFill/>
          </p:spPr>
          <p:txBody>
            <a:bodyPr wrap="none" rtlCol="0">
              <a:spAutoFit/>
            </a:bodyPr>
            <a:p>
              <a:r>
                <a:rPr lang="en-US" altLang="zh-CN" sz="2400" dirty="0">
                  <a:latin typeface="Times New Roman" panose="02020603050405020304" pitchFamily="18" charset="0"/>
                  <a:cs typeface="Times New Roman" panose="02020603050405020304" pitchFamily="18" charset="0"/>
                </a:rPr>
                <a:t>C1</a:t>
              </a:r>
              <a:endParaRPr lang="en-US" altLang="zh-CN" sz="2400" dirty="0">
                <a:latin typeface="Times New Roman" panose="02020603050405020304" pitchFamily="18" charset="0"/>
                <a:cs typeface="Times New Roman" panose="02020603050405020304" pitchFamily="18" charset="0"/>
              </a:endParaRPr>
            </a:p>
          </p:txBody>
        </p:sp>
        <p:sp>
          <p:nvSpPr>
            <p:cNvPr id="17" name="文本框 16"/>
            <p:cNvSpPr txBox="1"/>
            <p:nvPr>
              <p:custDataLst>
                <p:tags r:id="rId7"/>
              </p:custDataLst>
            </p:nvPr>
          </p:nvSpPr>
          <p:spPr>
            <a:xfrm>
              <a:off x="13421" y="5424"/>
              <a:ext cx="4100" cy="628"/>
            </a:xfrm>
            <a:prstGeom prst="rect">
              <a:avLst/>
            </a:prstGeom>
            <a:noFill/>
          </p:spPr>
          <p:txBody>
            <a:bodyPr wrap="square" rtlCol="0">
              <a:spAutoFit/>
            </a:bodyPr>
            <a:p>
              <a:pPr algn="ctr"/>
              <a:r>
                <a:rPr lang="en-US" altLang="zh-CN" sz="2000" i="1" dirty="0">
                  <a:latin typeface="Times New Roman" panose="02020603050405020304" pitchFamily="18" charset="0"/>
                  <a:cs typeface="Times New Roman" panose="02020603050405020304" pitchFamily="18" charset="0"/>
                </a:rPr>
                <a:t>I1, I2, I3, I4, ... , In</a:t>
              </a: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7894955" y="4025265"/>
            <a:ext cx="3858260" cy="1151890"/>
            <a:chOff x="12433" y="6594"/>
            <a:chExt cx="6076" cy="1814"/>
          </a:xfrm>
        </p:grpSpPr>
        <p:sp>
          <p:nvSpPr>
            <p:cNvPr id="11" name="双括号 10"/>
            <p:cNvSpPr/>
            <p:nvPr>
              <p:custDataLst>
                <p:tags r:id="rId8"/>
              </p:custDataLst>
            </p:nvPr>
          </p:nvSpPr>
          <p:spPr>
            <a:xfrm>
              <a:off x="12433" y="7705"/>
              <a:ext cx="6076" cy="703"/>
            </a:xfrm>
            <a:prstGeom prst="bracketPair">
              <a:avLst/>
            </a:prstGeom>
            <a:ln w="41275" cmpd="sng">
              <a:solidFill>
                <a:srgbClr val="0070C0"/>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 name="文本框 15"/>
            <p:cNvSpPr txBox="1"/>
            <p:nvPr>
              <p:custDataLst>
                <p:tags r:id="rId9"/>
              </p:custDataLst>
            </p:nvPr>
          </p:nvSpPr>
          <p:spPr>
            <a:xfrm>
              <a:off x="14916" y="6594"/>
              <a:ext cx="848" cy="725"/>
            </a:xfrm>
            <a:prstGeom prst="rect">
              <a:avLst/>
            </a:prstGeom>
            <a:noFill/>
          </p:spPr>
          <p:txBody>
            <a:bodyPr wrap="none" rtlCol="0">
              <a:spAutoFit/>
            </a:bodyPr>
            <a:p>
              <a:r>
                <a:rPr lang="en-US" altLang="zh-CN" sz="2400" dirty="0">
                  <a:latin typeface="Times New Roman" panose="02020603050405020304" pitchFamily="18" charset="0"/>
                  <a:cs typeface="Times New Roman" panose="02020603050405020304" pitchFamily="18" charset="0"/>
                </a:rPr>
                <a:t>C2</a:t>
              </a:r>
              <a:endParaRPr lang="en-US" altLang="zh-CN" sz="2400" dirty="0">
                <a:latin typeface="Times New Roman" panose="02020603050405020304" pitchFamily="18" charset="0"/>
                <a:cs typeface="Times New Roman" panose="02020603050405020304" pitchFamily="18" charset="0"/>
              </a:endParaRPr>
            </a:p>
          </p:txBody>
        </p:sp>
        <p:sp>
          <p:nvSpPr>
            <p:cNvPr id="18" name="文本框 17"/>
            <p:cNvSpPr txBox="1"/>
            <p:nvPr>
              <p:custDataLst>
                <p:tags r:id="rId10"/>
              </p:custDataLst>
            </p:nvPr>
          </p:nvSpPr>
          <p:spPr>
            <a:xfrm>
              <a:off x="13421" y="7709"/>
              <a:ext cx="4100" cy="628"/>
            </a:xfrm>
            <a:prstGeom prst="rect">
              <a:avLst/>
            </a:prstGeom>
            <a:noFill/>
          </p:spPr>
          <p:txBody>
            <a:bodyPr wrap="square" rtlCol="0">
              <a:spAutoFit/>
            </a:bodyPr>
            <a:p>
              <a:pPr algn="ctr"/>
              <a:r>
                <a:rPr lang="en-US" altLang="zh-CN" sz="2000" i="1" dirty="0">
                  <a:latin typeface="Times New Roman" panose="02020603050405020304" pitchFamily="18" charset="0"/>
                  <a:cs typeface="Times New Roman" panose="02020603050405020304" pitchFamily="18" charset="0"/>
                </a:rPr>
                <a:t>I1, I3, I4,  ... , In</a:t>
              </a: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grpSp>
      <p:cxnSp>
        <p:nvCxnSpPr>
          <p:cNvPr id="21" name="直接箭头连接符 20"/>
          <p:cNvCxnSpPr/>
          <p:nvPr/>
        </p:nvCxnSpPr>
        <p:spPr>
          <a:xfrm flipV="1">
            <a:off x="9269730" y="4996815"/>
            <a:ext cx="0" cy="744220"/>
          </a:xfrm>
          <a:prstGeom prst="straightConnector1">
            <a:avLst/>
          </a:prstGeom>
          <a:ln w="41275" cmpd="sng">
            <a:solidFill>
              <a:schemeClr val="accent1">
                <a:shade val="50000"/>
              </a:schemeClr>
            </a:solidFill>
            <a:prstDash val="solid"/>
            <a:tailEnd type="triangle"/>
          </a:ln>
        </p:spPr>
        <p:style>
          <a:lnRef idx="2">
            <a:schemeClr val="accent1"/>
          </a:lnRef>
          <a:fillRef idx="0">
            <a:srgbClr val="FFFFFF"/>
          </a:fillRef>
          <a:effectRef idx="0">
            <a:srgbClr val="FFFFFF"/>
          </a:effectRef>
          <a:fontRef idx="minor">
            <a:schemeClr val="tx1"/>
          </a:fontRef>
        </p:style>
      </p:cxnSp>
      <p:sp>
        <p:nvSpPr>
          <p:cNvPr id="22" name="矩形 21"/>
          <p:cNvSpPr/>
          <p:nvPr/>
        </p:nvSpPr>
        <p:spPr>
          <a:xfrm>
            <a:off x="9142730" y="3413125"/>
            <a:ext cx="328930" cy="472440"/>
          </a:xfrm>
          <a:prstGeom prst="rect">
            <a:avLst/>
          </a:prstGeom>
          <a:noFill/>
          <a:ln w="28575" cmpd="sng">
            <a:solidFill>
              <a:srgbClr val="E73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文本框 22"/>
          <p:cNvSpPr txBox="1"/>
          <p:nvPr>
            <p:custDataLst>
              <p:tags r:id="rId11"/>
            </p:custDataLst>
          </p:nvPr>
        </p:nvSpPr>
        <p:spPr>
          <a:xfrm>
            <a:off x="7200265" y="5648960"/>
            <a:ext cx="5039360" cy="1199515"/>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1400" dirty="0">
                <a:solidFill>
                  <a:schemeClr val="dk1"/>
                </a:solidFill>
                <a:latin typeface="Times New Roman" panose="02020603050405020304" pitchFamily="18" charset="0"/>
                <a:cs typeface="Times New Roman" panose="02020603050405020304" pitchFamily="18" charset="0"/>
                <a:sym typeface="+mn-lt"/>
              </a:rPr>
              <a:t>C1 can be transformed from C2 by only inserting one instruction I2 between I1 and I3. Therefore, their Levenshtein Distance is computed as 1.</a:t>
            </a:r>
            <a:endParaRPr lang="en-US" altLang="zh-CN" sz="1400" dirty="0">
              <a:solidFill>
                <a:schemeClr val="dk1"/>
              </a:solidFill>
              <a:latin typeface="Times New Roman" panose="02020603050405020304" pitchFamily="18" charset="0"/>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4" grpId="0"/>
      <p:bldP spid="22" grpId="0" bldLvl="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endParaRPr lang="zh-CN" altLang="en-US" dirty="0"/>
          </a:p>
        </p:txBody>
      </p:sp>
      <p:sp>
        <p:nvSpPr>
          <p:cNvPr id="5" name="灯片编号占位符 4"/>
          <p:cNvSpPr>
            <a:spLocks noGrp="1"/>
          </p:cNvSpPr>
          <p:nvPr>
            <p:ph type="sldNum" sz="quarter" idx="15"/>
          </p:nvPr>
        </p:nvSpPr>
        <p:spPr>
          <a:xfrm>
            <a:off x="9142956" y="6544566"/>
            <a:ext cx="2743200" cy="365125"/>
          </a:xfrm>
        </p:spPr>
        <p:txBody>
          <a:bodyPr/>
          <a:lstStyle/>
          <a:p>
            <a:fld id="{517A5A92-9772-4C1E-BDB8-BF4743E44050}" type="slidenum">
              <a:rPr lang="zh-CN" altLang="en-US" smtClean="0"/>
            </a:fld>
            <a:endParaRPr lang="zh-CN" altLang="en-US" dirty="0"/>
          </a:p>
        </p:txBody>
      </p:sp>
      <p:sp>
        <p:nvSpPr>
          <p:cNvPr id="3" name="矩形 2"/>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ln>
                  <a:noFill/>
                </a:ln>
                <a:solidFill>
                  <a:schemeClr val="tx2"/>
                </a:solidFill>
                <a:effectLst/>
                <a:uFillTx/>
                <a:latin typeface="+mj-lt"/>
                <a:ea typeface="Arial" panose="020B0604020202020204"/>
                <a:cs typeface="Arial" panose="020B0604020202020204"/>
                <a:sym typeface="Arial" panose="020B0604020202020204"/>
              </a:rPr>
              <a:t>Dilemma</a:t>
            </a:r>
            <a:endParaRPr lang="en-US" altLang="zh-CN" sz="2800" b="1" dirty="0">
              <a:ln>
                <a:noFill/>
              </a:ln>
              <a:solidFill>
                <a:schemeClr val="tx2"/>
              </a:solidFill>
              <a:effectLst/>
              <a:uFillTx/>
              <a:latin typeface="+mj-lt"/>
              <a:ea typeface="Arial" panose="020B0604020202020204"/>
              <a:cs typeface="Arial" panose="020B0604020202020204"/>
              <a:sym typeface="Arial" panose="020B0604020202020204"/>
            </a:endParaRPr>
          </a:p>
        </p:txBody>
      </p:sp>
      <p:grpSp>
        <p:nvGrpSpPr>
          <p:cNvPr id="4" name="组合 3"/>
          <p:cNvGrpSpPr/>
          <p:nvPr/>
        </p:nvGrpSpPr>
        <p:grpSpPr>
          <a:xfrm>
            <a:off x="566420" y="1244600"/>
            <a:ext cx="11042015" cy="1266190"/>
            <a:chOff x="892" y="1960"/>
            <a:chExt cx="17389" cy="1994"/>
          </a:xfrm>
        </p:grpSpPr>
        <p:sp>
          <p:nvSpPr>
            <p:cNvPr id="7" name="矩形: 圆角 44"/>
            <p:cNvSpPr/>
            <p:nvPr/>
          </p:nvSpPr>
          <p:spPr>
            <a:xfrm>
              <a:off x="892" y="1960"/>
              <a:ext cx="17389" cy="1979"/>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custDataLst>
                <p:tags r:id="rId1"/>
              </p:custDataLst>
            </p:nvPr>
          </p:nvSpPr>
          <p:spPr>
            <a:xfrm>
              <a:off x="892" y="1990"/>
              <a:ext cx="17382" cy="1964"/>
            </a:xfrm>
            <a:prstGeom prst="rect">
              <a:avLst/>
            </a:prstGeom>
            <a:noFill/>
          </p:spPr>
          <p:txBody>
            <a:bodyPr wrap="square" rtlCol="0">
              <a:spAutoFit/>
            </a:bodyPr>
            <a:lstStyle/>
            <a:p>
              <a:pPr indent="0">
                <a:lnSpc>
                  <a:spcPct val="130000"/>
                </a:lnSpc>
                <a:spcBef>
                  <a:spcPts val="600"/>
                </a:spcBef>
                <a:buFont typeface="Arial" panose="020B0604020202020204" pitchFamily="34" charset="0"/>
                <a:buNone/>
              </a:pPr>
              <a:r>
                <a:rPr lang="en-US" altLang="zh-CN" dirty="0">
                  <a:solidFill>
                    <a:schemeClr val="dk1"/>
                  </a:solidFill>
                  <a:sym typeface="+mn-lt"/>
                </a:rPr>
                <a:t>There is a critical balance for fuzzing tools to handle: </a:t>
              </a:r>
              <a:endParaRPr lang="en-US" altLang="zh-CN" dirty="0">
                <a:solidFill>
                  <a:schemeClr val="dk1"/>
                </a:solidFill>
                <a:sym typeface="+mn-lt"/>
              </a:endParaRPr>
            </a:p>
            <a:p>
              <a:pPr indent="0">
                <a:lnSpc>
                  <a:spcPct val="130000"/>
                </a:lnSpc>
                <a:spcBef>
                  <a:spcPts val="600"/>
                </a:spcBef>
                <a:buFont typeface="Arial" panose="020B0604020202020204" pitchFamily="34" charset="0"/>
                <a:buNone/>
              </a:pPr>
              <a:r>
                <a:rPr lang="en-US" altLang="zh-CN" b="1" dirty="0">
                  <a:solidFill>
                    <a:schemeClr val="dk1"/>
                  </a:solidFill>
                  <a:sym typeface="+mn-lt"/>
                </a:rPr>
                <a:t>how do we balance exploration (i.e., generating new inputs) and preparation (i.e., obtaining additional information to guide input generation) ? </a:t>
              </a:r>
              <a:endParaRPr lang="en-US" altLang="zh-CN" b="1" dirty="0">
                <a:solidFill>
                  <a:schemeClr val="dk1"/>
                </a:solidFill>
                <a:sym typeface="+mn-lt"/>
              </a:endParaRPr>
            </a:p>
          </p:txBody>
        </p:sp>
      </p:grpSp>
      <p:pic>
        <p:nvPicPr>
          <p:cNvPr id="24" name="图片 23"/>
          <p:cNvPicPr>
            <a:picLocks noChangeAspect="1"/>
          </p:cNvPicPr>
          <p:nvPr/>
        </p:nvPicPr>
        <p:blipFill>
          <a:blip r:embed="rId2"/>
          <a:stretch>
            <a:fillRect/>
          </a:stretch>
        </p:blipFill>
        <p:spPr>
          <a:xfrm>
            <a:off x="9060180" y="3429000"/>
            <a:ext cx="2619375" cy="2762250"/>
          </a:xfrm>
          <a:prstGeom prst="rect">
            <a:avLst/>
          </a:prstGeom>
        </p:spPr>
      </p:pic>
      <p:sp>
        <p:nvSpPr>
          <p:cNvPr id="25" name="文本框 24"/>
          <p:cNvSpPr txBox="1"/>
          <p:nvPr>
            <p:custDataLst>
              <p:tags r:id="rId3"/>
            </p:custDataLst>
          </p:nvPr>
        </p:nvSpPr>
        <p:spPr>
          <a:xfrm>
            <a:off x="566420" y="2941320"/>
            <a:ext cx="8422640" cy="89154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sz="2000" dirty="0">
                <a:sym typeface="+mn-lt"/>
              </a:rPr>
              <a:t>To tackle this dilemma, we start our fuzzing-related researches by investigating one typical fuzzing mechanisms: </a:t>
            </a:r>
            <a:endParaRPr lang="en-US" altLang="zh-CN" sz="2000" dirty="0">
              <a:sym typeface="+mn-lt"/>
            </a:endParaRPr>
          </a:p>
        </p:txBody>
      </p:sp>
      <p:sp>
        <p:nvSpPr>
          <p:cNvPr id="27" name="文本占位符 2"/>
          <p:cNvSpPr>
            <a:spLocks noGrp="1"/>
          </p:cNvSpPr>
          <p:nvPr>
            <p:custDataLst>
              <p:tags r:id="rId4"/>
            </p:custDataLst>
          </p:nvPr>
        </p:nvSpPr>
        <p:spPr>
          <a:xfrm>
            <a:off x="566420" y="4558030"/>
            <a:ext cx="7939405" cy="1194435"/>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200" i="1" dirty="0">
                <a:solidFill>
                  <a:schemeClr val="dk1"/>
                </a:solidFill>
                <a:sym typeface="Arial" panose="020B0604020202020204"/>
              </a:rPr>
              <a:t>Havoc strategy</a:t>
            </a:r>
            <a:r>
              <a:rPr lang="en-US" altLang="zh-CN" sz="2200" dirty="0">
                <a:solidFill>
                  <a:schemeClr val="dk1"/>
                </a:solidFill>
                <a:sym typeface="Arial" panose="020B0604020202020204"/>
              </a:rPr>
              <a:t>: </a:t>
            </a:r>
            <a:r>
              <a:rPr lang="en-US" altLang="zh-CN" sz="2200" b="0" dirty="0">
                <a:solidFill>
                  <a:schemeClr val="dk1"/>
                </a:solidFill>
                <a:sym typeface="Arial" panose="020B0604020202020204"/>
              </a:rPr>
              <a:t>simply randomly generating tons of new inputs.</a:t>
            </a:r>
            <a:endParaRPr lang="en-US" altLang="zh-CN" sz="2200" b="0" dirty="0">
              <a:solidFill>
                <a:schemeClr val="dk1"/>
              </a:solidFill>
              <a:sym typeface="Arial" panose="020B0604020202020204"/>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advTm="35412">
        <p:fade/>
      </p:transition>
    </mc:Choice>
    <mc:Fallback>
      <p:transition spd="med" advTm="354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animBg="1"/>
      <p:bldP spid="27"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a:xfrm>
            <a:off x="2165708" y="659160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5" name="灯片编号占位符 4"/>
          <p:cNvSpPr>
            <a:spLocks noGrp="1"/>
          </p:cNvSpPr>
          <p:nvPr>
            <p:ph type="sldNum" sz="quarter" idx="15"/>
          </p:nvPr>
        </p:nvSpPr>
        <p:spPr>
          <a:xfrm>
            <a:off x="9142956" y="654456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grpSp>
        <p:nvGrpSpPr>
          <p:cNvPr id="129" name="成组"/>
          <p:cNvGrpSpPr/>
          <p:nvPr/>
        </p:nvGrpSpPr>
        <p:grpSpPr>
          <a:xfrm>
            <a:off x="1663733" y="3168905"/>
            <a:ext cx="643685" cy="1080752"/>
            <a:chOff x="0" y="0"/>
            <a:chExt cx="1800696" cy="3023386"/>
          </a:xfrm>
        </p:grpSpPr>
        <p:grpSp>
          <p:nvGrpSpPr>
            <p:cNvPr id="130" name="成组"/>
            <p:cNvGrpSpPr/>
            <p:nvPr/>
          </p:nvGrpSpPr>
          <p:grpSpPr>
            <a:xfrm>
              <a:off x="0" y="0"/>
              <a:ext cx="1800696" cy="1800696"/>
              <a:chOff x="0" y="0"/>
              <a:chExt cx="1800695" cy="1800695"/>
            </a:xfrm>
          </p:grpSpPr>
          <p:pic>
            <p:nvPicPr>
              <p:cNvPr id="132" name="files.png" descr="files.png"/>
              <p:cNvPicPr/>
              <p:nvPr/>
            </p:nvPicPr>
            <p:blipFill>
              <a:blip r:embed="rId1"/>
              <a:stretch>
                <a:fillRect/>
              </a:stretch>
            </p:blipFill>
            <p:spPr>
              <a:xfrm>
                <a:off x="0" y="0"/>
                <a:ext cx="1800696" cy="1800696"/>
              </a:xfrm>
              <a:prstGeom prst="rect">
                <a:avLst/>
              </a:prstGeom>
              <a:ln w="12700" cap="flat">
                <a:noFill/>
                <a:miter lim="400000"/>
                <a:headEnd/>
                <a:tailEnd/>
              </a:ln>
              <a:effectLst/>
            </p:spPr>
          </p:pic>
          <p:sp>
            <p:nvSpPr>
              <p:cNvPr id="133" name="线条"/>
              <p:cNvSpPr/>
              <p:nvPr/>
            </p:nvSpPr>
            <p:spPr>
              <a:xfrm>
                <a:off x="395160" y="598776"/>
                <a:ext cx="554707" cy="3423"/>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34" name="线条"/>
              <p:cNvSpPr/>
              <p:nvPr/>
            </p:nvSpPr>
            <p:spPr>
              <a:xfrm>
                <a:off x="399187" y="860192"/>
                <a:ext cx="844264" cy="1"/>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35" name="线条"/>
              <p:cNvSpPr/>
              <p:nvPr/>
            </p:nvSpPr>
            <p:spPr>
              <a:xfrm>
                <a:off x="397292" y="1118184"/>
                <a:ext cx="554706" cy="3423"/>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dirty="0">
                  <a:solidFill>
                    <a:srgbClr val="5E5E5E"/>
                  </a:solidFill>
                  <a:latin typeface="Helvetica Neue"/>
                  <a:sym typeface="Helvetica Neue"/>
                </a:endParaRPr>
              </a:p>
            </p:txBody>
          </p:sp>
          <p:sp>
            <p:nvSpPr>
              <p:cNvPr id="136" name="线条"/>
              <p:cNvSpPr/>
              <p:nvPr/>
            </p:nvSpPr>
            <p:spPr>
              <a:xfrm>
                <a:off x="401319" y="1379600"/>
                <a:ext cx="844264" cy="1"/>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grpSp>
        <p:sp>
          <p:nvSpPr>
            <p:cNvPr id="131" name="Seed"/>
            <p:cNvSpPr/>
            <p:nvPr/>
          </p:nvSpPr>
          <p:spPr>
            <a:xfrm>
              <a:off x="340781" y="1753385"/>
              <a:ext cx="1270001" cy="1270001"/>
            </a:xfrm>
            <a:prstGeom prst="line">
              <a:avLst/>
            </a:prstGeom>
            <a:noFill/>
            <a:ln w="12700" cap="flat">
              <a:noFill/>
              <a:miter lim="400000"/>
            </a:ln>
            <a:effectLst/>
          </p:spPr>
          <p:txBody>
            <a:bodyPr wrap="none" lIns="25400" tIns="25400" rIns="25400" bIns="25400" numCol="1" anchor="ctr">
              <a:spAutoFit/>
            </a:bodyPr>
            <a:lstStyle>
              <a:lvl1pPr>
                <a:defRPr sz="3500">
                  <a:solidFill>
                    <a:srgbClr val="000000"/>
                  </a:solidFill>
                </a:defRPr>
              </a:lvl1pPr>
            </a:lstStyle>
            <a:p>
              <a:pPr algn="ctr" defTabSz="1219200" hangingPunct="0"/>
              <a:r>
                <a:rPr sz="1750" kern="0" dirty="0">
                  <a:latin typeface="Century Gothic" panose="020B0502020202020204" charset="0"/>
                  <a:sym typeface="Helvetica Neue"/>
                </a:rPr>
                <a:t>Seed</a:t>
              </a:r>
              <a:endParaRPr sz="1750" kern="0" dirty="0">
                <a:latin typeface="Century Gothic" panose="020B0502020202020204" charset="0"/>
                <a:sym typeface="Helvetica Neue"/>
              </a:endParaRPr>
            </a:p>
          </p:txBody>
        </p:sp>
      </p:grpSp>
      <p:sp>
        <p:nvSpPr>
          <p:cNvPr id="140" name="矩形"/>
          <p:cNvSpPr/>
          <p:nvPr/>
        </p:nvSpPr>
        <p:spPr>
          <a:xfrm>
            <a:off x="1551750" y="1862299"/>
            <a:ext cx="5656293" cy="3325389"/>
          </a:xfrm>
          <a:prstGeom prst="roundRect">
            <a:avLst>
              <a:gd name="adj" fmla="val 0"/>
            </a:avLst>
          </a:prstGeom>
          <a:ln w="28575">
            <a:solidFill>
              <a:srgbClr val="000000"/>
            </a:solidFill>
            <a:prstDash val="sysDot"/>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42" name="箭头"/>
          <p:cNvSpPr/>
          <p:nvPr/>
        </p:nvSpPr>
        <p:spPr>
          <a:xfrm>
            <a:off x="5738525" y="2593051"/>
            <a:ext cx="477379" cy="104415"/>
          </a:xfrm>
          <a:prstGeom prst="rightArrow">
            <a:avLst>
              <a:gd name="adj1" fmla="val 44552"/>
              <a:gd name="adj2" fmla="val 141868"/>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nvGrpSpPr>
          <p:cNvPr id="143" name="成组"/>
          <p:cNvGrpSpPr/>
          <p:nvPr/>
        </p:nvGrpSpPr>
        <p:grpSpPr>
          <a:xfrm>
            <a:off x="6201379" y="2176054"/>
            <a:ext cx="830074" cy="931193"/>
            <a:chOff x="0" y="0"/>
            <a:chExt cx="1951877" cy="2189653"/>
          </a:xfrm>
        </p:grpSpPr>
        <p:grpSp>
          <p:nvGrpSpPr>
            <p:cNvPr id="161" name="成组"/>
            <p:cNvGrpSpPr/>
            <p:nvPr/>
          </p:nvGrpSpPr>
          <p:grpSpPr>
            <a:xfrm>
              <a:off x="132949" y="0"/>
              <a:ext cx="1452431" cy="1452430"/>
              <a:chOff x="0" y="0"/>
              <a:chExt cx="1452429" cy="1452429"/>
            </a:xfrm>
          </p:grpSpPr>
          <p:pic>
            <p:nvPicPr>
              <p:cNvPr id="166" name="files.png" descr="files.png"/>
              <p:cNvPicPr/>
              <p:nvPr/>
            </p:nvPicPr>
            <p:blipFill>
              <a:blip r:embed="rId1"/>
              <a:stretch>
                <a:fillRect/>
              </a:stretch>
            </p:blipFill>
            <p:spPr>
              <a:xfrm>
                <a:off x="0" y="0"/>
                <a:ext cx="1452430" cy="1452430"/>
              </a:xfrm>
              <a:prstGeom prst="rect">
                <a:avLst/>
              </a:prstGeom>
              <a:ln w="12700" cap="flat">
                <a:noFill/>
                <a:miter lim="400000"/>
                <a:headEnd/>
                <a:tailEnd/>
              </a:ln>
              <a:effectLst/>
            </p:spPr>
          </p:pic>
          <p:sp>
            <p:nvSpPr>
              <p:cNvPr id="167" name="线条"/>
              <p:cNvSpPr/>
              <p:nvPr/>
            </p:nvSpPr>
            <p:spPr>
              <a:xfrm>
                <a:off x="318734" y="482969"/>
                <a:ext cx="447422"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68" name="线条"/>
              <p:cNvSpPr/>
              <p:nvPr/>
            </p:nvSpPr>
            <p:spPr>
              <a:xfrm>
                <a:off x="321981" y="693825"/>
                <a:ext cx="680979"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69" name="线条"/>
              <p:cNvSpPr/>
              <p:nvPr/>
            </p:nvSpPr>
            <p:spPr>
              <a:xfrm>
                <a:off x="320453" y="901920"/>
                <a:ext cx="447423"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170" name="线条"/>
              <p:cNvSpPr/>
              <p:nvPr/>
            </p:nvSpPr>
            <p:spPr>
              <a:xfrm>
                <a:off x="323701" y="1112776"/>
                <a:ext cx="680978"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grpSp>
        <p:sp>
          <p:nvSpPr>
            <p:cNvPr id="162" name="Mutant"/>
            <p:cNvSpPr txBox="1"/>
            <p:nvPr/>
          </p:nvSpPr>
          <p:spPr>
            <a:xfrm>
              <a:off x="0" y="1558477"/>
              <a:ext cx="1951877" cy="631176"/>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400" kern="0" dirty="0">
                  <a:sym typeface="Helvetica Neue"/>
                </a:rPr>
                <a:t>Mutant</a:t>
              </a:r>
              <a:endParaRPr sz="1400" kern="0" dirty="0">
                <a:sym typeface="Helvetica Neue"/>
              </a:endParaRPr>
            </a:p>
          </p:txBody>
        </p:sp>
        <p:grpSp>
          <p:nvGrpSpPr>
            <p:cNvPr id="163" name="成组"/>
            <p:cNvGrpSpPr/>
            <p:nvPr/>
          </p:nvGrpSpPr>
          <p:grpSpPr>
            <a:xfrm>
              <a:off x="871377" y="491755"/>
              <a:ext cx="1028872" cy="1028871"/>
              <a:chOff x="0" y="0"/>
              <a:chExt cx="1028870" cy="1028870"/>
            </a:xfrm>
          </p:grpSpPr>
          <p:pic>
            <p:nvPicPr>
              <p:cNvPr id="164" name="cogwheel.png" descr="cogwheel.png"/>
              <p:cNvPicPr>
                <a:picLocks noChangeAspect="1"/>
              </p:cNvPicPr>
              <p:nvPr/>
            </p:nvPicPr>
            <p:blipFill>
              <a:blip r:embed="rId2"/>
              <a:stretch>
                <a:fillRect/>
              </a:stretch>
            </p:blipFill>
            <p:spPr>
              <a:xfrm rot="1320000">
                <a:off x="119260" y="119260"/>
                <a:ext cx="790351" cy="790351"/>
              </a:xfrm>
              <a:prstGeom prst="rect">
                <a:avLst/>
              </a:prstGeom>
              <a:ln w="12700" cap="flat">
                <a:noFill/>
                <a:miter lim="400000"/>
                <a:headEnd/>
                <a:tailEnd/>
              </a:ln>
              <a:effectLst/>
            </p:spPr>
          </p:pic>
          <p:sp>
            <p:nvSpPr>
              <p:cNvPr id="165" name="圆形"/>
              <p:cNvSpPr/>
              <p:nvPr/>
            </p:nvSpPr>
            <p:spPr>
              <a:xfrm>
                <a:off x="382333" y="382333"/>
                <a:ext cx="264204" cy="264204"/>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pic>
        <p:nvPicPr>
          <p:cNvPr id="144" name="圆角矩形 圆角矩形" descr="圆角矩形 圆角矩形"/>
          <p:cNvPicPr/>
          <p:nvPr/>
        </p:nvPicPr>
        <p:blipFill>
          <a:blip r:embed="rId3"/>
          <a:stretch>
            <a:fillRect/>
          </a:stretch>
        </p:blipFill>
        <p:spPr>
          <a:xfrm>
            <a:off x="2830337" y="2223251"/>
            <a:ext cx="2807843" cy="767867"/>
          </a:xfrm>
          <a:prstGeom prst="rect">
            <a:avLst/>
          </a:prstGeom>
          <a:effectLst/>
        </p:spPr>
      </p:pic>
      <p:grpSp>
        <p:nvGrpSpPr>
          <p:cNvPr id="145" name="成组"/>
          <p:cNvGrpSpPr/>
          <p:nvPr/>
        </p:nvGrpSpPr>
        <p:grpSpPr>
          <a:xfrm rot="16200000">
            <a:off x="5317070" y="2486763"/>
            <a:ext cx="43612" cy="314942"/>
            <a:chOff x="0" y="0"/>
            <a:chExt cx="102551" cy="740570"/>
          </a:xfrm>
        </p:grpSpPr>
        <p:sp>
          <p:nvSpPr>
            <p:cNvPr id="158" name="圆形"/>
            <p:cNvSpPr/>
            <p:nvPr/>
          </p:nvSpPr>
          <p:spPr>
            <a:xfrm>
              <a:off x="0" y="0"/>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59" name="圆形"/>
            <p:cNvSpPr/>
            <p:nvPr/>
          </p:nvSpPr>
          <p:spPr>
            <a:xfrm>
              <a:off x="0" y="319009"/>
              <a:ext cx="102552" cy="102553"/>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dirty="0">
                <a:solidFill>
                  <a:srgbClr val="FFFFFF"/>
                </a:solidFill>
                <a:latin typeface="Helvetica Neue Medium"/>
                <a:sym typeface="Helvetica Neue Medium"/>
              </a:endParaRPr>
            </a:p>
          </p:txBody>
        </p:sp>
        <p:sp>
          <p:nvSpPr>
            <p:cNvPr id="160" name="圆形"/>
            <p:cNvSpPr/>
            <p:nvPr/>
          </p:nvSpPr>
          <p:spPr>
            <a:xfrm>
              <a:off x="0" y="638019"/>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nvGrpSpPr>
          <p:cNvPr id="146" name="成组"/>
          <p:cNvGrpSpPr/>
          <p:nvPr/>
        </p:nvGrpSpPr>
        <p:grpSpPr>
          <a:xfrm>
            <a:off x="2722939" y="2289790"/>
            <a:ext cx="920411" cy="708889"/>
            <a:chOff x="0" y="0"/>
            <a:chExt cx="2164300" cy="1666917"/>
          </a:xfrm>
        </p:grpSpPr>
        <p:pic>
          <p:nvPicPr>
            <p:cNvPr id="155"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56" name="Unit-7"/>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Unit-7</a:t>
              </a:r>
              <a:endParaRPr sz="1650" kern="0" dirty="0">
                <a:sym typeface="Helvetica Neue"/>
              </a:endParaRPr>
            </a:p>
          </p:txBody>
        </p:sp>
        <p:pic>
          <p:nvPicPr>
            <p:cNvPr id="157"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147" name="成组"/>
          <p:cNvGrpSpPr/>
          <p:nvPr/>
        </p:nvGrpSpPr>
        <p:grpSpPr>
          <a:xfrm>
            <a:off x="3454357" y="2289790"/>
            <a:ext cx="920411" cy="708889"/>
            <a:chOff x="0" y="0"/>
            <a:chExt cx="2164300" cy="1666917"/>
          </a:xfrm>
        </p:grpSpPr>
        <p:pic>
          <p:nvPicPr>
            <p:cNvPr id="152"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53" name="Unit-4"/>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Unit-4</a:t>
              </a:r>
              <a:endParaRPr sz="1650" kern="0" dirty="0">
                <a:sym typeface="Helvetica Neue"/>
              </a:endParaRPr>
            </a:p>
          </p:txBody>
        </p:sp>
        <p:pic>
          <p:nvPicPr>
            <p:cNvPr id="154"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148" name="成组"/>
          <p:cNvGrpSpPr/>
          <p:nvPr/>
        </p:nvGrpSpPr>
        <p:grpSpPr>
          <a:xfrm>
            <a:off x="4217182" y="2289790"/>
            <a:ext cx="920411" cy="708889"/>
            <a:chOff x="0" y="0"/>
            <a:chExt cx="2164300" cy="1666917"/>
          </a:xfrm>
        </p:grpSpPr>
        <p:pic>
          <p:nvPicPr>
            <p:cNvPr id="149"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50" name="Unit-11"/>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Unit-11</a:t>
              </a:r>
              <a:endParaRPr sz="1650" kern="0" dirty="0">
                <a:sym typeface="Helvetica Neue"/>
              </a:endParaRPr>
            </a:p>
          </p:txBody>
        </p:sp>
        <p:pic>
          <p:nvPicPr>
            <p:cNvPr id="151"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231" name="组合 230"/>
          <p:cNvGrpSpPr/>
          <p:nvPr/>
        </p:nvGrpSpPr>
        <p:grpSpPr>
          <a:xfrm>
            <a:off x="-201111" y="3211060"/>
            <a:ext cx="1731562" cy="958552"/>
            <a:chOff x="10551" y="2531"/>
            <a:chExt cx="3481" cy="1927"/>
          </a:xfrm>
        </p:grpSpPr>
        <p:pic>
          <p:nvPicPr>
            <p:cNvPr id="232" name="folder-2.png" descr="folder-2.png"/>
            <p:cNvPicPr>
              <a:picLocks noChangeAspect="1"/>
            </p:cNvPicPr>
            <p:nvPr/>
          </p:nvPicPr>
          <p:blipFill>
            <a:blip r:embed="rId6"/>
            <a:stretch>
              <a:fillRect/>
            </a:stretch>
          </p:blipFill>
          <p:spPr>
            <a:xfrm>
              <a:off x="11707" y="2531"/>
              <a:ext cx="1130" cy="1195"/>
            </a:xfrm>
            <a:prstGeom prst="rect">
              <a:avLst/>
            </a:prstGeom>
            <a:ln w="12700" cap="flat">
              <a:noFill/>
              <a:miter lim="400000"/>
              <a:headEnd/>
              <a:tailEnd/>
            </a:ln>
            <a:effectLst/>
          </p:spPr>
        </p:pic>
        <p:sp>
          <p:nvSpPr>
            <p:cNvPr id="233" name="文本框 232"/>
            <p:cNvSpPr txBox="1"/>
            <p:nvPr/>
          </p:nvSpPr>
          <p:spPr>
            <a:xfrm>
              <a:off x="10551" y="3698"/>
              <a:ext cx="3481" cy="76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rPr>
                <a:t>Seed corpus</a:t>
              </a:r>
              <a:endParaRPr kumimoji="0" lang="en-US" altLang="zh-CN" sz="16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111" name="箭头"/>
          <p:cNvSpPr/>
          <p:nvPr/>
        </p:nvSpPr>
        <p:spPr>
          <a:xfrm>
            <a:off x="5758138" y="3580494"/>
            <a:ext cx="477379" cy="104415"/>
          </a:xfrm>
          <a:prstGeom prst="rightArrow">
            <a:avLst>
              <a:gd name="adj1" fmla="val 44552"/>
              <a:gd name="adj2" fmla="val 141868"/>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nvGrpSpPr>
          <p:cNvPr id="112" name="成组"/>
          <p:cNvGrpSpPr/>
          <p:nvPr/>
        </p:nvGrpSpPr>
        <p:grpSpPr>
          <a:xfrm>
            <a:off x="6220992" y="3163497"/>
            <a:ext cx="830074" cy="931193"/>
            <a:chOff x="0" y="0"/>
            <a:chExt cx="1951877" cy="2189653"/>
          </a:xfrm>
        </p:grpSpPr>
        <p:grpSp>
          <p:nvGrpSpPr>
            <p:cNvPr id="234" name="成组"/>
            <p:cNvGrpSpPr/>
            <p:nvPr/>
          </p:nvGrpSpPr>
          <p:grpSpPr>
            <a:xfrm>
              <a:off x="132949" y="0"/>
              <a:ext cx="1452431" cy="1452430"/>
              <a:chOff x="0" y="0"/>
              <a:chExt cx="1452429" cy="1452429"/>
            </a:xfrm>
          </p:grpSpPr>
          <p:pic>
            <p:nvPicPr>
              <p:cNvPr id="239" name="files.png" descr="files.png"/>
              <p:cNvPicPr/>
              <p:nvPr/>
            </p:nvPicPr>
            <p:blipFill>
              <a:blip r:embed="rId1"/>
              <a:stretch>
                <a:fillRect/>
              </a:stretch>
            </p:blipFill>
            <p:spPr>
              <a:xfrm>
                <a:off x="0" y="0"/>
                <a:ext cx="1452430" cy="1452430"/>
              </a:xfrm>
              <a:prstGeom prst="rect">
                <a:avLst/>
              </a:prstGeom>
              <a:ln w="12700" cap="flat">
                <a:noFill/>
                <a:miter lim="400000"/>
                <a:headEnd/>
                <a:tailEnd/>
              </a:ln>
              <a:effectLst/>
            </p:spPr>
          </p:pic>
          <p:sp>
            <p:nvSpPr>
              <p:cNvPr id="240" name="线条"/>
              <p:cNvSpPr/>
              <p:nvPr/>
            </p:nvSpPr>
            <p:spPr>
              <a:xfrm>
                <a:off x="318734" y="482969"/>
                <a:ext cx="447422"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41" name="线条"/>
              <p:cNvSpPr/>
              <p:nvPr/>
            </p:nvSpPr>
            <p:spPr>
              <a:xfrm>
                <a:off x="321981" y="693825"/>
                <a:ext cx="680979"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42" name="线条"/>
              <p:cNvSpPr/>
              <p:nvPr/>
            </p:nvSpPr>
            <p:spPr>
              <a:xfrm>
                <a:off x="320453" y="901920"/>
                <a:ext cx="447423"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43" name="线条"/>
              <p:cNvSpPr/>
              <p:nvPr/>
            </p:nvSpPr>
            <p:spPr>
              <a:xfrm>
                <a:off x="323701" y="1112776"/>
                <a:ext cx="680978"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grpSp>
        <p:sp>
          <p:nvSpPr>
            <p:cNvPr id="235" name="Mutant"/>
            <p:cNvSpPr txBox="1"/>
            <p:nvPr/>
          </p:nvSpPr>
          <p:spPr>
            <a:xfrm>
              <a:off x="0" y="1558477"/>
              <a:ext cx="1951877" cy="631176"/>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400" kern="0" dirty="0">
                  <a:sym typeface="Helvetica Neue"/>
                </a:rPr>
                <a:t>Mutant</a:t>
              </a:r>
              <a:endParaRPr sz="1400" kern="0" dirty="0">
                <a:sym typeface="Helvetica Neue"/>
              </a:endParaRPr>
            </a:p>
          </p:txBody>
        </p:sp>
        <p:grpSp>
          <p:nvGrpSpPr>
            <p:cNvPr id="236" name="成组"/>
            <p:cNvGrpSpPr/>
            <p:nvPr/>
          </p:nvGrpSpPr>
          <p:grpSpPr>
            <a:xfrm>
              <a:off x="871377" y="491755"/>
              <a:ext cx="1028872" cy="1028871"/>
              <a:chOff x="0" y="0"/>
              <a:chExt cx="1028870" cy="1028870"/>
            </a:xfrm>
          </p:grpSpPr>
          <p:pic>
            <p:nvPicPr>
              <p:cNvPr id="237" name="cogwheel.png" descr="cogwheel.png"/>
              <p:cNvPicPr>
                <a:picLocks noChangeAspect="1"/>
              </p:cNvPicPr>
              <p:nvPr/>
            </p:nvPicPr>
            <p:blipFill>
              <a:blip r:embed="rId2"/>
              <a:stretch>
                <a:fillRect/>
              </a:stretch>
            </p:blipFill>
            <p:spPr>
              <a:xfrm rot="1320000">
                <a:off x="119260" y="119260"/>
                <a:ext cx="790351" cy="790351"/>
              </a:xfrm>
              <a:prstGeom prst="rect">
                <a:avLst/>
              </a:prstGeom>
              <a:ln w="12700" cap="flat">
                <a:noFill/>
                <a:miter lim="400000"/>
                <a:headEnd/>
                <a:tailEnd/>
              </a:ln>
              <a:effectLst/>
            </p:spPr>
          </p:pic>
          <p:sp>
            <p:nvSpPr>
              <p:cNvPr id="238" name="圆形"/>
              <p:cNvSpPr/>
              <p:nvPr/>
            </p:nvSpPr>
            <p:spPr>
              <a:xfrm>
                <a:off x="382333" y="382333"/>
                <a:ext cx="264204" cy="264204"/>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pic>
        <p:nvPicPr>
          <p:cNvPr id="113" name="圆角矩形 圆角矩形" descr="圆角矩形 圆角矩形"/>
          <p:cNvPicPr/>
          <p:nvPr/>
        </p:nvPicPr>
        <p:blipFill>
          <a:blip r:embed="rId3"/>
          <a:stretch>
            <a:fillRect/>
          </a:stretch>
        </p:blipFill>
        <p:spPr>
          <a:xfrm>
            <a:off x="2849950" y="3210694"/>
            <a:ext cx="2807843" cy="767867"/>
          </a:xfrm>
          <a:prstGeom prst="rect">
            <a:avLst/>
          </a:prstGeom>
          <a:effectLst/>
        </p:spPr>
      </p:pic>
      <p:grpSp>
        <p:nvGrpSpPr>
          <p:cNvPr id="114" name="成组"/>
          <p:cNvGrpSpPr/>
          <p:nvPr/>
        </p:nvGrpSpPr>
        <p:grpSpPr>
          <a:xfrm rot="16200000">
            <a:off x="5336683" y="3474206"/>
            <a:ext cx="43612" cy="314942"/>
            <a:chOff x="0" y="0"/>
            <a:chExt cx="102551" cy="740570"/>
          </a:xfrm>
        </p:grpSpPr>
        <p:sp>
          <p:nvSpPr>
            <p:cNvPr id="127" name="圆形"/>
            <p:cNvSpPr/>
            <p:nvPr/>
          </p:nvSpPr>
          <p:spPr>
            <a:xfrm>
              <a:off x="0" y="0"/>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28" name="圆形"/>
            <p:cNvSpPr/>
            <p:nvPr/>
          </p:nvSpPr>
          <p:spPr>
            <a:xfrm>
              <a:off x="0" y="319009"/>
              <a:ext cx="102552" cy="102553"/>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39" name="圆形"/>
            <p:cNvSpPr/>
            <p:nvPr/>
          </p:nvSpPr>
          <p:spPr>
            <a:xfrm>
              <a:off x="0" y="638019"/>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nvGrpSpPr>
          <p:cNvPr id="115" name="成组"/>
          <p:cNvGrpSpPr/>
          <p:nvPr/>
        </p:nvGrpSpPr>
        <p:grpSpPr>
          <a:xfrm>
            <a:off x="2742552" y="3277233"/>
            <a:ext cx="920411" cy="708889"/>
            <a:chOff x="0" y="0"/>
            <a:chExt cx="2164300" cy="1666917"/>
          </a:xfrm>
        </p:grpSpPr>
        <p:pic>
          <p:nvPicPr>
            <p:cNvPr id="124"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25" name="Unit-7"/>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a:t>
              </a:r>
              <a:r>
                <a:rPr lang="en-US" sz="1200" kern="0" dirty="0">
                  <a:sym typeface="Helvetica Neue"/>
                </a:rPr>
                <a:t>1</a:t>
              </a:r>
              <a:endParaRPr sz="1650" kern="0" dirty="0">
                <a:sym typeface="Helvetica Neue"/>
              </a:endParaRPr>
            </a:p>
          </p:txBody>
        </p:sp>
        <p:pic>
          <p:nvPicPr>
            <p:cNvPr id="126"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117" name="成组"/>
          <p:cNvGrpSpPr/>
          <p:nvPr/>
        </p:nvGrpSpPr>
        <p:grpSpPr>
          <a:xfrm>
            <a:off x="4236795" y="3277233"/>
            <a:ext cx="920411" cy="708889"/>
            <a:chOff x="0" y="0"/>
            <a:chExt cx="2164300" cy="1666917"/>
          </a:xfrm>
        </p:grpSpPr>
        <p:pic>
          <p:nvPicPr>
            <p:cNvPr id="118"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119" name="Unit-11"/>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lang="en-US" sz="1200" kern="0" dirty="0">
                  <a:sym typeface="Helvetica Neue"/>
                </a:rPr>
                <a:t>Unit-3</a:t>
              </a:r>
              <a:endParaRPr sz="1650" kern="0" dirty="0">
                <a:sym typeface="Helvetica Neue"/>
              </a:endParaRPr>
            </a:p>
          </p:txBody>
        </p:sp>
        <p:pic>
          <p:nvPicPr>
            <p:cNvPr id="120"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sp>
        <p:nvSpPr>
          <p:cNvPr id="245" name="箭头"/>
          <p:cNvSpPr/>
          <p:nvPr/>
        </p:nvSpPr>
        <p:spPr>
          <a:xfrm>
            <a:off x="5753396" y="4572243"/>
            <a:ext cx="477379" cy="104415"/>
          </a:xfrm>
          <a:prstGeom prst="rightArrow">
            <a:avLst>
              <a:gd name="adj1" fmla="val 44552"/>
              <a:gd name="adj2" fmla="val 141868"/>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nvGrpSpPr>
          <p:cNvPr id="246" name="成组"/>
          <p:cNvGrpSpPr/>
          <p:nvPr/>
        </p:nvGrpSpPr>
        <p:grpSpPr>
          <a:xfrm>
            <a:off x="6216250" y="4155246"/>
            <a:ext cx="830074" cy="931193"/>
            <a:chOff x="0" y="0"/>
            <a:chExt cx="1951877" cy="2189653"/>
          </a:xfrm>
        </p:grpSpPr>
        <p:grpSp>
          <p:nvGrpSpPr>
            <p:cNvPr id="264" name="成组"/>
            <p:cNvGrpSpPr/>
            <p:nvPr/>
          </p:nvGrpSpPr>
          <p:grpSpPr>
            <a:xfrm>
              <a:off x="132949" y="0"/>
              <a:ext cx="1452431" cy="1452430"/>
              <a:chOff x="0" y="0"/>
              <a:chExt cx="1452429" cy="1452429"/>
            </a:xfrm>
          </p:grpSpPr>
          <p:pic>
            <p:nvPicPr>
              <p:cNvPr id="269" name="files.png" descr="files.png"/>
              <p:cNvPicPr/>
              <p:nvPr/>
            </p:nvPicPr>
            <p:blipFill>
              <a:blip r:embed="rId1"/>
              <a:stretch>
                <a:fillRect/>
              </a:stretch>
            </p:blipFill>
            <p:spPr>
              <a:xfrm>
                <a:off x="0" y="0"/>
                <a:ext cx="1452430" cy="1452430"/>
              </a:xfrm>
              <a:prstGeom prst="rect">
                <a:avLst/>
              </a:prstGeom>
              <a:ln w="12700" cap="flat">
                <a:noFill/>
                <a:miter lim="400000"/>
                <a:headEnd/>
                <a:tailEnd/>
              </a:ln>
              <a:effectLst/>
            </p:spPr>
          </p:pic>
          <p:sp>
            <p:nvSpPr>
              <p:cNvPr id="270" name="线条"/>
              <p:cNvSpPr/>
              <p:nvPr/>
            </p:nvSpPr>
            <p:spPr>
              <a:xfrm>
                <a:off x="318734" y="482969"/>
                <a:ext cx="447422"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71" name="线条"/>
              <p:cNvSpPr/>
              <p:nvPr/>
            </p:nvSpPr>
            <p:spPr>
              <a:xfrm>
                <a:off x="321981" y="693825"/>
                <a:ext cx="680979"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72" name="线条"/>
              <p:cNvSpPr/>
              <p:nvPr/>
            </p:nvSpPr>
            <p:spPr>
              <a:xfrm>
                <a:off x="320453" y="901920"/>
                <a:ext cx="447423" cy="276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73" name="线条"/>
              <p:cNvSpPr/>
              <p:nvPr/>
            </p:nvSpPr>
            <p:spPr>
              <a:xfrm>
                <a:off x="323701" y="1112776"/>
                <a:ext cx="680978"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grpSp>
        <p:sp>
          <p:nvSpPr>
            <p:cNvPr id="265" name="Mutant"/>
            <p:cNvSpPr txBox="1"/>
            <p:nvPr/>
          </p:nvSpPr>
          <p:spPr>
            <a:xfrm>
              <a:off x="0" y="1558477"/>
              <a:ext cx="1951877" cy="631176"/>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400" kern="0" dirty="0">
                  <a:sym typeface="Helvetica Neue"/>
                </a:rPr>
                <a:t>Mutant</a:t>
              </a:r>
              <a:endParaRPr sz="1400" kern="0" dirty="0">
                <a:sym typeface="Helvetica Neue"/>
              </a:endParaRPr>
            </a:p>
          </p:txBody>
        </p:sp>
        <p:grpSp>
          <p:nvGrpSpPr>
            <p:cNvPr id="266" name="成组"/>
            <p:cNvGrpSpPr/>
            <p:nvPr/>
          </p:nvGrpSpPr>
          <p:grpSpPr>
            <a:xfrm>
              <a:off x="871377" y="491755"/>
              <a:ext cx="1028872" cy="1028871"/>
              <a:chOff x="0" y="0"/>
              <a:chExt cx="1028870" cy="1028870"/>
            </a:xfrm>
          </p:grpSpPr>
          <p:pic>
            <p:nvPicPr>
              <p:cNvPr id="267" name="cogwheel.png" descr="cogwheel.png"/>
              <p:cNvPicPr>
                <a:picLocks noChangeAspect="1"/>
              </p:cNvPicPr>
              <p:nvPr/>
            </p:nvPicPr>
            <p:blipFill>
              <a:blip r:embed="rId2"/>
              <a:stretch>
                <a:fillRect/>
              </a:stretch>
            </p:blipFill>
            <p:spPr>
              <a:xfrm rot="1320000">
                <a:off x="119260" y="119260"/>
                <a:ext cx="790351" cy="790351"/>
              </a:xfrm>
              <a:prstGeom prst="rect">
                <a:avLst/>
              </a:prstGeom>
              <a:ln w="12700" cap="flat">
                <a:noFill/>
                <a:miter lim="400000"/>
                <a:headEnd/>
                <a:tailEnd/>
              </a:ln>
              <a:effectLst/>
            </p:spPr>
          </p:pic>
          <p:sp>
            <p:nvSpPr>
              <p:cNvPr id="268" name="圆形"/>
              <p:cNvSpPr/>
              <p:nvPr/>
            </p:nvSpPr>
            <p:spPr>
              <a:xfrm>
                <a:off x="382333" y="382333"/>
                <a:ext cx="264204" cy="264204"/>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pic>
        <p:nvPicPr>
          <p:cNvPr id="247" name="圆角矩形 圆角矩形" descr="圆角矩形 圆角矩形"/>
          <p:cNvPicPr/>
          <p:nvPr/>
        </p:nvPicPr>
        <p:blipFill>
          <a:blip r:embed="rId3"/>
          <a:stretch>
            <a:fillRect/>
          </a:stretch>
        </p:blipFill>
        <p:spPr>
          <a:xfrm>
            <a:off x="2845208" y="4202443"/>
            <a:ext cx="2807843" cy="767867"/>
          </a:xfrm>
          <a:prstGeom prst="rect">
            <a:avLst/>
          </a:prstGeom>
          <a:effectLst/>
        </p:spPr>
      </p:pic>
      <p:grpSp>
        <p:nvGrpSpPr>
          <p:cNvPr id="248" name="成组"/>
          <p:cNvGrpSpPr/>
          <p:nvPr/>
        </p:nvGrpSpPr>
        <p:grpSpPr>
          <a:xfrm rot="16200000">
            <a:off x="5331941" y="4465955"/>
            <a:ext cx="43612" cy="314942"/>
            <a:chOff x="0" y="0"/>
            <a:chExt cx="102551" cy="740570"/>
          </a:xfrm>
        </p:grpSpPr>
        <p:sp>
          <p:nvSpPr>
            <p:cNvPr id="261" name="圆形"/>
            <p:cNvSpPr/>
            <p:nvPr/>
          </p:nvSpPr>
          <p:spPr>
            <a:xfrm>
              <a:off x="0" y="0"/>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262" name="圆形"/>
            <p:cNvSpPr/>
            <p:nvPr/>
          </p:nvSpPr>
          <p:spPr>
            <a:xfrm>
              <a:off x="0" y="319009"/>
              <a:ext cx="102552" cy="102553"/>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263" name="圆形"/>
            <p:cNvSpPr/>
            <p:nvPr/>
          </p:nvSpPr>
          <p:spPr>
            <a:xfrm>
              <a:off x="0" y="638019"/>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grpSp>
        <p:nvGrpSpPr>
          <p:cNvPr id="251" name="成组"/>
          <p:cNvGrpSpPr/>
          <p:nvPr/>
        </p:nvGrpSpPr>
        <p:grpSpPr>
          <a:xfrm>
            <a:off x="4255753" y="4260222"/>
            <a:ext cx="920411" cy="708889"/>
            <a:chOff x="0" y="0"/>
            <a:chExt cx="2164300" cy="1666917"/>
          </a:xfrm>
        </p:grpSpPr>
        <p:pic>
          <p:nvPicPr>
            <p:cNvPr id="252" name="u.png" descr="u.png"/>
            <p:cNvPicPr>
              <a:picLocks noChangeAspect="1"/>
            </p:cNvPicPr>
            <p:nvPr/>
          </p:nvPicPr>
          <p:blipFill>
            <a:blip r:embed="rId4">
              <a:alphaModFix amt="60175"/>
            </a:blip>
            <a:stretch>
              <a:fillRect/>
            </a:stretch>
          </p:blipFill>
          <p:spPr>
            <a:xfrm>
              <a:off x="1163895" y="544932"/>
              <a:ext cx="435208" cy="435209"/>
            </a:xfrm>
            <a:prstGeom prst="rect">
              <a:avLst/>
            </a:prstGeom>
            <a:ln w="12700" cap="flat">
              <a:noFill/>
              <a:miter lim="400000"/>
              <a:headEnd/>
              <a:tailEnd/>
            </a:ln>
            <a:effectLst/>
          </p:spPr>
        </p:pic>
        <p:sp>
          <p:nvSpPr>
            <p:cNvPr id="253" name="Unit-11"/>
            <p:cNvSpPr txBox="1"/>
            <p:nvPr/>
          </p:nvSpPr>
          <p:spPr>
            <a:xfrm>
              <a:off x="0" y="1010678"/>
              <a:ext cx="2164301" cy="656240"/>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sz="1200" kern="0" dirty="0">
                  <a:sym typeface="Helvetica Neue"/>
                </a:rPr>
                <a:t>Unit-1</a:t>
              </a:r>
              <a:r>
                <a:rPr lang="en-US" sz="1200" kern="0" dirty="0">
                  <a:sym typeface="Helvetica Neue"/>
                </a:rPr>
                <a:t>0</a:t>
              </a:r>
              <a:endParaRPr sz="1650" kern="0" dirty="0">
                <a:sym typeface="Helvetica Neue"/>
              </a:endParaRPr>
            </a:p>
          </p:txBody>
        </p:sp>
        <p:pic>
          <p:nvPicPr>
            <p:cNvPr id="254" name="dna.png" descr="dna.png"/>
            <p:cNvPicPr/>
            <p:nvPr/>
          </p:nvPicPr>
          <p:blipFill>
            <a:blip r:embed="rId5"/>
            <a:srcRect/>
            <a:stretch>
              <a:fillRect/>
            </a:stretch>
          </p:blipFill>
          <p:spPr>
            <a:xfrm>
              <a:off x="489721" y="0"/>
              <a:ext cx="922668" cy="976343"/>
            </a:xfrm>
            <a:prstGeom prst="rect">
              <a:avLst/>
            </a:prstGeom>
            <a:ln w="12700" cap="flat">
              <a:noFill/>
              <a:miter lim="400000"/>
              <a:headEnd/>
              <a:tailEnd/>
            </a:ln>
            <a:effectLst/>
          </p:spPr>
        </p:pic>
      </p:grpSp>
      <p:grpSp>
        <p:nvGrpSpPr>
          <p:cNvPr id="4" name="组合 3"/>
          <p:cNvGrpSpPr/>
          <p:nvPr/>
        </p:nvGrpSpPr>
        <p:grpSpPr>
          <a:xfrm>
            <a:off x="3473970" y="3277233"/>
            <a:ext cx="920411" cy="708890"/>
            <a:chOff x="5132958" y="3049614"/>
            <a:chExt cx="920411" cy="708890"/>
          </a:xfrm>
        </p:grpSpPr>
        <p:sp>
          <p:nvSpPr>
            <p:cNvPr id="122" name="Unit-4"/>
            <p:cNvSpPr txBox="1"/>
            <p:nvPr/>
          </p:nvSpPr>
          <p:spPr>
            <a:xfrm>
              <a:off x="5132958" y="3479425"/>
              <a:ext cx="920411" cy="279079"/>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lang="en-US" sz="1200" kern="0" dirty="0">
                  <a:sym typeface="Helvetica Neue"/>
                </a:rPr>
                <a:t>Chunk-3</a:t>
              </a:r>
              <a:endParaRPr sz="1650" kern="0" dirty="0">
                <a:sym typeface="Helvetica Neue"/>
              </a:endParaRPr>
            </a:p>
          </p:txBody>
        </p:sp>
        <p:pic>
          <p:nvPicPr>
            <p:cNvPr id="123" name="dna.png" descr="dna.png"/>
            <p:cNvPicPr/>
            <p:nvPr/>
          </p:nvPicPr>
          <p:blipFill>
            <a:blip r:embed="rId5"/>
            <a:srcRect/>
            <a:stretch>
              <a:fillRect/>
            </a:stretch>
          </p:blipFill>
          <p:spPr>
            <a:xfrm>
              <a:off x="5341221" y="3049614"/>
              <a:ext cx="392383" cy="415209"/>
            </a:xfrm>
            <a:prstGeom prst="rect">
              <a:avLst/>
            </a:prstGeom>
            <a:ln w="12700" cap="flat">
              <a:noFill/>
              <a:miter lim="400000"/>
              <a:headEnd/>
              <a:tailEnd/>
            </a:ln>
            <a:effectLst/>
          </p:spPr>
        </p:pic>
        <p:pic>
          <p:nvPicPr>
            <p:cNvPr id="109" name="c.png" descr="c.png"/>
            <p:cNvPicPr>
              <a:picLocks noChangeAspect="1"/>
            </p:cNvPicPr>
            <p:nvPr/>
          </p:nvPicPr>
          <p:blipFill>
            <a:blip r:embed="rId7">
              <a:alphaModFix amt="60249"/>
            </a:blip>
            <a:srcRect/>
            <a:stretch>
              <a:fillRect/>
            </a:stretch>
          </p:blipFill>
          <p:spPr>
            <a:xfrm>
              <a:off x="5647293" y="3271547"/>
              <a:ext cx="214056" cy="214056"/>
            </a:xfrm>
            <a:prstGeom prst="rect">
              <a:avLst/>
            </a:prstGeom>
            <a:ln w="12700" cap="flat">
              <a:noFill/>
              <a:miter lim="400000"/>
              <a:headEnd/>
              <a:tailEnd/>
            </a:ln>
            <a:effectLst/>
          </p:spPr>
        </p:pic>
      </p:grpSp>
      <p:grpSp>
        <p:nvGrpSpPr>
          <p:cNvPr id="278" name="组合 277"/>
          <p:cNvGrpSpPr/>
          <p:nvPr/>
        </p:nvGrpSpPr>
        <p:grpSpPr>
          <a:xfrm>
            <a:off x="2755511" y="4259392"/>
            <a:ext cx="920411" cy="708890"/>
            <a:chOff x="5132958" y="3049614"/>
            <a:chExt cx="920411" cy="708890"/>
          </a:xfrm>
        </p:grpSpPr>
        <p:sp>
          <p:nvSpPr>
            <p:cNvPr id="279" name="Unit-4"/>
            <p:cNvSpPr txBox="1"/>
            <p:nvPr/>
          </p:nvSpPr>
          <p:spPr>
            <a:xfrm>
              <a:off x="5132958" y="3479425"/>
              <a:ext cx="920411" cy="279079"/>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lang="en-US" sz="1200" kern="0" dirty="0">
                  <a:sym typeface="Helvetica Neue"/>
                </a:rPr>
                <a:t>Chunk-1</a:t>
              </a:r>
              <a:endParaRPr sz="1650" kern="0" dirty="0">
                <a:sym typeface="Helvetica Neue"/>
              </a:endParaRPr>
            </a:p>
          </p:txBody>
        </p:sp>
        <p:pic>
          <p:nvPicPr>
            <p:cNvPr id="280" name="dna.png" descr="dna.png"/>
            <p:cNvPicPr/>
            <p:nvPr/>
          </p:nvPicPr>
          <p:blipFill>
            <a:blip r:embed="rId5"/>
            <a:srcRect/>
            <a:stretch>
              <a:fillRect/>
            </a:stretch>
          </p:blipFill>
          <p:spPr>
            <a:xfrm>
              <a:off x="5341221" y="3049614"/>
              <a:ext cx="392383" cy="415209"/>
            </a:xfrm>
            <a:prstGeom prst="rect">
              <a:avLst/>
            </a:prstGeom>
            <a:ln w="12700" cap="flat">
              <a:noFill/>
              <a:miter lim="400000"/>
              <a:headEnd/>
              <a:tailEnd/>
            </a:ln>
            <a:effectLst/>
          </p:spPr>
        </p:pic>
        <p:pic>
          <p:nvPicPr>
            <p:cNvPr id="281" name="c.png" descr="c.png"/>
            <p:cNvPicPr>
              <a:picLocks noChangeAspect="1"/>
            </p:cNvPicPr>
            <p:nvPr/>
          </p:nvPicPr>
          <p:blipFill>
            <a:blip r:embed="rId7">
              <a:alphaModFix amt="60249"/>
            </a:blip>
            <a:srcRect/>
            <a:stretch>
              <a:fillRect/>
            </a:stretch>
          </p:blipFill>
          <p:spPr>
            <a:xfrm>
              <a:off x="5647293" y="3271547"/>
              <a:ext cx="214056" cy="214056"/>
            </a:xfrm>
            <a:prstGeom prst="rect">
              <a:avLst/>
            </a:prstGeom>
            <a:ln w="12700" cap="flat">
              <a:noFill/>
              <a:miter lim="400000"/>
              <a:headEnd/>
              <a:tailEnd/>
            </a:ln>
            <a:effectLst/>
          </p:spPr>
        </p:pic>
      </p:grpSp>
      <p:grpSp>
        <p:nvGrpSpPr>
          <p:cNvPr id="282" name="组合 281"/>
          <p:cNvGrpSpPr/>
          <p:nvPr/>
        </p:nvGrpSpPr>
        <p:grpSpPr>
          <a:xfrm>
            <a:off x="3491410" y="4255359"/>
            <a:ext cx="920411" cy="708890"/>
            <a:chOff x="5132958" y="3049614"/>
            <a:chExt cx="920411" cy="708890"/>
          </a:xfrm>
        </p:grpSpPr>
        <p:sp>
          <p:nvSpPr>
            <p:cNvPr id="283" name="Unit-4"/>
            <p:cNvSpPr txBox="1"/>
            <p:nvPr/>
          </p:nvSpPr>
          <p:spPr>
            <a:xfrm>
              <a:off x="5132958" y="3479425"/>
              <a:ext cx="920411" cy="279079"/>
            </a:xfrm>
            <a:prstGeom prst="rect">
              <a:avLst/>
            </a:prstGeom>
            <a:noFill/>
            <a:ln w="12700" cap="flat">
              <a:noFill/>
              <a:miter lim="400000"/>
            </a:ln>
            <a:effectLst/>
          </p:spPr>
          <p:txBody>
            <a:bodyPr wrap="square" lIns="25400" tIns="25400" rIns="25400" bIns="25400" numCol="1" anchor="ctr">
              <a:noAutofit/>
            </a:bodyPr>
            <a:lstStyle>
              <a:lvl1pPr>
                <a:defRPr sz="3300">
                  <a:solidFill>
                    <a:srgbClr val="000000"/>
                  </a:solidFill>
                </a:defRPr>
              </a:lvl1pPr>
            </a:lstStyle>
            <a:p>
              <a:pPr algn="ctr" defTabSz="1219200" hangingPunct="0"/>
              <a:r>
                <a:rPr lang="en-US" sz="1200" kern="0" dirty="0">
                  <a:sym typeface="Helvetica Neue"/>
                </a:rPr>
                <a:t>Chunk-4</a:t>
              </a:r>
              <a:endParaRPr sz="1650" kern="0" dirty="0">
                <a:sym typeface="Helvetica Neue"/>
              </a:endParaRPr>
            </a:p>
          </p:txBody>
        </p:sp>
        <p:pic>
          <p:nvPicPr>
            <p:cNvPr id="284" name="dna.png" descr="dna.png"/>
            <p:cNvPicPr/>
            <p:nvPr/>
          </p:nvPicPr>
          <p:blipFill>
            <a:blip r:embed="rId5"/>
            <a:srcRect/>
            <a:stretch>
              <a:fillRect/>
            </a:stretch>
          </p:blipFill>
          <p:spPr>
            <a:xfrm>
              <a:off x="5341221" y="3049614"/>
              <a:ext cx="392383" cy="415209"/>
            </a:xfrm>
            <a:prstGeom prst="rect">
              <a:avLst/>
            </a:prstGeom>
            <a:ln w="12700" cap="flat">
              <a:noFill/>
              <a:miter lim="400000"/>
              <a:headEnd/>
              <a:tailEnd/>
            </a:ln>
            <a:effectLst/>
          </p:spPr>
        </p:pic>
        <p:pic>
          <p:nvPicPr>
            <p:cNvPr id="285" name="c.png" descr="c.png"/>
            <p:cNvPicPr>
              <a:picLocks noChangeAspect="1"/>
            </p:cNvPicPr>
            <p:nvPr/>
          </p:nvPicPr>
          <p:blipFill>
            <a:blip r:embed="rId7">
              <a:alphaModFix amt="60249"/>
            </a:blip>
            <a:srcRect/>
            <a:stretch>
              <a:fillRect/>
            </a:stretch>
          </p:blipFill>
          <p:spPr>
            <a:xfrm>
              <a:off x="5647293" y="3271547"/>
              <a:ext cx="214056" cy="214056"/>
            </a:xfrm>
            <a:prstGeom prst="rect">
              <a:avLst/>
            </a:prstGeom>
            <a:ln w="12700" cap="flat">
              <a:noFill/>
              <a:miter lim="400000"/>
              <a:headEnd/>
              <a:tailEnd/>
            </a:ln>
            <a:effectLst/>
          </p:spPr>
        </p:pic>
      </p:grpSp>
      <p:cxnSp>
        <p:nvCxnSpPr>
          <p:cNvPr id="7" name="直接箭头连接符 6"/>
          <p:cNvCxnSpPr/>
          <p:nvPr/>
        </p:nvCxnSpPr>
        <p:spPr>
          <a:xfrm>
            <a:off x="1050978" y="3614968"/>
            <a:ext cx="490566" cy="0"/>
          </a:xfrm>
          <a:prstGeom prst="straightConnector1">
            <a:avLst/>
          </a:prstGeom>
          <a:ln w="57150">
            <a:prstDash val="solid"/>
            <a:tailEnd type="triangle"/>
          </a:ln>
        </p:spPr>
        <p:style>
          <a:lnRef idx="1">
            <a:schemeClr val="dk1"/>
          </a:lnRef>
          <a:fillRef idx="0">
            <a:schemeClr val="dk1"/>
          </a:fillRef>
          <a:effectRef idx="0">
            <a:schemeClr val="dk1"/>
          </a:effectRef>
          <a:fontRef idx="minor">
            <a:schemeClr val="tx1"/>
          </a:fontRef>
        </p:style>
      </p:cxnSp>
      <p:cxnSp>
        <p:nvCxnSpPr>
          <p:cNvPr id="287" name="直接箭头连接符 286"/>
          <p:cNvCxnSpPr/>
          <p:nvPr/>
        </p:nvCxnSpPr>
        <p:spPr>
          <a:xfrm>
            <a:off x="2340998" y="3556872"/>
            <a:ext cx="452157" cy="0"/>
          </a:xfrm>
          <a:prstGeom prst="straightConnector1">
            <a:avLst/>
          </a:prstGeom>
          <a:ln w="38100">
            <a:prstDash val="solid"/>
            <a:tailEnd type="triangle"/>
          </a:ln>
        </p:spPr>
        <p:style>
          <a:lnRef idx="1">
            <a:schemeClr val="dk1"/>
          </a:lnRef>
          <a:fillRef idx="0">
            <a:schemeClr val="dk1"/>
          </a:fillRef>
          <a:effectRef idx="0">
            <a:schemeClr val="dk1"/>
          </a:effectRef>
          <a:fontRef idx="minor">
            <a:schemeClr val="tx1"/>
          </a:fontRef>
        </p:style>
      </p:cxnSp>
      <p:pic>
        <p:nvPicPr>
          <p:cNvPr id="289" name="截屏2021-08-23 下午4.28.37.png" descr="截屏2021-08-23 下午4.28.37.png"/>
          <p:cNvPicPr>
            <a:picLocks noChangeAspect="1"/>
          </p:cNvPicPr>
          <p:nvPr/>
        </p:nvPicPr>
        <p:blipFill>
          <a:blip r:embed="rId8"/>
          <a:stretch>
            <a:fillRect/>
          </a:stretch>
        </p:blipFill>
        <p:spPr>
          <a:xfrm>
            <a:off x="3984292" y="5813271"/>
            <a:ext cx="1033434" cy="970139"/>
          </a:xfrm>
          <a:prstGeom prst="rect">
            <a:avLst/>
          </a:prstGeom>
          <a:ln w="12700" cap="flat">
            <a:noFill/>
            <a:miter lim="400000"/>
            <a:headEnd/>
            <a:tailEnd/>
          </a:ln>
          <a:effectLst/>
        </p:spPr>
      </p:pic>
      <p:cxnSp>
        <p:nvCxnSpPr>
          <p:cNvPr id="291" name="直接箭头连接符 290"/>
          <p:cNvCxnSpPr/>
          <p:nvPr/>
        </p:nvCxnSpPr>
        <p:spPr>
          <a:xfrm>
            <a:off x="4501009" y="5279433"/>
            <a:ext cx="0" cy="509818"/>
          </a:xfrm>
          <a:prstGeom prst="straightConnector1">
            <a:avLst/>
          </a:prstGeom>
          <a:ln w="57150">
            <a:prstDash val="solid"/>
            <a:tailEnd type="triangle"/>
          </a:ln>
        </p:spPr>
        <p:style>
          <a:lnRef idx="1">
            <a:schemeClr val="dk1"/>
          </a:lnRef>
          <a:fillRef idx="0">
            <a:schemeClr val="dk1"/>
          </a:fillRef>
          <a:effectRef idx="0">
            <a:schemeClr val="dk1"/>
          </a:effectRef>
          <a:fontRef idx="minor">
            <a:schemeClr val="tx1"/>
          </a:fontRef>
        </p:style>
      </p:cxnSp>
      <p:sp>
        <p:nvSpPr>
          <p:cNvPr id="290" name="文本框 289"/>
          <p:cNvSpPr txBox="1"/>
          <p:nvPr/>
        </p:nvSpPr>
        <p:spPr>
          <a:xfrm>
            <a:off x="4418496" y="5270815"/>
            <a:ext cx="2655350" cy="413639"/>
          </a:xfrm>
          <a:prstGeom prst="rect">
            <a:avLst/>
          </a:prstGeom>
          <a:noFill/>
        </p:spPr>
        <p:txBody>
          <a:bodyPr wrap="square" rtlCol="0">
            <a:spAutoFit/>
          </a:bodyPr>
          <a:lstStyle/>
          <a:p>
            <a:pPr marL="0" marR="0" lvl="0" indent="0" algn="r" defTabSz="914400" rtl="0" eaLnBrk="1" fontAlgn="auto" latinLnBrk="0" hangingPunct="1">
              <a:lnSpc>
                <a:spcPct val="130000"/>
              </a:lnSpc>
              <a:spcBef>
                <a:spcPts val="600"/>
              </a:spcBef>
              <a:spcAft>
                <a:spcPts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rPr>
              <a:t>Explore new edges ?</a:t>
            </a:r>
            <a:endParaRPr kumimoji="0" lang="en-US" altLang="zh-CN" sz="18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endParaRPr>
          </a:p>
        </p:txBody>
      </p:sp>
      <p:cxnSp>
        <p:nvCxnSpPr>
          <p:cNvPr id="20" name="连接符: 肘形 19"/>
          <p:cNvCxnSpPr>
            <a:endCxn id="233" idx="2"/>
          </p:cNvCxnSpPr>
          <p:nvPr/>
        </p:nvCxnSpPr>
        <p:spPr>
          <a:xfrm rot="10800000">
            <a:off x="664671" y="4169612"/>
            <a:ext cx="3333335" cy="2088548"/>
          </a:xfrm>
          <a:prstGeom prst="bentConnector2">
            <a:avLst/>
          </a:prstGeom>
          <a:ln w="38100">
            <a:prstDash val="sysDot"/>
            <a:tailEnd type="triangle"/>
          </a:ln>
        </p:spPr>
        <p:style>
          <a:lnRef idx="1">
            <a:schemeClr val="dk1"/>
          </a:lnRef>
          <a:fillRef idx="0">
            <a:schemeClr val="dk1"/>
          </a:fillRef>
          <a:effectRef idx="0">
            <a:schemeClr val="dk1"/>
          </a:effectRef>
          <a:fontRef idx="minor">
            <a:schemeClr val="tx1"/>
          </a:fontRef>
        </p:style>
      </p:cxnSp>
      <p:sp>
        <p:nvSpPr>
          <p:cNvPr id="292" name="矩形 291"/>
          <p:cNvSpPr/>
          <p:nvPr/>
        </p:nvSpPr>
        <p:spPr>
          <a:xfrm>
            <a:off x="2722939" y="2056300"/>
            <a:ext cx="4308514" cy="1054408"/>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121" name="组合 120"/>
          <p:cNvGrpSpPr/>
          <p:nvPr/>
        </p:nvGrpSpPr>
        <p:grpSpPr>
          <a:xfrm>
            <a:off x="7909820" y="2889271"/>
            <a:ext cx="3026582" cy="845744"/>
            <a:chOff x="9551" y="1399"/>
            <a:chExt cx="10106" cy="1700"/>
          </a:xfrm>
        </p:grpSpPr>
        <p:sp>
          <p:nvSpPr>
            <p:cNvPr id="138" name="圆角矩形 35"/>
            <p:cNvSpPr/>
            <p:nvPr/>
          </p:nvSpPr>
          <p:spPr>
            <a:xfrm>
              <a:off x="9551" y="2399"/>
              <a:ext cx="10106" cy="700"/>
            </a:xfrm>
            <a:prstGeom prst="round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41" name="文本框 140"/>
            <p:cNvSpPr txBox="1"/>
            <p:nvPr/>
          </p:nvSpPr>
          <p:spPr>
            <a:xfrm>
              <a:off x="12574" y="1399"/>
              <a:ext cx="3481" cy="903"/>
            </a:xfrm>
            <a:prstGeom prst="rect">
              <a:avLst/>
            </a:prstGeom>
            <a:noFill/>
          </p:spPr>
          <p:txBody>
            <a:bodyPr wrap="square" rtlCol="0">
              <a:spAutoFit/>
            </a:bodyPr>
            <a:lstStyle/>
            <a:p>
              <a:pPr algn="ctr">
                <a:lnSpc>
                  <a:spcPct val="130000"/>
                </a:lnSpc>
                <a:spcBef>
                  <a:spcPts val="600"/>
                </a:spcBef>
              </a:pPr>
              <a:r>
                <a:rPr lang="en-US" altLang="zh-CN" sz="2000" kern="0" dirty="0">
                  <a:latin typeface="Century Gothic" panose="020B0502020202020204" charset="0"/>
                  <a:ea typeface="微软雅黑" panose="020B0503020204020204" pitchFamily="34" charset="-122"/>
                  <a:cs typeface="Century Gothic" panose="020B0502020202020204" charset="0"/>
                  <a:sym typeface="+mn-lt"/>
                </a:rPr>
                <a:t>Seed</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174" name="矩形 173"/>
          <p:cNvSpPr/>
          <p:nvPr/>
        </p:nvSpPr>
        <p:spPr>
          <a:xfrm>
            <a:off x="8431398" y="3370432"/>
            <a:ext cx="241038" cy="364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75" name="直接连接符 174"/>
          <p:cNvSpPr/>
          <p:nvPr/>
        </p:nvSpPr>
        <p:spPr>
          <a:xfrm rot="16200000" flipH="1">
            <a:off x="8289743" y="3785658"/>
            <a:ext cx="510554"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178" name="文本框 177"/>
          <p:cNvSpPr txBox="1"/>
          <p:nvPr/>
        </p:nvSpPr>
        <p:spPr>
          <a:xfrm>
            <a:off x="7608708" y="3976754"/>
            <a:ext cx="2210435" cy="450850"/>
          </a:xfrm>
          <a:prstGeom prst="rect">
            <a:avLst/>
          </a:prstGeom>
          <a:noFill/>
        </p:spPr>
        <p:txBody>
          <a:bodyPr wrap="square" rtlCol="0">
            <a:spAutoFit/>
          </a:bodyPr>
          <a:lstStyle/>
          <a:p>
            <a:pPr algn="ctr">
              <a:lnSpc>
                <a:spcPct val="130000"/>
              </a:lnSpc>
              <a:spcBef>
                <a:spcPts val="600"/>
              </a:spcBef>
            </a:pPr>
            <a:r>
              <a:rPr lang="en-US" altLang="zh-CN" kern="0" dirty="0">
                <a:latin typeface="Century Gothic" panose="020B0502020202020204" charset="0"/>
                <a:ea typeface="微软雅黑" panose="020B0503020204020204" pitchFamily="34" charset="-122"/>
                <a:cs typeface="Century Gothic" panose="020B0502020202020204" charset="0"/>
                <a:sym typeface="+mn-lt"/>
              </a:rPr>
              <a:t>Unit mutators</a:t>
            </a:r>
            <a:endParaRPr lang="en-US" altLang="zh-CN" kern="0" dirty="0">
              <a:latin typeface="Century Gothic" panose="020B0502020202020204" charset="0"/>
              <a:ea typeface="微软雅黑" panose="020B0503020204020204" pitchFamily="34" charset="-122"/>
              <a:cs typeface="Century Gothic" panose="020B0502020202020204" charset="0"/>
              <a:sym typeface="+mn-lt"/>
            </a:endParaRPr>
          </a:p>
        </p:txBody>
      </p:sp>
      <p:grpSp>
        <p:nvGrpSpPr>
          <p:cNvPr id="14" name="组合 13"/>
          <p:cNvGrpSpPr/>
          <p:nvPr/>
        </p:nvGrpSpPr>
        <p:grpSpPr>
          <a:xfrm>
            <a:off x="7859612" y="4527830"/>
            <a:ext cx="3026582" cy="369531"/>
            <a:chOff x="8365259" y="3317454"/>
            <a:chExt cx="3026582" cy="369531"/>
          </a:xfrm>
        </p:grpSpPr>
        <p:sp>
          <p:nvSpPr>
            <p:cNvPr id="172" name="圆角矩形 35"/>
            <p:cNvSpPr/>
            <p:nvPr/>
          </p:nvSpPr>
          <p:spPr>
            <a:xfrm>
              <a:off x="8365259" y="3338738"/>
              <a:ext cx="3026582" cy="348247"/>
            </a:xfrm>
            <a:prstGeom prst="round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79" name="矩形 178"/>
            <p:cNvSpPr/>
            <p:nvPr/>
          </p:nvSpPr>
          <p:spPr>
            <a:xfrm>
              <a:off x="8901918" y="3317454"/>
              <a:ext cx="241038" cy="364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cxnSp>
        <p:nvCxnSpPr>
          <p:cNvPr id="181" name="直接箭头连接符 180"/>
          <p:cNvCxnSpPr/>
          <p:nvPr/>
        </p:nvCxnSpPr>
        <p:spPr>
          <a:xfrm>
            <a:off x="9307388" y="3825444"/>
            <a:ext cx="0" cy="610435"/>
          </a:xfrm>
          <a:prstGeom prst="straightConnector1">
            <a:avLst/>
          </a:prstGeom>
          <a:ln w="57150">
            <a:prstDash val="sysDot"/>
            <a:tailEnd type="triangle"/>
          </a:ln>
        </p:spPr>
        <p:style>
          <a:lnRef idx="1">
            <a:schemeClr val="dk1"/>
          </a:lnRef>
          <a:fillRef idx="0">
            <a:schemeClr val="dk1"/>
          </a:fillRef>
          <a:effectRef idx="0">
            <a:schemeClr val="dk1"/>
          </a:effectRef>
          <a:fontRef idx="minor">
            <a:schemeClr val="tx1"/>
          </a:fontRef>
        </p:style>
      </p:cxnSp>
      <p:sp>
        <p:nvSpPr>
          <p:cNvPr id="182" name="矩形 181"/>
          <p:cNvSpPr/>
          <p:nvPr/>
        </p:nvSpPr>
        <p:spPr>
          <a:xfrm>
            <a:off x="9058020" y="4539340"/>
            <a:ext cx="1288139" cy="3758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83" name="直接连接符 182"/>
          <p:cNvSpPr/>
          <p:nvPr/>
        </p:nvSpPr>
        <p:spPr>
          <a:xfrm rot="16200000" flipH="1">
            <a:off x="9446812" y="4884081"/>
            <a:ext cx="510554" cy="0"/>
          </a:xfrm>
          <a:prstGeom prst="line">
            <a:avLst/>
          </a:prstGeom>
          <a:ln w="38100" cap="flat" cmpd="sng">
            <a:solidFill>
              <a:srgbClr val="000000">
                <a:alpha val="100000"/>
              </a:srgbClr>
            </a:solidFill>
            <a:prstDash val="solid"/>
            <a:round/>
            <a:headEnd type="none" w="med" len="med"/>
            <a:tailEnd type="triangle" w="med" len="med"/>
          </a:ln>
        </p:spPr>
        <p:txBody>
          <a:bodyPr vert="horz" wrap="square" lIns="50800" tIns="50800" rIns="50800" bIns="50800" anchor="ctr" anchorCtr="0"/>
          <a:lstStyle/>
          <a:p>
            <a:pPr>
              <a:buNone/>
            </a:pPr>
            <a:endParaRPr baseline="0">
              <a:latin typeface="Yu Gothic Medium" panose="020B0500000000000000" charset="-128"/>
              <a:ea typeface="+mn-ea"/>
              <a:sym typeface="Yu Gothic Medium" panose="020B0500000000000000" charset="-128"/>
            </a:endParaRPr>
          </a:p>
        </p:txBody>
      </p:sp>
      <p:sp>
        <p:nvSpPr>
          <p:cNvPr id="184" name="文本框 183"/>
          <p:cNvSpPr txBox="1"/>
          <p:nvPr/>
        </p:nvSpPr>
        <p:spPr>
          <a:xfrm>
            <a:off x="8725967" y="5044328"/>
            <a:ext cx="2210435" cy="413639"/>
          </a:xfrm>
          <a:prstGeom prst="rect">
            <a:avLst/>
          </a:prstGeom>
          <a:noFill/>
        </p:spPr>
        <p:txBody>
          <a:bodyPr wrap="square" rtlCol="0">
            <a:spAutoFit/>
          </a:bodyPr>
          <a:lstStyle/>
          <a:p>
            <a:pPr algn="ctr">
              <a:lnSpc>
                <a:spcPct val="130000"/>
              </a:lnSpc>
              <a:spcBef>
                <a:spcPts val="600"/>
              </a:spcBef>
            </a:pPr>
            <a:r>
              <a:rPr lang="en-US" altLang="zh-CN" kern="0" dirty="0">
                <a:latin typeface="Century Gothic" panose="020B0502020202020204" charset="0"/>
                <a:ea typeface="微软雅黑" panose="020B0503020204020204" pitchFamily="34" charset="-122"/>
                <a:cs typeface="Century Gothic" panose="020B0502020202020204" charset="0"/>
                <a:sym typeface="+mn-lt"/>
              </a:rPr>
              <a:t>Chunk mutators</a:t>
            </a:r>
            <a:endParaRPr lang="en-US" altLang="zh-CN" kern="0" dirty="0">
              <a:latin typeface="Century Gothic" panose="020B0502020202020204" charset="0"/>
              <a:ea typeface="微软雅黑" panose="020B0503020204020204" pitchFamily="34" charset="-122"/>
              <a:cs typeface="Century Gothic" panose="020B0502020202020204" charset="0"/>
              <a:sym typeface="+mn-lt"/>
            </a:endParaRPr>
          </a:p>
        </p:txBody>
      </p:sp>
      <p:cxnSp>
        <p:nvCxnSpPr>
          <p:cNvPr id="185" name="直接箭头连接符 184"/>
          <p:cNvCxnSpPr/>
          <p:nvPr/>
        </p:nvCxnSpPr>
        <p:spPr>
          <a:xfrm flipH="1">
            <a:off x="9336410" y="4965104"/>
            <a:ext cx="8597" cy="734820"/>
          </a:xfrm>
          <a:prstGeom prst="straightConnector1">
            <a:avLst/>
          </a:prstGeom>
          <a:ln w="57150">
            <a:prstDash val="sysDot"/>
            <a:tailEnd type="triangle"/>
          </a:ln>
        </p:spPr>
        <p:style>
          <a:lnRef idx="1">
            <a:schemeClr val="dk1"/>
          </a:lnRef>
          <a:fillRef idx="0">
            <a:schemeClr val="dk1"/>
          </a:fillRef>
          <a:effectRef idx="0">
            <a:schemeClr val="dk1"/>
          </a:effectRef>
          <a:fontRef idx="minor">
            <a:schemeClr val="tx1"/>
          </a:fontRef>
        </p:style>
      </p:cxnSp>
      <p:grpSp>
        <p:nvGrpSpPr>
          <p:cNvPr id="18" name="组合 17"/>
          <p:cNvGrpSpPr/>
          <p:nvPr/>
        </p:nvGrpSpPr>
        <p:grpSpPr>
          <a:xfrm>
            <a:off x="7909820" y="5648876"/>
            <a:ext cx="3026582" cy="835571"/>
            <a:chOff x="8365259" y="4482305"/>
            <a:chExt cx="3026582" cy="835571"/>
          </a:xfrm>
        </p:grpSpPr>
        <p:grpSp>
          <p:nvGrpSpPr>
            <p:cNvPr id="17" name="组合 16"/>
            <p:cNvGrpSpPr/>
            <p:nvPr/>
          </p:nvGrpSpPr>
          <p:grpSpPr>
            <a:xfrm>
              <a:off x="8365259" y="4931571"/>
              <a:ext cx="3026582" cy="386305"/>
              <a:chOff x="8364575" y="4881702"/>
              <a:chExt cx="3026582" cy="386305"/>
            </a:xfrm>
          </p:grpSpPr>
          <p:grpSp>
            <p:nvGrpSpPr>
              <p:cNvPr id="186" name="组合 185"/>
              <p:cNvGrpSpPr/>
              <p:nvPr/>
            </p:nvGrpSpPr>
            <p:grpSpPr>
              <a:xfrm>
                <a:off x="8364575" y="4881702"/>
                <a:ext cx="3026582" cy="369531"/>
                <a:chOff x="8365259" y="3317454"/>
                <a:chExt cx="3026582" cy="369531"/>
              </a:xfrm>
            </p:grpSpPr>
            <p:sp>
              <p:nvSpPr>
                <p:cNvPr id="187" name="圆角矩形 35"/>
                <p:cNvSpPr/>
                <p:nvPr/>
              </p:nvSpPr>
              <p:spPr>
                <a:xfrm>
                  <a:off x="8365259" y="3338738"/>
                  <a:ext cx="3026582" cy="348247"/>
                </a:xfrm>
                <a:prstGeom prst="round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88" name="矩形 187"/>
                <p:cNvSpPr/>
                <p:nvPr/>
              </p:nvSpPr>
              <p:spPr>
                <a:xfrm>
                  <a:off x="8901918" y="3317454"/>
                  <a:ext cx="241038" cy="364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
            <p:nvSpPr>
              <p:cNvPr id="189" name="矩形 188"/>
              <p:cNvSpPr/>
              <p:nvPr/>
            </p:nvSpPr>
            <p:spPr>
              <a:xfrm>
                <a:off x="9562983" y="4892113"/>
                <a:ext cx="1288139" cy="3758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
          <p:nvSpPr>
            <p:cNvPr id="193" name="文本框 192"/>
            <p:cNvSpPr txBox="1"/>
            <p:nvPr/>
          </p:nvSpPr>
          <p:spPr>
            <a:xfrm>
              <a:off x="9142956" y="4482305"/>
              <a:ext cx="1378614" cy="449290"/>
            </a:xfrm>
            <a:prstGeom prst="rect">
              <a:avLst/>
            </a:prstGeom>
            <a:noFill/>
          </p:spPr>
          <p:txBody>
            <a:bodyPr wrap="square" rtlCol="0">
              <a:spAutoFit/>
            </a:bodyPr>
            <a:lstStyle/>
            <a:p>
              <a:pPr algn="ctr">
                <a:lnSpc>
                  <a:spcPct val="130000"/>
                </a:lnSpc>
                <a:spcBef>
                  <a:spcPts val="600"/>
                </a:spcBef>
              </a:pPr>
              <a:r>
                <a:rPr lang="en-US" altLang="zh-CN" sz="2000" kern="0" dirty="0">
                  <a:latin typeface="Century Gothic" panose="020B0502020202020204" charset="0"/>
                  <a:ea typeface="微软雅黑" panose="020B0503020204020204" pitchFamily="34" charset="-122"/>
                  <a:cs typeface="Century Gothic" panose="020B0502020202020204" charset="0"/>
                  <a:sym typeface="+mn-lt"/>
                </a:rPr>
                <a:t>Mutant</a:t>
              </a:r>
              <a:endParaRPr lang="en-US" altLang="zh-CN" sz="1400" kern="0" dirty="0">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171" name="文本框 170"/>
          <p:cNvSpPr txBox="1"/>
          <p:nvPr/>
        </p:nvSpPr>
        <p:spPr>
          <a:xfrm>
            <a:off x="7630589" y="2047182"/>
            <a:ext cx="4266870" cy="1087755"/>
          </a:xfrm>
          <a:prstGeom prst="rect">
            <a:avLst/>
          </a:prstGeom>
          <a:noFill/>
        </p:spPr>
        <p:txBody>
          <a:bodyPr wrap="square" rtlCol="0">
            <a:spAutoFit/>
          </a:bodyPr>
          <a:lstStyle/>
          <a:p>
            <a:pPr indent="0">
              <a:lnSpc>
                <a:spcPct val="120000"/>
              </a:lnSpc>
              <a:spcBef>
                <a:spcPts val="600"/>
              </a:spcBef>
              <a:buFont typeface="Arial" panose="020B0604020202020204" pitchFamily="34" charset="0"/>
              <a:buNone/>
            </a:pPr>
            <a:r>
              <a:rPr lang="en-US" altLang="zh-CN" dirty="0">
                <a:solidFill>
                  <a:schemeClr val="dk1"/>
                </a:solidFill>
                <a:sym typeface="+mn-lt"/>
              </a:rPr>
              <a:t>Randomly applying multiple mutators from a finite mutator set to a given seed</a:t>
            </a:r>
            <a:endParaRPr lang="en-US" altLang="zh-CN" dirty="0">
              <a:solidFill>
                <a:schemeClr val="dk1"/>
              </a:solidFill>
              <a:sym typeface="+mn-lt"/>
            </a:endParaRPr>
          </a:p>
        </p:txBody>
      </p:sp>
      <p:sp>
        <p:nvSpPr>
          <p:cNvPr id="176" name="矩形 175"/>
          <p:cNvSpPr/>
          <p:nvPr/>
        </p:nvSpPr>
        <p:spPr>
          <a:xfrm>
            <a:off x="8020998" y="1560472"/>
            <a:ext cx="3039888" cy="530860"/>
          </a:xfrm>
          <a:prstGeom prst="rect">
            <a:avLst/>
          </a:prstGeom>
          <a:noFill/>
        </p:spPr>
        <p:txBody>
          <a:bodyPr wrap="square" numCol="1" spcCol="360000">
            <a:spAutoFit/>
          </a:bodyPr>
          <a:lstStyle/>
          <a:p>
            <a:pPr defTabSz="609600">
              <a:lnSpc>
                <a:spcPct val="130000"/>
              </a:lnSpc>
            </a:pPr>
            <a:r>
              <a:rPr kumimoji="1" lang="en-GB" altLang="zh-CN" sz="2200" b="1" dirty="0">
                <a:latin typeface="+mj-lt"/>
                <a:cs typeface="+mj-lt"/>
              </a:rPr>
              <a:t>Mutator Stacking</a:t>
            </a:r>
            <a:endParaRPr kumimoji="1" lang="zh-CN" altLang="en-US" sz="2200" b="1" dirty="0">
              <a:latin typeface="+mj-lt"/>
              <a:cs typeface="+mj-lt"/>
            </a:endParaRPr>
          </a:p>
        </p:txBody>
      </p:sp>
      <p:cxnSp>
        <p:nvCxnSpPr>
          <p:cNvPr id="173" name="直接箭头连接符 172"/>
          <p:cNvCxnSpPr/>
          <p:nvPr/>
        </p:nvCxnSpPr>
        <p:spPr>
          <a:xfrm>
            <a:off x="5050957" y="6258160"/>
            <a:ext cx="1488690" cy="0"/>
          </a:xfrm>
          <a:prstGeom prst="straightConnector1">
            <a:avLst/>
          </a:prstGeom>
          <a:ln w="57150">
            <a:prstDash val="solid"/>
            <a:tailEnd type="triangle"/>
          </a:ln>
        </p:spPr>
        <p:style>
          <a:lnRef idx="1">
            <a:schemeClr val="dk1"/>
          </a:lnRef>
          <a:fillRef idx="0">
            <a:schemeClr val="dk1"/>
          </a:fillRef>
          <a:effectRef idx="0">
            <a:schemeClr val="dk1"/>
          </a:effectRef>
          <a:fontRef idx="minor">
            <a:schemeClr val="tx1"/>
          </a:fontRef>
        </p:style>
      </p:cxnSp>
      <p:sp>
        <p:nvSpPr>
          <p:cNvPr id="190" name="Discard"/>
          <p:cNvSpPr txBox="1"/>
          <p:nvPr/>
        </p:nvSpPr>
        <p:spPr>
          <a:xfrm>
            <a:off x="6594088" y="6075083"/>
            <a:ext cx="896079" cy="328295"/>
          </a:xfrm>
          <a:prstGeom prst="rect">
            <a:avLst/>
          </a:prstGeom>
          <a:noFill/>
          <a:ln w="12700" cap="flat">
            <a:noFill/>
            <a:miter lim="400000"/>
          </a:ln>
          <a:effectLst/>
        </p:spPr>
        <p:txBody>
          <a:bodyPr wrap="none" lIns="25400" tIns="25400" rIns="25400" bIns="25400" numCol="1" anchor="ctr">
            <a:spAutoFit/>
          </a:bodyPr>
          <a:lstStyle>
            <a:lvl1pPr>
              <a:defRPr sz="3000" b="1">
                <a:solidFill>
                  <a:srgbClr val="000000"/>
                </a:solidFill>
              </a:defRPr>
            </a:lvl1pPr>
          </a:lstStyle>
          <a:p>
            <a:r>
              <a:rPr sz="1800" dirty="0"/>
              <a:t>Discard</a:t>
            </a:r>
            <a:endParaRPr sz="1800" dirty="0"/>
          </a:p>
        </p:txBody>
      </p:sp>
      <p:sp>
        <p:nvSpPr>
          <p:cNvPr id="177" name="文本框 176"/>
          <p:cNvSpPr txBox="1"/>
          <p:nvPr/>
        </p:nvSpPr>
        <p:spPr>
          <a:xfrm>
            <a:off x="784949" y="944536"/>
            <a:ext cx="10734216" cy="706755"/>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dk1"/>
                </a:solidFill>
                <a:sym typeface="+mn-lt"/>
              </a:rPr>
              <a:t>A group of fuzzers adopt a random search mechanism namely Havoc, explicitly or implicitly, to augment their edge exploration. </a:t>
            </a:r>
            <a:endParaRPr lang="en-US" altLang="zh-CN" sz="2000" dirty="0">
              <a:solidFill>
                <a:schemeClr val="dk1"/>
              </a:solidFill>
            </a:endParaRPr>
          </a:p>
        </p:txBody>
      </p:sp>
      <p:sp>
        <p:nvSpPr>
          <p:cNvPr id="194" name="矩形 193"/>
          <p:cNvSpPr/>
          <p:nvPr/>
        </p:nvSpPr>
        <p:spPr>
          <a:xfrm>
            <a:off x="784949" y="153596"/>
            <a:ext cx="9708607" cy="650875"/>
          </a:xfrm>
          <a:prstGeom prst="rect">
            <a:avLst/>
          </a:prstGeom>
          <a:noFill/>
        </p:spPr>
        <p:txBody>
          <a:bodyPr wrap="square" numCol="1" spcCol="360000">
            <a:spAutoFit/>
          </a:bodyPr>
          <a:lstStyle/>
          <a:p>
            <a:pPr defTabSz="609600">
              <a:lnSpc>
                <a:spcPct val="130000"/>
              </a:lnSpc>
            </a:pPr>
            <a:r>
              <a:rPr lang="en-US" altLang="zh-CN" sz="2800" b="1" dirty="0">
                <a:solidFill>
                  <a:schemeClr val="tx2"/>
                </a:solidFill>
                <a:ea typeface="Arial" panose="020B0604020202020204"/>
                <a:cs typeface="Arial" panose="020B0604020202020204"/>
                <a:sym typeface="Arial" panose="020B0604020202020204"/>
              </a:rPr>
              <a:t>Havoc strategy </a:t>
            </a:r>
            <a:endParaRPr lang="en-US" altLang="zh-CN" sz="2800" b="1" dirty="0">
              <a:solidFill>
                <a:schemeClr val="tx1">
                  <a:lumMod val="75000"/>
                  <a:lumOff val="25000"/>
                </a:schemeClr>
              </a:solidFill>
              <a:latin typeface="+mj-lt"/>
              <a:ea typeface="微软雅黑" panose="020B0503020204020204" pitchFamily="34" charset="-122"/>
            </a:endParaRPr>
          </a:p>
        </p:txBody>
      </p:sp>
      <p:grpSp>
        <p:nvGrpSpPr>
          <p:cNvPr id="3" name="组合 2"/>
          <p:cNvGrpSpPr/>
          <p:nvPr/>
        </p:nvGrpSpPr>
        <p:grpSpPr>
          <a:xfrm>
            <a:off x="3075421" y="5577719"/>
            <a:ext cx="879977" cy="836699"/>
            <a:chOff x="3113575" y="5543569"/>
            <a:chExt cx="879977" cy="836699"/>
          </a:xfrm>
        </p:grpSpPr>
        <p:pic>
          <p:nvPicPr>
            <p:cNvPr id="195" name="vote.png" descr="vote.png"/>
            <p:cNvPicPr>
              <a:picLocks noChangeAspect="1"/>
            </p:cNvPicPr>
            <p:nvPr/>
          </p:nvPicPr>
          <p:blipFill>
            <a:blip r:embed="rId9"/>
            <a:srcRect r="51408" b="6099"/>
            <a:stretch>
              <a:fillRect/>
            </a:stretch>
          </p:blipFill>
          <p:spPr>
            <a:xfrm>
              <a:off x="3113575" y="5543569"/>
              <a:ext cx="432971" cy="836699"/>
            </a:xfrm>
            <a:prstGeom prst="rect">
              <a:avLst/>
            </a:prstGeom>
            <a:ln w="12700">
              <a:miter lim="400000"/>
              <a:headEnd/>
              <a:tailEnd/>
            </a:ln>
          </p:spPr>
        </p:pic>
        <p:sp>
          <p:nvSpPr>
            <p:cNvPr id="196" name="Discard"/>
            <p:cNvSpPr txBox="1"/>
            <p:nvPr/>
          </p:nvSpPr>
          <p:spPr>
            <a:xfrm>
              <a:off x="3565550" y="5795685"/>
              <a:ext cx="428002" cy="372603"/>
            </a:xfrm>
            <a:prstGeom prst="rect">
              <a:avLst/>
            </a:prstGeom>
            <a:noFill/>
            <a:ln w="12700" cap="flat">
              <a:noFill/>
              <a:miter lim="400000"/>
            </a:ln>
            <a:effectLst/>
          </p:spPr>
          <p:txBody>
            <a:bodyPr wrap="none" lIns="25400" tIns="25400" rIns="25400" bIns="25400" numCol="1" anchor="ctr">
              <a:spAutoFit/>
            </a:bodyPr>
            <a:lstStyle>
              <a:lvl1pPr>
                <a:defRPr sz="3000" b="1">
                  <a:solidFill>
                    <a:srgbClr val="000000"/>
                  </a:solidFill>
                </a:defRPr>
              </a:lvl1pPr>
            </a:lstStyle>
            <a:p>
              <a:pPr algn="r">
                <a:lnSpc>
                  <a:spcPct val="130000"/>
                </a:lnSpc>
                <a:spcBef>
                  <a:spcPts val="600"/>
                </a:spcBef>
                <a:defRPr/>
              </a:pPr>
              <a:r>
                <a:rPr lang="en-US" altLang="zh-CN" sz="1800" b="0" kern="0" dirty="0">
                  <a:latin typeface="Century Gothic" panose="020B0502020202020204" charset="0"/>
                  <a:ea typeface="微软雅黑" panose="020B0503020204020204" pitchFamily="34" charset="-122"/>
                </a:rPr>
                <a:t>Yes</a:t>
              </a:r>
              <a:endParaRPr sz="1800" b="0" kern="0" dirty="0">
                <a:latin typeface="Century Gothic" panose="020B0502020202020204" charset="0"/>
                <a:ea typeface="微软雅黑" panose="020B0503020204020204" pitchFamily="34" charset="-122"/>
              </a:endParaRPr>
            </a:p>
          </p:txBody>
        </p:sp>
      </p:grpSp>
      <p:grpSp>
        <p:nvGrpSpPr>
          <p:cNvPr id="6" name="组合 5"/>
          <p:cNvGrpSpPr/>
          <p:nvPr/>
        </p:nvGrpSpPr>
        <p:grpSpPr>
          <a:xfrm>
            <a:off x="5416212" y="5555822"/>
            <a:ext cx="856810" cy="881249"/>
            <a:chOff x="4810479" y="5607087"/>
            <a:chExt cx="856810" cy="881249"/>
          </a:xfrm>
        </p:grpSpPr>
        <p:sp>
          <p:nvSpPr>
            <p:cNvPr id="192" name="文本框 191"/>
            <p:cNvSpPr txBox="1"/>
            <p:nvPr/>
          </p:nvSpPr>
          <p:spPr>
            <a:xfrm>
              <a:off x="5013935" y="5837148"/>
              <a:ext cx="653354" cy="413639"/>
            </a:xfrm>
            <a:prstGeom prst="rect">
              <a:avLst/>
            </a:prstGeom>
            <a:noFill/>
          </p:spPr>
          <p:txBody>
            <a:bodyPr wrap="square" rtlCol="0">
              <a:spAutoFit/>
            </a:bodyPr>
            <a:lstStyle/>
            <a:p>
              <a:pPr marL="0" marR="0" lvl="0" indent="0" algn="r" defTabSz="914400" rtl="0" eaLnBrk="1" fontAlgn="auto" latinLnBrk="0" hangingPunct="1">
                <a:lnSpc>
                  <a:spcPct val="130000"/>
                </a:lnSpc>
                <a:spcBef>
                  <a:spcPts val="600"/>
                </a:spcBef>
                <a:spcAft>
                  <a:spcPts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rPr>
                <a:t>No</a:t>
              </a:r>
              <a:endParaRPr kumimoji="0" lang="en-US" altLang="zh-CN" sz="18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endParaRPr>
            </a:p>
          </p:txBody>
        </p:sp>
        <p:pic>
          <p:nvPicPr>
            <p:cNvPr id="197" name="vote.png" descr="vote.png"/>
            <p:cNvPicPr>
              <a:picLocks noChangeAspect="1"/>
            </p:cNvPicPr>
            <p:nvPr/>
          </p:nvPicPr>
          <p:blipFill>
            <a:blip r:embed="rId9"/>
            <a:srcRect l="50886"/>
            <a:stretch>
              <a:fillRect/>
            </a:stretch>
          </p:blipFill>
          <p:spPr>
            <a:xfrm>
              <a:off x="4810479" y="5607087"/>
              <a:ext cx="432816" cy="881249"/>
            </a:xfrm>
            <a:prstGeom prst="rect">
              <a:avLst/>
            </a:prstGeom>
            <a:ln w="12700" cap="flat">
              <a:noFill/>
              <a:miter lim="400000"/>
              <a:headEnd/>
              <a:tailEnd/>
            </a:ln>
            <a:effectLst/>
          </p:spPr>
        </p:pic>
      </p:grpSp>
    </p:spTree>
    <p:custDataLst>
      <p:tags r:id="rId10"/>
    </p:custDataLst>
  </p:cSld>
  <p:clrMapOvr>
    <a:masterClrMapping/>
  </p:clrMapOvr>
  <mc:AlternateContent xmlns:mc="http://schemas.openxmlformats.org/markup-compatibility/2006">
    <mc:Choice xmlns:p14="http://schemas.microsoft.com/office/powerpoint/2010/main" Requires="p14">
      <p:transition p14:dur="300" advTm="76373">
        <p:fade/>
      </p:transition>
    </mc:Choice>
    <mc:Fallback>
      <p:transition advTm="76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500"/>
                                        <p:tgtEl>
                                          <p:spTgt spid="2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
                                        </p:tgtEl>
                                        <p:attrNameLst>
                                          <p:attrName>style.visibility</p:attrName>
                                        </p:attrNameLst>
                                      </p:cBhvr>
                                      <p:to>
                                        <p:strVal val="visible"/>
                                      </p:to>
                                    </p:set>
                                    <p:animEffect transition="in" filter="fade">
                                      <p:cBhvr>
                                        <p:cTn id="32" dur="500"/>
                                        <p:tgtEl>
                                          <p:spTgt spid="28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500"/>
                                        <p:tgtEl>
                                          <p:spTgt spid="1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6"/>
                                        </p:tgtEl>
                                        <p:attrNameLst>
                                          <p:attrName>style.visibility</p:attrName>
                                        </p:attrNameLst>
                                      </p:cBhvr>
                                      <p:to>
                                        <p:strVal val="visible"/>
                                      </p:to>
                                    </p:set>
                                    <p:animEffect transition="in" filter="fade">
                                      <p:cBhvr>
                                        <p:cTn id="42" dur="500"/>
                                        <p:tgtEl>
                                          <p:spTgt spid="1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500"/>
                                        <p:tgtEl>
                                          <p:spTgt spid="14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500"/>
                                        <p:tgtEl>
                                          <p:spTgt spid="1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fade">
                                      <p:cBhvr>
                                        <p:cTn id="57" dur="500"/>
                                        <p:tgtEl>
                                          <p:spTgt spid="1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500"/>
                                        <p:tgtEl>
                                          <p:spTgt spid="14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fade">
                                      <p:cBhvr>
                                        <p:cTn id="72" dur="500"/>
                                        <p:tgtEl>
                                          <p:spTgt spid="11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5"/>
                                        </p:tgtEl>
                                        <p:attrNameLst>
                                          <p:attrName>style.visibility</p:attrName>
                                        </p:attrNameLst>
                                      </p:cBhvr>
                                      <p:to>
                                        <p:strVal val="visible"/>
                                      </p:to>
                                    </p:set>
                                    <p:animEffect transition="in" filter="fade">
                                      <p:cBhvr>
                                        <p:cTn id="77" dur="500"/>
                                        <p:tgtEl>
                                          <p:spTgt spid="1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17"/>
                                        </p:tgtEl>
                                        <p:attrNameLst>
                                          <p:attrName>style.visibility</p:attrName>
                                        </p:attrNameLst>
                                      </p:cBhvr>
                                      <p:to>
                                        <p:strVal val="visible"/>
                                      </p:to>
                                    </p:set>
                                    <p:animEffect transition="in" filter="fade">
                                      <p:cBhvr>
                                        <p:cTn id="87" dur="500"/>
                                        <p:tgtEl>
                                          <p:spTgt spid="11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14"/>
                                        </p:tgtEl>
                                        <p:attrNameLst>
                                          <p:attrName>style.visibility</p:attrName>
                                        </p:attrNameLst>
                                      </p:cBhvr>
                                      <p:to>
                                        <p:strVal val="visible"/>
                                      </p:to>
                                    </p:set>
                                    <p:animEffect transition="in" filter="fade">
                                      <p:cBhvr>
                                        <p:cTn id="92" dur="500"/>
                                        <p:tgtEl>
                                          <p:spTgt spid="11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1"/>
                                        </p:tgtEl>
                                        <p:attrNameLst>
                                          <p:attrName>style.visibility</p:attrName>
                                        </p:attrNameLst>
                                      </p:cBhvr>
                                      <p:to>
                                        <p:strVal val="visible"/>
                                      </p:to>
                                    </p:set>
                                    <p:animEffect transition="in" filter="fade">
                                      <p:cBhvr>
                                        <p:cTn id="97" dur="500"/>
                                        <p:tgtEl>
                                          <p:spTgt spid="1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12"/>
                                        </p:tgtEl>
                                        <p:attrNameLst>
                                          <p:attrName>style.visibility</p:attrName>
                                        </p:attrNameLst>
                                      </p:cBhvr>
                                      <p:to>
                                        <p:strVal val="visible"/>
                                      </p:to>
                                    </p:set>
                                    <p:animEffect transition="in" filter="fade">
                                      <p:cBhvr>
                                        <p:cTn id="102" dur="500"/>
                                        <p:tgtEl>
                                          <p:spTgt spid="11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7"/>
                                        </p:tgtEl>
                                        <p:attrNameLst>
                                          <p:attrName>style.visibility</p:attrName>
                                        </p:attrNameLst>
                                      </p:cBhvr>
                                      <p:to>
                                        <p:strVal val="visible"/>
                                      </p:to>
                                    </p:set>
                                    <p:animEffect transition="in" filter="fade">
                                      <p:cBhvr>
                                        <p:cTn id="107" dur="500"/>
                                        <p:tgtEl>
                                          <p:spTgt spid="24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78"/>
                                        </p:tgtEl>
                                        <p:attrNameLst>
                                          <p:attrName>style.visibility</p:attrName>
                                        </p:attrNameLst>
                                      </p:cBhvr>
                                      <p:to>
                                        <p:strVal val="visible"/>
                                      </p:to>
                                    </p:set>
                                    <p:animEffect transition="in" filter="fade">
                                      <p:cBhvr>
                                        <p:cTn id="112" dur="500"/>
                                        <p:tgtEl>
                                          <p:spTgt spid="27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82"/>
                                        </p:tgtEl>
                                        <p:attrNameLst>
                                          <p:attrName>style.visibility</p:attrName>
                                        </p:attrNameLst>
                                      </p:cBhvr>
                                      <p:to>
                                        <p:strVal val="visible"/>
                                      </p:to>
                                    </p:set>
                                    <p:animEffect transition="in" filter="fade">
                                      <p:cBhvr>
                                        <p:cTn id="117" dur="500"/>
                                        <p:tgtEl>
                                          <p:spTgt spid="28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51"/>
                                        </p:tgtEl>
                                        <p:attrNameLst>
                                          <p:attrName>style.visibility</p:attrName>
                                        </p:attrNameLst>
                                      </p:cBhvr>
                                      <p:to>
                                        <p:strVal val="visible"/>
                                      </p:to>
                                    </p:set>
                                    <p:animEffect transition="in" filter="fade">
                                      <p:cBhvr>
                                        <p:cTn id="122" dur="500"/>
                                        <p:tgtEl>
                                          <p:spTgt spid="25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48"/>
                                        </p:tgtEl>
                                        <p:attrNameLst>
                                          <p:attrName>style.visibility</p:attrName>
                                        </p:attrNameLst>
                                      </p:cBhvr>
                                      <p:to>
                                        <p:strVal val="visible"/>
                                      </p:to>
                                    </p:set>
                                    <p:animEffect transition="in" filter="fade">
                                      <p:cBhvr>
                                        <p:cTn id="127" dur="500"/>
                                        <p:tgtEl>
                                          <p:spTgt spid="24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45"/>
                                        </p:tgtEl>
                                        <p:attrNameLst>
                                          <p:attrName>style.visibility</p:attrName>
                                        </p:attrNameLst>
                                      </p:cBhvr>
                                      <p:to>
                                        <p:strVal val="visible"/>
                                      </p:to>
                                    </p:set>
                                    <p:animEffect transition="in" filter="fade">
                                      <p:cBhvr>
                                        <p:cTn id="132" dur="500"/>
                                        <p:tgtEl>
                                          <p:spTgt spid="24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46"/>
                                        </p:tgtEl>
                                        <p:attrNameLst>
                                          <p:attrName>style.visibility</p:attrName>
                                        </p:attrNameLst>
                                      </p:cBhvr>
                                      <p:to>
                                        <p:strVal val="visible"/>
                                      </p:to>
                                    </p:set>
                                    <p:animEffect transition="in" filter="fade">
                                      <p:cBhvr>
                                        <p:cTn id="137" dur="500"/>
                                        <p:tgtEl>
                                          <p:spTgt spid="24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91"/>
                                        </p:tgtEl>
                                        <p:attrNameLst>
                                          <p:attrName>style.visibility</p:attrName>
                                        </p:attrNameLst>
                                      </p:cBhvr>
                                      <p:to>
                                        <p:strVal val="visible"/>
                                      </p:to>
                                    </p:set>
                                    <p:animEffect transition="in" filter="fade">
                                      <p:cBhvr>
                                        <p:cTn id="142" dur="500"/>
                                        <p:tgtEl>
                                          <p:spTgt spid="291"/>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89"/>
                                        </p:tgtEl>
                                        <p:attrNameLst>
                                          <p:attrName>style.visibility</p:attrName>
                                        </p:attrNameLst>
                                      </p:cBhvr>
                                      <p:to>
                                        <p:strVal val="visible"/>
                                      </p:to>
                                    </p:set>
                                    <p:animEffect transition="in" filter="fade">
                                      <p:cBhvr>
                                        <p:cTn id="147" dur="500"/>
                                        <p:tgtEl>
                                          <p:spTgt spid="28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290"/>
                                        </p:tgtEl>
                                        <p:attrNameLst>
                                          <p:attrName>style.visibility</p:attrName>
                                        </p:attrNameLst>
                                      </p:cBhvr>
                                      <p:to>
                                        <p:strVal val="visible"/>
                                      </p:to>
                                    </p:set>
                                    <p:animEffect transition="in" filter="fade">
                                      <p:cBhvr>
                                        <p:cTn id="152" dur="500"/>
                                        <p:tgtEl>
                                          <p:spTgt spid="29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20"/>
                                        </p:tgtEl>
                                        <p:attrNameLst>
                                          <p:attrName>style.visibility</p:attrName>
                                        </p:attrNameLst>
                                      </p:cBhvr>
                                      <p:to>
                                        <p:strVal val="visible"/>
                                      </p:to>
                                    </p:set>
                                    <p:animEffect transition="in" filter="fade">
                                      <p:cBhvr>
                                        <p:cTn id="157" dur="500"/>
                                        <p:tgtEl>
                                          <p:spTgt spid="20"/>
                                        </p:tgtEl>
                                      </p:cBhvr>
                                    </p:animEffect>
                                  </p:childTnLst>
                                </p:cTn>
                              </p:par>
                              <p:par>
                                <p:cTn id="158" presetID="10" presetClass="entr" presetSubtype="0" fill="hold" nodeType="withEffect">
                                  <p:stCondLst>
                                    <p:cond delay="0"/>
                                  </p:stCondLst>
                                  <p:childTnLst>
                                    <p:set>
                                      <p:cBhvr>
                                        <p:cTn id="159" dur="1" fill="hold">
                                          <p:stCondLst>
                                            <p:cond delay="0"/>
                                          </p:stCondLst>
                                        </p:cTn>
                                        <p:tgtEl>
                                          <p:spTgt spid="3"/>
                                        </p:tgtEl>
                                        <p:attrNameLst>
                                          <p:attrName>style.visibility</p:attrName>
                                        </p:attrNameLst>
                                      </p:cBhvr>
                                      <p:to>
                                        <p:strVal val="visible"/>
                                      </p:to>
                                    </p:set>
                                    <p:animEffect transition="in" filter="fade">
                                      <p:cBhvr>
                                        <p:cTn id="160" dur="500"/>
                                        <p:tgtEl>
                                          <p:spTgt spid="3"/>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73"/>
                                        </p:tgtEl>
                                        <p:attrNameLst>
                                          <p:attrName>style.visibility</p:attrName>
                                        </p:attrNameLst>
                                      </p:cBhvr>
                                      <p:to>
                                        <p:strVal val="visible"/>
                                      </p:to>
                                    </p:set>
                                    <p:animEffect transition="in" filter="fade">
                                      <p:cBhvr>
                                        <p:cTn id="165" dur="500"/>
                                        <p:tgtEl>
                                          <p:spTgt spid="173"/>
                                        </p:tgtEl>
                                      </p:cBhvr>
                                    </p:animEffect>
                                  </p:childTnLst>
                                </p:cTn>
                              </p:par>
                              <p:par>
                                <p:cTn id="166" presetID="10" presetClass="entr" presetSubtype="0" fill="hold" nodeType="withEffect">
                                  <p:stCondLst>
                                    <p:cond delay="0"/>
                                  </p:stCondLst>
                                  <p:childTnLst>
                                    <p:set>
                                      <p:cBhvr>
                                        <p:cTn id="167" dur="1" fill="hold">
                                          <p:stCondLst>
                                            <p:cond delay="0"/>
                                          </p:stCondLst>
                                        </p:cTn>
                                        <p:tgtEl>
                                          <p:spTgt spid="6"/>
                                        </p:tgtEl>
                                        <p:attrNameLst>
                                          <p:attrName>style.visibility</p:attrName>
                                        </p:attrNameLst>
                                      </p:cBhvr>
                                      <p:to>
                                        <p:strVal val="visible"/>
                                      </p:to>
                                    </p:set>
                                    <p:animEffect transition="in" filter="fade">
                                      <p:cBhvr>
                                        <p:cTn id="168" dur="500"/>
                                        <p:tgtEl>
                                          <p:spTgt spid="6"/>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90"/>
                                        </p:tgtEl>
                                        <p:attrNameLst>
                                          <p:attrName>style.visibility</p:attrName>
                                        </p:attrNameLst>
                                      </p:cBhvr>
                                      <p:to>
                                        <p:strVal val="visible"/>
                                      </p:to>
                                    </p:set>
                                    <p:animEffect transition="in" filter="fade">
                                      <p:cBhvr>
                                        <p:cTn id="171" dur="500"/>
                                        <p:tgtEl>
                                          <p:spTgt spid="190"/>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1" nodeType="clickEffect">
                                  <p:stCondLst>
                                    <p:cond delay="0"/>
                                  </p:stCondLst>
                                  <p:childTnLst>
                                    <p:set>
                                      <p:cBhvr>
                                        <p:cTn id="175" dur="1" fill="hold">
                                          <p:stCondLst>
                                            <p:cond delay="0"/>
                                          </p:stCondLst>
                                        </p:cTn>
                                        <p:tgtEl>
                                          <p:spTgt spid="292"/>
                                        </p:tgtEl>
                                        <p:attrNameLst>
                                          <p:attrName>style.visibility</p:attrName>
                                        </p:attrNameLst>
                                      </p:cBhvr>
                                      <p:to>
                                        <p:strVal val="visible"/>
                                      </p:to>
                                    </p:set>
                                    <p:animEffect transition="in" filter="fade">
                                      <p:cBhvr>
                                        <p:cTn id="176" dur="250"/>
                                        <p:tgtEl>
                                          <p:spTgt spid="292"/>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176"/>
                                        </p:tgtEl>
                                        <p:attrNameLst>
                                          <p:attrName>style.visibility</p:attrName>
                                        </p:attrNameLst>
                                      </p:cBhvr>
                                      <p:to>
                                        <p:strVal val="visible"/>
                                      </p:to>
                                    </p:set>
                                    <p:animEffect transition="in" filter="fade">
                                      <p:cBhvr>
                                        <p:cTn id="181" dur="250"/>
                                        <p:tgtEl>
                                          <p:spTgt spid="176"/>
                                        </p:tgtEl>
                                      </p:cBhvr>
                                    </p:animEffect>
                                  </p:childTnLst>
                                </p:cTn>
                              </p:par>
                            </p:childTnLst>
                          </p:cTn>
                        </p:par>
                        <p:par>
                          <p:cTn id="182" fill="hold">
                            <p:stCondLst>
                              <p:cond delay="500"/>
                            </p:stCondLst>
                            <p:childTnLst>
                              <p:par>
                                <p:cTn id="183" presetID="10" presetClass="entr" presetSubtype="0" fill="hold" grpId="0" nodeType="afterEffect">
                                  <p:stCondLst>
                                    <p:cond delay="0"/>
                                  </p:stCondLst>
                                  <p:childTnLst>
                                    <p:set>
                                      <p:cBhvr>
                                        <p:cTn id="184" dur="1" fill="hold">
                                          <p:stCondLst>
                                            <p:cond delay="0"/>
                                          </p:stCondLst>
                                        </p:cTn>
                                        <p:tgtEl>
                                          <p:spTgt spid="171"/>
                                        </p:tgtEl>
                                        <p:attrNameLst>
                                          <p:attrName>style.visibility</p:attrName>
                                        </p:attrNameLst>
                                      </p:cBhvr>
                                      <p:to>
                                        <p:strVal val="visible"/>
                                      </p:to>
                                    </p:set>
                                    <p:animEffect transition="in" filter="fade">
                                      <p:cBhvr>
                                        <p:cTn id="185" dur="250"/>
                                        <p:tgtEl>
                                          <p:spTgt spid="171"/>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121"/>
                                        </p:tgtEl>
                                        <p:attrNameLst>
                                          <p:attrName>style.visibility</p:attrName>
                                        </p:attrNameLst>
                                      </p:cBhvr>
                                      <p:to>
                                        <p:strVal val="visible"/>
                                      </p:to>
                                    </p:set>
                                    <p:animEffect transition="in" filter="fade">
                                      <p:cBhvr>
                                        <p:cTn id="190" dur="250"/>
                                        <p:tgtEl>
                                          <p:spTgt spid="121"/>
                                        </p:tgtEl>
                                      </p:cBhvr>
                                    </p:animEffect>
                                  </p:childTnLst>
                                </p:cTn>
                              </p:par>
                            </p:childTnLst>
                          </p:cTn>
                        </p:par>
                        <p:par>
                          <p:cTn id="191" fill="hold">
                            <p:stCondLst>
                              <p:cond delay="500"/>
                            </p:stCondLst>
                            <p:childTnLst>
                              <p:par>
                                <p:cTn id="192" presetID="10" presetClass="entr" presetSubtype="0" fill="hold" grpId="1" nodeType="afterEffect">
                                  <p:stCondLst>
                                    <p:cond delay="0"/>
                                  </p:stCondLst>
                                  <p:childTnLst>
                                    <p:set>
                                      <p:cBhvr>
                                        <p:cTn id="193" dur="1" fill="hold">
                                          <p:stCondLst>
                                            <p:cond delay="0"/>
                                          </p:stCondLst>
                                        </p:cTn>
                                        <p:tgtEl>
                                          <p:spTgt spid="174"/>
                                        </p:tgtEl>
                                        <p:attrNameLst>
                                          <p:attrName>style.visibility</p:attrName>
                                        </p:attrNameLst>
                                      </p:cBhvr>
                                      <p:to>
                                        <p:strVal val="visible"/>
                                      </p:to>
                                    </p:set>
                                    <p:animEffect transition="in" filter="fade">
                                      <p:cBhvr>
                                        <p:cTn id="194" dur="250"/>
                                        <p:tgtEl>
                                          <p:spTgt spid="174"/>
                                        </p:tgtEl>
                                      </p:cBhvr>
                                    </p:animEffect>
                                  </p:childTnLst>
                                </p:cTn>
                              </p:par>
                            </p:childTnLst>
                          </p:cTn>
                        </p:par>
                        <p:par>
                          <p:cTn id="195" fill="hold">
                            <p:stCondLst>
                              <p:cond delay="1000"/>
                            </p:stCondLst>
                            <p:childTnLst>
                              <p:par>
                                <p:cTn id="196" presetID="22" presetClass="entr" presetSubtype="1" fill="hold" grpId="0" nodeType="afterEffect">
                                  <p:stCondLst>
                                    <p:cond delay="0"/>
                                  </p:stCondLst>
                                  <p:childTnLst>
                                    <p:set>
                                      <p:cBhvr>
                                        <p:cTn id="197" dur="1" fill="hold">
                                          <p:stCondLst>
                                            <p:cond delay="0"/>
                                          </p:stCondLst>
                                        </p:cTn>
                                        <p:tgtEl>
                                          <p:spTgt spid="175"/>
                                        </p:tgtEl>
                                        <p:attrNameLst>
                                          <p:attrName>style.visibility</p:attrName>
                                        </p:attrNameLst>
                                      </p:cBhvr>
                                      <p:to>
                                        <p:strVal val="visible"/>
                                      </p:to>
                                    </p:set>
                                    <p:animEffect transition="in" filter="wipe(up)">
                                      <p:cBhvr>
                                        <p:cTn id="198" dur="250"/>
                                        <p:tgtEl>
                                          <p:spTgt spid="175"/>
                                        </p:tgtEl>
                                      </p:cBhvr>
                                    </p:animEffect>
                                  </p:childTnLst>
                                </p:cTn>
                              </p:par>
                            </p:childTnLst>
                          </p:cTn>
                        </p:par>
                        <p:par>
                          <p:cTn id="199" fill="hold">
                            <p:stCondLst>
                              <p:cond delay="1500"/>
                            </p:stCondLst>
                            <p:childTnLst>
                              <p:par>
                                <p:cTn id="200" presetID="10" presetClass="entr" presetSubtype="0" fill="hold" grpId="1" nodeType="afterEffect">
                                  <p:stCondLst>
                                    <p:cond delay="0"/>
                                  </p:stCondLst>
                                  <p:childTnLst>
                                    <p:set>
                                      <p:cBhvr>
                                        <p:cTn id="201" dur="1" fill="hold">
                                          <p:stCondLst>
                                            <p:cond delay="0"/>
                                          </p:stCondLst>
                                        </p:cTn>
                                        <p:tgtEl>
                                          <p:spTgt spid="178"/>
                                        </p:tgtEl>
                                        <p:attrNameLst>
                                          <p:attrName>style.visibility</p:attrName>
                                        </p:attrNameLst>
                                      </p:cBhvr>
                                      <p:to>
                                        <p:strVal val="visible"/>
                                      </p:to>
                                    </p:set>
                                    <p:animEffect transition="in" filter="fade">
                                      <p:cBhvr>
                                        <p:cTn id="202" dur="250"/>
                                        <p:tgtEl>
                                          <p:spTgt spid="178"/>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250"/>
                                        <p:tgtEl>
                                          <p:spTgt spid="175"/>
                                        </p:tgtEl>
                                      </p:cBhvr>
                                    </p:animEffect>
                                    <p:set>
                                      <p:cBhvr>
                                        <p:cTn id="207" dur="1" fill="hold">
                                          <p:stCondLst>
                                            <p:cond delay="249"/>
                                          </p:stCondLst>
                                        </p:cTn>
                                        <p:tgtEl>
                                          <p:spTgt spid="175"/>
                                        </p:tgtEl>
                                        <p:attrNameLst>
                                          <p:attrName>style.visibility</p:attrName>
                                        </p:attrNameLst>
                                      </p:cBhvr>
                                      <p:to>
                                        <p:strVal val="hidden"/>
                                      </p:to>
                                    </p:set>
                                  </p:childTnLst>
                                </p:cTn>
                              </p:par>
                              <p:par>
                                <p:cTn id="208" presetID="10" presetClass="exit" presetSubtype="0" fill="hold" grpId="2" nodeType="withEffect">
                                  <p:stCondLst>
                                    <p:cond delay="0"/>
                                  </p:stCondLst>
                                  <p:childTnLst>
                                    <p:animEffect transition="out" filter="fade">
                                      <p:cBhvr>
                                        <p:cTn id="209" dur="250"/>
                                        <p:tgtEl>
                                          <p:spTgt spid="178"/>
                                        </p:tgtEl>
                                      </p:cBhvr>
                                    </p:animEffect>
                                    <p:set>
                                      <p:cBhvr>
                                        <p:cTn id="210" dur="1" fill="hold">
                                          <p:stCondLst>
                                            <p:cond delay="249"/>
                                          </p:stCondLst>
                                        </p:cTn>
                                        <p:tgtEl>
                                          <p:spTgt spid="178"/>
                                        </p:tgtEl>
                                        <p:attrNameLst>
                                          <p:attrName>style.visibility</p:attrName>
                                        </p:attrNameLst>
                                      </p:cBhvr>
                                      <p:to>
                                        <p:strVal val="hidden"/>
                                      </p:to>
                                    </p:set>
                                  </p:childTnLst>
                                </p:cTn>
                              </p:par>
                            </p:childTnLst>
                          </p:cTn>
                        </p:par>
                        <p:par>
                          <p:cTn id="211" fill="hold">
                            <p:stCondLst>
                              <p:cond delay="500"/>
                            </p:stCondLst>
                            <p:childTnLst>
                              <p:par>
                                <p:cTn id="212" presetID="22" presetClass="entr" presetSubtype="1" fill="hold" nodeType="afterEffect">
                                  <p:stCondLst>
                                    <p:cond delay="0"/>
                                  </p:stCondLst>
                                  <p:childTnLst>
                                    <p:set>
                                      <p:cBhvr>
                                        <p:cTn id="213" dur="1" fill="hold">
                                          <p:stCondLst>
                                            <p:cond delay="0"/>
                                          </p:stCondLst>
                                        </p:cTn>
                                        <p:tgtEl>
                                          <p:spTgt spid="181"/>
                                        </p:tgtEl>
                                        <p:attrNameLst>
                                          <p:attrName>style.visibility</p:attrName>
                                        </p:attrNameLst>
                                      </p:cBhvr>
                                      <p:to>
                                        <p:strVal val="visible"/>
                                      </p:to>
                                    </p:set>
                                    <p:animEffect transition="in" filter="wipe(up)">
                                      <p:cBhvr>
                                        <p:cTn id="214" dur="250"/>
                                        <p:tgtEl>
                                          <p:spTgt spid="181"/>
                                        </p:tgtEl>
                                      </p:cBhvr>
                                    </p:animEffect>
                                  </p:childTnLst>
                                </p:cTn>
                              </p:par>
                            </p:childTnLst>
                          </p:cTn>
                        </p:par>
                        <p:par>
                          <p:cTn id="215" fill="hold">
                            <p:stCondLst>
                              <p:cond delay="1000"/>
                            </p:stCondLst>
                            <p:childTnLst>
                              <p:par>
                                <p:cTn id="216" presetID="10" presetClass="entr" presetSubtype="0" fill="hold" nodeType="afterEffect">
                                  <p:stCondLst>
                                    <p:cond delay="0"/>
                                  </p:stCondLst>
                                  <p:childTnLst>
                                    <p:set>
                                      <p:cBhvr>
                                        <p:cTn id="217" dur="1" fill="hold">
                                          <p:stCondLst>
                                            <p:cond delay="0"/>
                                          </p:stCondLst>
                                        </p:cTn>
                                        <p:tgtEl>
                                          <p:spTgt spid="14"/>
                                        </p:tgtEl>
                                        <p:attrNameLst>
                                          <p:attrName>style.visibility</p:attrName>
                                        </p:attrNameLst>
                                      </p:cBhvr>
                                      <p:to>
                                        <p:strVal val="visible"/>
                                      </p:to>
                                    </p:set>
                                    <p:animEffect transition="in" filter="fade">
                                      <p:cBhvr>
                                        <p:cTn id="218" dur="250"/>
                                        <p:tgtEl>
                                          <p:spTgt spid="14"/>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grpId="1" nodeType="clickEffect">
                                  <p:stCondLst>
                                    <p:cond delay="0"/>
                                  </p:stCondLst>
                                  <p:childTnLst>
                                    <p:set>
                                      <p:cBhvr>
                                        <p:cTn id="222" dur="1" fill="hold">
                                          <p:stCondLst>
                                            <p:cond delay="0"/>
                                          </p:stCondLst>
                                        </p:cTn>
                                        <p:tgtEl>
                                          <p:spTgt spid="182"/>
                                        </p:tgtEl>
                                        <p:attrNameLst>
                                          <p:attrName>style.visibility</p:attrName>
                                        </p:attrNameLst>
                                      </p:cBhvr>
                                      <p:to>
                                        <p:strVal val="visible"/>
                                      </p:to>
                                    </p:set>
                                    <p:animEffect transition="in" filter="fade">
                                      <p:cBhvr>
                                        <p:cTn id="223" dur="250"/>
                                        <p:tgtEl>
                                          <p:spTgt spid="182"/>
                                        </p:tgtEl>
                                      </p:cBhvr>
                                    </p:animEffect>
                                  </p:childTnLst>
                                </p:cTn>
                              </p:par>
                            </p:childTnLst>
                          </p:cTn>
                        </p:par>
                        <p:par>
                          <p:cTn id="224" fill="hold">
                            <p:stCondLst>
                              <p:cond delay="500"/>
                            </p:stCondLst>
                            <p:childTnLst>
                              <p:par>
                                <p:cTn id="225" presetID="22" presetClass="entr" presetSubtype="1" fill="hold" grpId="0" nodeType="afterEffect">
                                  <p:stCondLst>
                                    <p:cond delay="0"/>
                                  </p:stCondLst>
                                  <p:childTnLst>
                                    <p:set>
                                      <p:cBhvr>
                                        <p:cTn id="226" dur="1" fill="hold">
                                          <p:stCondLst>
                                            <p:cond delay="0"/>
                                          </p:stCondLst>
                                        </p:cTn>
                                        <p:tgtEl>
                                          <p:spTgt spid="183"/>
                                        </p:tgtEl>
                                        <p:attrNameLst>
                                          <p:attrName>style.visibility</p:attrName>
                                        </p:attrNameLst>
                                      </p:cBhvr>
                                      <p:to>
                                        <p:strVal val="visible"/>
                                      </p:to>
                                    </p:set>
                                    <p:animEffect transition="in" filter="wipe(up)">
                                      <p:cBhvr>
                                        <p:cTn id="227" dur="250"/>
                                        <p:tgtEl>
                                          <p:spTgt spid="183"/>
                                        </p:tgtEl>
                                      </p:cBhvr>
                                    </p:animEffect>
                                  </p:childTnLst>
                                </p:cTn>
                              </p:par>
                            </p:childTnLst>
                          </p:cTn>
                        </p:par>
                        <p:par>
                          <p:cTn id="228" fill="hold">
                            <p:stCondLst>
                              <p:cond delay="1000"/>
                            </p:stCondLst>
                            <p:childTnLst>
                              <p:par>
                                <p:cTn id="229" presetID="10" presetClass="entr" presetSubtype="0" fill="hold" grpId="1" nodeType="afterEffect">
                                  <p:stCondLst>
                                    <p:cond delay="0"/>
                                  </p:stCondLst>
                                  <p:childTnLst>
                                    <p:set>
                                      <p:cBhvr>
                                        <p:cTn id="230" dur="1" fill="hold">
                                          <p:stCondLst>
                                            <p:cond delay="0"/>
                                          </p:stCondLst>
                                        </p:cTn>
                                        <p:tgtEl>
                                          <p:spTgt spid="184"/>
                                        </p:tgtEl>
                                        <p:attrNameLst>
                                          <p:attrName>style.visibility</p:attrName>
                                        </p:attrNameLst>
                                      </p:cBhvr>
                                      <p:to>
                                        <p:strVal val="visible"/>
                                      </p:to>
                                    </p:set>
                                    <p:animEffect transition="in" filter="fade">
                                      <p:cBhvr>
                                        <p:cTn id="231" dur="250"/>
                                        <p:tgtEl>
                                          <p:spTgt spid="184"/>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xit" presetSubtype="0" fill="hold" grpId="1" nodeType="clickEffect">
                                  <p:stCondLst>
                                    <p:cond delay="0"/>
                                  </p:stCondLst>
                                  <p:childTnLst>
                                    <p:animEffect transition="out" filter="fade">
                                      <p:cBhvr>
                                        <p:cTn id="235" dur="250"/>
                                        <p:tgtEl>
                                          <p:spTgt spid="183"/>
                                        </p:tgtEl>
                                      </p:cBhvr>
                                    </p:animEffect>
                                    <p:set>
                                      <p:cBhvr>
                                        <p:cTn id="236" dur="1" fill="hold">
                                          <p:stCondLst>
                                            <p:cond delay="249"/>
                                          </p:stCondLst>
                                        </p:cTn>
                                        <p:tgtEl>
                                          <p:spTgt spid="183"/>
                                        </p:tgtEl>
                                        <p:attrNameLst>
                                          <p:attrName>style.visibility</p:attrName>
                                        </p:attrNameLst>
                                      </p:cBhvr>
                                      <p:to>
                                        <p:strVal val="hidden"/>
                                      </p:to>
                                    </p:set>
                                  </p:childTnLst>
                                </p:cTn>
                              </p:par>
                              <p:par>
                                <p:cTn id="237" presetID="10" presetClass="exit" presetSubtype="0" fill="hold" grpId="2" nodeType="withEffect">
                                  <p:stCondLst>
                                    <p:cond delay="0"/>
                                  </p:stCondLst>
                                  <p:childTnLst>
                                    <p:animEffect transition="out" filter="fade">
                                      <p:cBhvr>
                                        <p:cTn id="238" dur="250"/>
                                        <p:tgtEl>
                                          <p:spTgt spid="184"/>
                                        </p:tgtEl>
                                      </p:cBhvr>
                                    </p:animEffect>
                                    <p:set>
                                      <p:cBhvr>
                                        <p:cTn id="239" dur="1" fill="hold">
                                          <p:stCondLst>
                                            <p:cond delay="249"/>
                                          </p:stCondLst>
                                        </p:cTn>
                                        <p:tgtEl>
                                          <p:spTgt spid="184"/>
                                        </p:tgtEl>
                                        <p:attrNameLst>
                                          <p:attrName>style.visibility</p:attrName>
                                        </p:attrNameLst>
                                      </p:cBhvr>
                                      <p:to>
                                        <p:strVal val="hidden"/>
                                      </p:to>
                                    </p:set>
                                  </p:childTnLst>
                                </p:cTn>
                              </p:par>
                            </p:childTnLst>
                          </p:cTn>
                        </p:par>
                        <p:par>
                          <p:cTn id="240" fill="hold">
                            <p:stCondLst>
                              <p:cond delay="500"/>
                            </p:stCondLst>
                            <p:childTnLst>
                              <p:par>
                                <p:cTn id="241" presetID="22" presetClass="entr" presetSubtype="1" fill="hold" nodeType="afterEffect">
                                  <p:stCondLst>
                                    <p:cond delay="0"/>
                                  </p:stCondLst>
                                  <p:childTnLst>
                                    <p:set>
                                      <p:cBhvr>
                                        <p:cTn id="242" dur="1" fill="hold">
                                          <p:stCondLst>
                                            <p:cond delay="0"/>
                                          </p:stCondLst>
                                        </p:cTn>
                                        <p:tgtEl>
                                          <p:spTgt spid="185"/>
                                        </p:tgtEl>
                                        <p:attrNameLst>
                                          <p:attrName>style.visibility</p:attrName>
                                        </p:attrNameLst>
                                      </p:cBhvr>
                                      <p:to>
                                        <p:strVal val="visible"/>
                                      </p:to>
                                    </p:set>
                                    <p:animEffect transition="in" filter="wipe(up)">
                                      <p:cBhvr>
                                        <p:cTn id="243" dur="250"/>
                                        <p:tgtEl>
                                          <p:spTgt spid="185"/>
                                        </p:tgtEl>
                                      </p:cBhvr>
                                    </p:animEffect>
                                  </p:childTnLst>
                                </p:cTn>
                              </p:par>
                            </p:childTnLst>
                          </p:cTn>
                        </p:par>
                        <p:par>
                          <p:cTn id="244" fill="hold">
                            <p:stCondLst>
                              <p:cond delay="1000"/>
                            </p:stCondLst>
                            <p:childTnLst>
                              <p:par>
                                <p:cTn id="245" presetID="10" presetClass="entr" presetSubtype="0" fill="hold" nodeType="afterEffect">
                                  <p:stCondLst>
                                    <p:cond delay="0"/>
                                  </p:stCondLst>
                                  <p:childTnLst>
                                    <p:set>
                                      <p:cBhvr>
                                        <p:cTn id="246" dur="1" fill="hold">
                                          <p:stCondLst>
                                            <p:cond delay="0"/>
                                          </p:stCondLst>
                                        </p:cTn>
                                        <p:tgtEl>
                                          <p:spTgt spid="18"/>
                                        </p:tgtEl>
                                        <p:attrNameLst>
                                          <p:attrName>style.visibility</p:attrName>
                                        </p:attrNameLst>
                                      </p:cBhvr>
                                      <p:to>
                                        <p:strVal val="visible"/>
                                      </p:to>
                                    </p:set>
                                    <p:animEffect transition="in" filter="fade">
                                      <p:cBhvr>
                                        <p:cTn id="24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bldLvl="0" animBg="1"/>
      <p:bldP spid="142" grpId="0" bldLvl="0" animBg="1"/>
      <p:bldP spid="111" grpId="0" bldLvl="0" animBg="1"/>
      <p:bldP spid="245" grpId="0" bldLvl="0" animBg="1"/>
      <p:bldP spid="290" grpId="0"/>
      <p:bldP spid="292" grpId="0" animBg="1"/>
      <p:bldP spid="292" grpId="1" bldLvl="0" animBg="1"/>
      <p:bldP spid="174" grpId="0" animBg="1"/>
      <p:bldP spid="174" grpId="1" bldLvl="0" animBg="1"/>
      <p:bldP spid="175" grpId="0" bldLvl="0" animBg="1"/>
      <p:bldP spid="175" grpId="1" bldLvl="0" animBg="1"/>
      <p:bldP spid="178" grpId="0"/>
      <p:bldP spid="178" grpId="1"/>
      <p:bldP spid="178" grpId="2"/>
      <p:bldP spid="182" grpId="0" animBg="1"/>
      <p:bldP spid="182" grpId="1" bldLvl="0" animBg="1"/>
      <p:bldP spid="183" grpId="0" bldLvl="0" animBg="1"/>
      <p:bldP spid="183" grpId="1" bldLvl="0" animBg="1"/>
      <p:bldP spid="184" grpId="0"/>
      <p:bldP spid="184" grpId="1"/>
      <p:bldP spid="184" grpId="2"/>
      <p:bldP spid="171" grpId="0"/>
      <p:bldP spid="176" grpId="0"/>
      <p:bldP spid="190" grpId="0" bldLvl="0" animBg="1"/>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5" name="灯片编号占位符 4"/>
          <p:cNvSpPr>
            <a:spLocks noGrp="1"/>
          </p:cNvSpPr>
          <p:nvPr>
            <p:ph type="sldNum" sz="quarter" idx="15"/>
          </p:nvPr>
        </p:nvSpPr>
        <p:spPr>
          <a:xfrm>
            <a:off x="9142956" y="654456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3" name="矩形 2"/>
          <p:cNvSpPr/>
          <p:nvPr/>
        </p:nvSpPr>
        <p:spPr>
          <a:xfrm>
            <a:off x="784949" y="136525"/>
            <a:ext cx="9708607" cy="650875"/>
          </a:xfrm>
          <a:prstGeom prst="rect">
            <a:avLst/>
          </a:prstGeom>
          <a:noFill/>
        </p:spPr>
        <p:txBody>
          <a:bodyPr wrap="square" numCol="1" spcCol="360000">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Performance</a:t>
            </a:r>
            <a:r>
              <a:rPr kumimoji="0" lang="en-US" altLang="zh-CN" sz="2800" b="1" i="0" u="none" strike="noStrike" kern="1200" cap="none" spc="0" normalizeH="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 impact of the Havoc</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panose="020B0502020202020204"/>
              <a:ea typeface="微软雅黑" panose="020B0503020204020204" pitchFamily="34" charset="-122"/>
              <a:cs typeface="+mn-cs"/>
            </a:endParaRPr>
          </a:p>
        </p:txBody>
      </p:sp>
      <p:sp>
        <p:nvSpPr>
          <p:cNvPr id="45" name="圆角矩形 32"/>
          <p:cNvSpPr/>
          <p:nvPr/>
        </p:nvSpPr>
        <p:spPr>
          <a:xfrm>
            <a:off x="663575" y="3139440"/>
            <a:ext cx="10817225" cy="1163955"/>
          </a:xfrm>
          <a:prstGeom prst="roundRect">
            <a:avLst>
              <a:gd name="adj" fmla="val 6612"/>
            </a:avLst>
          </a:prstGeom>
          <a:solidFill>
            <a:srgbClr val="F2F2F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r>
              <a:rPr lang="zh-CN" altLang="en-US" b="1" dirty="0">
                <a:solidFill>
                  <a:schemeClr val="tx1"/>
                </a:solidFill>
                <a:latin typeface="Helvetica Neue Medium"/>
                <a:sym typeface="+mn-ea"/>
              </a:rPr>
              <a:t>Finding </a:t>
            </a:r>
            <a:r>
              <a:rPr lang="en-US" altLang="zh-CN" b="1" dirty="0">
                <a:solidFill>
                  <a:schemeClr val="tx1"/>
                </a:solidFill>
                <a:latin typeface="Helvetica Neue Medium"/>
                <a:sym typeface="+mn-ea"/>
              </a:rPr>
              <a:t>1</a:t>
            </a:r>
            <a:r>
              <a:rPr lang="zh-CN" altLang="en-US" b="1" dirty="0">
                <a:solidFill>
                  <a:schemeClr val="tx1"/>
                </a:solidFill>
                <a:latin typeface="Helvetica Neue Medium"/>
                <a:sym typeface="+mn-ea"/>
              </a:rPr>
              <a:t>:</a:t>
            </a:r>
            <a:r>
              <a:rPr lang="en-US" altLang="zh-CN" b="1" dirty="0">
                <a:solidFill>
                  <a:schemeClr val="tx1"/>
                </a:solidFill>
                <a:latin typeface="Helvetica Neue Medium"/>
                <a:sym typeface="+mn-ea"/>
              </a:rPr>
              <a:t> </a:t>
            </a:r>
            <a:r>
              <a:rPr lang="en-US" altLang="zh-CN" dirty="0">
                <a:solidFill>
                  <a:schemeClr val="tx1"/>
                </a:solidFill>
                <a:latin typeface="Helvetica Neue Medium"/>
                <a:cs typeface="+mn-lt"/>
                <a:sym typeface="+mn-ea"/>
              </a:rPr>
              <a:t>Applying Havoc can significantly improve the edge coverage performance of the studied fuzzers.</a:t>
            </a:r>
            <a:endParaRPr lang="zh-CN" altLang="en-US" dirty="0">
              <a:solidFill>
                <a:schemeClr val="tx1"/>
              </a:solidFill>
              <a:latin typeface="Helvetica Neue Medium"/>
              <a:cs typeface="+mn-lt"/>
              <a:sym typeface="+mn-ea"/>
            </a:endParaRPr>
          </a:p>
        </p:txBody>
      </p:sp>
      <p:sp>
        <p:nvSpPr>
          <p:cNvPr id="4" name="圆角矩形 32"/>
          <p:cNvSpPr/>
          <p:nvPr/>
        </p:nvSpPr>
        <p:spPr>
          <a:xfrm>
            <a:off x="683895" y="4331970"/>
            <a:ext cx="10869295" cy="1116965"/>
          </a:xfrm>
          <a:prstGeom prst="roundRect">
            <a:avLst>
              <a:gd name="adj" fmla="val 6612"/>
            </a:avLst>
          </a:prstGeom>
          <a:solidFill>
            <a:srgbClr val="F2F2F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r>
              <a:rPr lang="zh-CN" altLang="en-US" b="1" dirty="0">
                <a:solidFill>
                  <a:schemeClr val="tx1"/>
                </a:solidFill>
                <a:latin typeface="Helvetica Neue Medium"/>
                <a:sym typeface="+mn-ea"/>
              </a:rPr>
              <a:t>Finding </a:t>
            </a:r>
            <a:r>
              <a:rPr lang="en-US" altLang="zh-CN" b="1" dirty="0">
                <a:solidFill>
                  <a:schemeClr val="tx1"/>
                </a:solidFill>
                <a:latin typeface="Helvetica Neue Medium"/>
                <a:sym typeface="+mn-ea"/>
              </a:rPr>
              <a:t>2</a:t>
            </a:r>
            <a:r>
              <a:rPr lang="zh-CN" altLang="en-US" b="1" dirty="0">
                <a:solidFill>
                  <a:schemeClr val="tx1"/>
                </a:solidFill>
                <a:latin typeface="Helvetica Neue Medium"/>
                <a:sym typeface="+mn-ea"/>
              </a:rPr>
              <a:t>:</a:t>
            </a:r>
            <a:r>
              <a:rPr lang="en-US" altLang="zh-CN" b="1" dirty="0">
                <a:solidFill>
                  <a:schemeClr val="tx1"/>
                </a:solidFill>
                <a:latin typeface="Helvetica Neue Medium"/>
                <a:sym typeface="+mn-ea"/>
              </a:rPr>
              <a:t> </a:t>
            </a:r>
            <a:r>
              <a:rPr lang="en-US" altLang="zh-CN" dirty="0">
                <a:solidFill>
                  <a:schemeClr val="tx1"/>
                </a:solidFill>
                <a:latin typeface="Helvetica Neue Medium"/>
                <a:cs typeface="+mn-lt"/>
                <a:sym typeface="+mn-ea"/>
              </a:rPr>
              <a:t>Havoc is essentially a powerful fuzzer—executing Havoc under one seed without being appended to any fuzzer for sufficient time can already achieve superior edge coverage over many existing fuzzers.</a:t>
            </a:r>
            <a:endParaRPr lang="zh-CN" altLang="en-US" dirty="0">
              <a:solidFill>
                <a:schemeClr val="tx1"/>
              </a:solidFill>
              <a:latin typeface="Helvetica Neue Medium"/>
              <a:cs typeface="+mn-lt"/>
              <a:sym typeface="+mn-ea"/>
            </a:endParaRPr>
          </a:p>
        </p:txBody>
      </p:sp>
      <p:sp>
        <p:nvSpPr>
          <p:cNvPr id="26" name="圆角矩形 32"/>
          <p:cNvSpPr/>
          <p:nvPr/>
        </p:nvSpPr>
        <p:spPr>
          <a:xfrm>
            <a:off x="663575" y="5581015"/>
            <a:ext cx="10888980" cy="963295"/>
          </a:xfrm>
          <a:prstGeom prst="roundRect">
            <a:avLst>
              <a:gd name="adj" fmla="val 6612"/>
            </a:avLst>
          </a:prstGeom>
          <a:solidFill>
            <a:srgbClr val="F2F2F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r>
              <a:rPr lang="zh-CN" altLang="en-US" b="1" dirty="0">
                <a:solidFill>
                  <a:schemeClr val="tx1"/>
                </a:solidFill>
                <a:latin typeface="Helvetica Neue Medium"/>
                <a:sym typeface="+mn-ea"/>
              </a:rPr>
              <a:t>Finding </a:t>
            </a:r>
            <a:r>
              <a:rPr lang="en-US" altLang="zh-CN" b="1" dirty="0">
                <a:solidFill>
                  <a:schemeClr val="tx1"/>
                </a:solidFill>
                <a:latin typeface="Helvetica Neue Medium"/>
                <a:sym typeface="+mn-ea"/>
              </a:rPr>
              <a:t>3</a:t>
            </a:r>
            <a:r>
              <a:rPr lang="zh-CN" altLang="en-US" b="1" dirty="0">
                <a:solidFill>
                  <a:schemeClr val="tx1"/>
                </a:solidFill>
                <a:latin typeface="Helvetica Neue Medium"/>
                <a:sym typeface="+mn-ea"/>
              </a:rPr>
              <a:t>:</a:t>
            </a:r>
            <a:r>
              <a:rPr lang="en-US" altLang="zh-CN" b="1" dirty="0">
                <a:solidFill>
                  <a:schemeClr val="tx1"/>
                </a:solidFill>
                <a:latin typeface="Helvetica Neue Medium"/>
                <a:sym typeface="+mn-ea"/>
              </a:rPr>
              <a:t> </a:t>
            </a:r>
            <a:r>
              <a:rPr lang="en-US" altLang="zh-CN" dirty="0">
                <a:solidFill>
                  <a:schemeClr val="tx1"/>
                </a:solidFill>
                <a:latin typeface="Helvetica Neue Medium"/>
                <a:cs typeface="+mn-lt"/>
                <a:sym typeface="+mn-ea"/>
              </a:rPr>
              <a:t>Executing Havoc for a longer time upon a fuzzer can potentially result in stronger edge coverage performance.</a:t>
            </a:r>
            <a:endParaRPr lang="zh-CN" altLang="en-US" dirty="0">
              <a:solidFill>
                <a:schemeClr val="tx1"/>
              </a:solidFill>
              <a:latin typeface="Helvetica Neue Medium"/>
              <a:cs typeface="+mn-lt"/>
              <a:sym typeface="+mn-ea"/>
            </a:endParaRPr>
          </a:p>
        </p:txBody>
      </p:sp>
      <p:grpSp>
        <p:nvGrpSpPr>
          <p:cNvPr id="8" name="组合 7"/>
          <p:cNvGrpSpPr/>
          <p:nvPr/>
        </p:nvGrpSpPr>
        <p:grpSpPr>
          <a:xfrm>
            <a:off x="775970" y="888365"/>
            <a:ext cx="5585460" cy="2110942"/>
            <a:chOff x="750187" y="2185016"/>
            <a:chExt cx="5353814" cy="3756298"/>
          </a:xfrm>
        </p:grpSpPr>
        <p:sp>
          <p:nvSpPr>
            <p:cNvPr id="9" name="文本框 8"/>
            <p:cNvSpPr txBox="1"/>
            <p:nvPr/>
          </p:nvSpPr>
          <p:spPr>
            <a:xfrm>
              <a:off x="890251" y="2305149"/>
              <a:ext cx="5048138" cy="3636165"/>
            </a:xfrm>
            <a:prstGeom prst="rect">
              <a:avLst/>
            </a:prstGeom>
            <a:noFill/>
          </p:spPr>
          <p:txBody>
            <a:bodyPr wrap="square" rtlCol="0">
              <a:spAutoFit/>
            </a:bodyPr>
            <a:p>
              <a:pPr algn="l">
                <a:lnSpc>
                  <a:spcPct val="130000"/>
                </a:lnSpc>
                <a:spcBef>
                  <a:spcPts val="600"/>
                </a:spcBef>
              </a:pPr>
              <a:r>
                <a:rPr lang="en-US" altLang="zh-CN" dirty="0">
                  <a:solidFill>
                    <a:schemeClr val="dk1"/>
                  </a:solidFill>
                  <a:latin typeface="Helvetica Neue Medium"/>
                  <a:sym typeface="+mn-lt"/>
                </a:rPr>
                <a:t>Fuzzers with Havoc: </a:t>
              </a:r>
              <a:br>
                <a:rPr lang="en-US" altLang="zh-CN" dirty="0">
                  <a:solidFill>
                    <a:schemeClr val="dk1"/>
                  </a:solidFill>
                  <a:latin typeface="Helvetica Neue Medium"/>
                  <a:sym typeface="+mn-lt"/>
                </a:rPr>
              </a:b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AFL</a:t>
              </a:r>
              <a:r>
                <a:rPr lang="en-US" altLang="zh-CN" baseline="30000" dirty="0">
                  <a:solidFill>
                    <a:schemeClr val="dk1"/>
                  </a:solidFill>
                  <a:latin typeface="Helvetica Neue Medium"/>
                  <a:sym typeface="+mn-lt"/>
                </a:rPr>
                <a:t>[1]</a:t>
              </a: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AFL++</a:t>
              </a:r>
              <a:r>
                <a:rPr lang="en-US" altLang="zh-CN" baseline="30000" dirty="0">
                  <a:solidFill>
                    <a:schemeClr val="dk1"/>
                  </a:solidFill>
                  <a:latin typeface="Helvetica Neue Medium"/>
                  <a:sym typeface="+mn-lt"/>
                </a:rPr>
                <a:t>[2]</a:t>
              </a: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MOPT</a:t>
              </a:r>
              <a:r>
                <a:rPr lang="en-US" altLang="zh-CN" baseline="30000" dirty="0">
                  <a:solidFill>
                    <a:schemeClr val="dk1"/>
                  </a:solidFill>
                  <a:latin typeface="Helvetica Neue Medium"/>
                  <a:sym typeface="+mn-lt"/>
                </a:rPr>
                <a:t>[3]</a:t>
              </a:r>
              <a:r>
                <a:rPr lang="en-US" altLang="zh-CN" i="1" dirty="0">
                  <a:solidFill>
                    <a:schemeClr val="dk1"/>
                  </a:solidFill>
                  <a:latin typeface="Helvetica Neue Medium"/>
                  <a:sym typeface="+mn-lt"/>
                </a:rPr>
                <a:t>  </a:t>
              </a:r>
              <a:r>
                <a:rPr lang="en-US" altLang="zh-CN" i="1" dirty="0" err="1">
                  <a:solidFill>
                    <a:schemeClr val="dk1"/>
                  </a:solidFill>
                  <a:latin typeface="Helvetica Neue Medium"/>
                  <a:sym typeface="+mn-lt"/>
                </a:rPr>
                <a:t>FairFuzz</a:t>
              </a:r>
              <a:r>
                <a:rPr lang="en-US" altLang="zh-CN" baseline="30000" dirty="0">
                  <a:solidFill>
                    <a:schemeClr val="dk1"/>
                  </a:solidFill>
                  <a:latin typeface="Helvetica Neue Medium"/>
                  <a:sym typeface="+mn-lt"/>
                </a:rPr>
                <a:t>[4]</a:t>
              </a: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QSYM</a:t>
              </a:r>
              <a:r>
                <a:rPr lang="en-US" altLang="zh-CN" baseline="30000" dirty="0">
                  <a:solidFill>
                    <a:schemeClr val="dk1"/>
                  </a:solidFill>
                  <a:latin typeface="Helvetica Neue Medium"/>
                  <a:sym typeface="+mn-lt"/>
                </a:rPr>
                <a:t>[5]</a:t>
              </a:r>
              <a:endParaRPr lang="en-US" altLang="zh-CN" dirty="0">
                <a:solidFill>
                  <a:schemeClr val="dk1"/>
                </a:solidFill>
                <a:latin typeface="Helvetica Neue Medium"/>
                <a:sym typeface="+mn-lt"/>
              </a:endParaRPr>
            </a:p>
            <a:p>
              <a:pPr algn="l">
                <a:lnSpc>
                  <a:spcPct val="130000"/>
                </a:lnSpc>
                <a:spcBef>
                  <a:spcPts val="600"/>
                </a:spcBef>
              </a:pPr>
              <a:r>
                <a:rPr lang="en-US" altLang="zh-CN" dirty="0">
                  <a:solidFill>
                    <a:schemeClr val="dk1"/>
                  </a:solidFill>
                  <a:latin typeface="Helvetica Neue Medium"/>
                  <a:sym typeface="+mn-lt"/>
                </a:rPr>
                <a:t>Fuzzers without Havoc: </a:t>
              </a:r>
              <a:br>
                <a:rPr lang="en-US" altLang="zh-CN" dirty="0">
                  <a:solidFill>
                    <a:schemeClr val="dk1"/>
                  </a:solidFill>
                  <a:latin typeface="Helvetica Neue Medium"/>
                  <a:sym typeface="+mn-lt"/>
                </a:rPr>
              </a:br>
              <a:r>
                <a:rPr lang="en-US" altLang="zh-CN" dirty="0">
                  <a:solidFill>
                    <a:schemeClr val="dk1"/>
                  </a:solidFill>
                  <a:latin typeface="Helvetica Neue Medium"/>
                  <a:sym typeface="+mn-lt"/>
                </a:rPr>
                <a:t>    </a:t>
              </a:r>
              <a:r>
                <a:rPr lang="en-US" altLang="zh-CN" i="1" dirty="0">
                  <a:solidFill>
                    <a:schemeClr val="dk1"/>
                  </a:solidFill>
                  <a:latin typeface="Helvetica Neue Medium"/>
                  <a:sym typeface="+mn-lt"/>
                </a:rPr>
                <a:t>Neuzz</a:t>
              </a:r>
              <a:r>
                <a:rPr lang="en-US" altLang="zh-CN" baseline="30000" dirty="0">
                  <a:solidFill>
                    <a:schemeClr val="dk1"/>
                  </a:solidFill>
                  <a:latin typeface="Helvetica Neue Medium"/>
                  <a:sym typeface="+mn-lt"/>
                </a:rPr>
                <a:t>[6]</a:t>
              </a:r>
              <a:r>
                <a:rPr lang="en-US" altLang="zh-CN" i="1" dirty="0">
                  <a:solidFill>
                    <a:schemeClr val="dk1"/>
                  </a:solidFill>
                  <a:latin typeface="Helvetica Neue Medium"/>
                  <a:sym typeface="+mn-lt"/>
                </a:rPr>
                <a:t>  </a:t>
              </a:r>
              <a:r>
                <a:rPr lang="en-US" altLang="zh-CN" i="1" dirty="0" err="1">
                  <a:solidFill>
                    <a:schemeClr val="dk1"/>
                  </a:solidFill>
                  <a:latin typeface="Helvetica Neue Medium"/>
                  <a:sym typeface="+mn-lt"/>
                </a:rPr>
                <a:t>MTFuzz</a:t>
              </a:r>
              <a:r>
                <a:rPr lang="en-US" altLang="zh-CN" baseline="30000" dirty="0">
                  <a:solidFill>
                    <a:schemeClr val="dk1"/>
                  </a:solidFill>
                  <a:latin typeface="Helvetica Neue Medium"/>
                  <a:sym typeface="+mn-lt"/>
                </a:rPr>
                <a:t>[7]</a:t>
              </a:r>
              <a:endParaRPr lang="en-US" altLang="zh-CN" dirty="0">
                <a:solidFill>
                  <a:schemeClr val="dk1"/>
                </a:solidFill>
                <a:latin typeface="Helvetica Neue Medium"/>
                <a:sym typeface="+mn-lt"/>
              </a:endParaRPr>
            </a:p>
            <a:p>
              <a:pPr algn="l">
                <a:lnSpc>
                  <a:spcPct val="130000"/>
                </a:lnSpc>
                <a:spcBef>
                  <a:spcPts val="600"/>
                </a:spcBef>
              </a:pPr>
              <a:r>
                <a:rPr lang="en-US" altLang="zh-CN" dirty="0">
                  <a:solidFill>
                    <a:schemeClr val="dk1"/>
                  </a:solidFill>
                  <a:latin typeface="Helvetica Neue Medium"/>
                  <a:sym typeface="+mn-lt"/>
                </a:rPr>
                <a:t>Pure Havoc</a:t>
              </a:r>
              <a:endParaRPr lang="en-US" altLang="zh-CN" i="1" dirty="0">
                <a:solidFill>
                  <a:schemeClr val="dk1"/>
                </a:solidFill>
                <a:latin typeface="Helvetica Neue Medium"/>
                <a:sym typeface="+mn-lt"/>
              </a:endParaRPr>
            </a:p>
          </p:txBody>
        </p:sp>
        <p:sp>
          <p:nvSpPr>
            <p:cNvPr id="13" name="矩形: 圆角 12"/>
            <p:cNvSpPr/>
            <p:nvPr/>
          </p:nvSpPr>
          <p:spPr>
            <a:xfrm>
              <a:off x="750187" y="2185016"/>
              <a:ext cx="5353814" cy="3698985"/>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6552565" y="888365"/>
            <a:ext cx="4923155" cy="2089785"/>
            <a:chOff x="6763599" y="1446908"/>
            <a:chExt cx="5209326" cy="1067692"/>
          </a:xfrm>
        </p:grpSpPr>
        <p:sp>
          <p:nvSpPr>
            <p:cNvPr id="19" name="文本框 18"/>
            <p:cNvSpPr txBox="1"/>
            <p:nvPr/>
          </p:nvSpPr>
          <p:spPr>
            <a:xfrm>
              <a:off x="6886574" y="1538090"/>
              <a:ext cx="5004819" cy="413970"/>
            </a:xfrm>
            <a:prstGeom prst="rect">
              <a:avLst/>
            </a:prstGeom>
            <a:noFill/>
          </p:spPr>
          <p:txBody>
            <a:bodyPr wrap="square" rtlCol="0">
              <a:spAutoFit/>
            </a:bodyPr>
            <a:p>
              <a:pPr indent="0">
                <a:lnSpc>
                  <a:spcPct val="130000"/>
                </a:lnSpc>
                <a:spcBef>
                  <a:spcPts val="600"/>
                </a:spcBef>
                <a:buFont typeface="Arial" panose="020B0604020202020204" pitchFamily="34" charset="0"/>
                <a:buNone/>
              </a:pPr>
              <a:r>
                <a:rPr lang="en-US" altLang="zh-CN" dirty="0">
                  <a:latin typeface="Helvetica Neue Medium"/>
                  <a:sym typeface="+mn-lt"/>
                </a:rPr>
                <a:t>12</a:t>
              </a:r>
              <a:r>
                <a:rPr lang="en-US" altLang="zh-CN" dirty="0">
                  <a:solidFill>
                    <a:schemeClr val="dk1"/>
                  </a:solidFill>
                  <a:latin typeface="Helvetica Neue Medium"/>
                  <a:sym typeface="+mn-lt"/>
                </a:rPr>
                <a:t> projects commonly adopted by the original papers of our studied fuzzers.</a:t>
              </a:r>
              <a:endParaRPr lang="en-US" altLang="zh-CN" dirty="0">
                <a:solidFill>
                  <a:schemeClr val="dk1"/>
                </a:solidFill>
                <a:latin typeface="Helvetica Neue Medium"/>
                <a:sym typeface="+mn-lt"/>
              </a:endParaRPr>
            </a:p>
          </p:txBody>
        </p:sp>
        <p:sp>
          <p:nvSpPr>
            <p:cNvPr id="14" name="矩形: 圆角 13"/>
            <p:cNvSpPr/>
            <p:nvPr/>
          </p:nvSpPr>
          <p:spPr>
            <a:xfrm>
              <a:off x="6763599" y="1446908"/>
              <a:ext cx="5209326" cy="1067692"/>
            </a:xfrm>
            <a:prstGeom prst="roundRect">
              <a:avLst>
                <a:gd name="adj" fmla="val 8229"/>
              </a:avLst>
            </a:prstGeom>
            <a:noFill/>
            <a:ln w="285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300" advTm="60509">
        <p:fade/>
      </p:transition>
    </mc:Choice>
    <mc:Fallback>
      <p:transition advTm="605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5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5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bldLvl="0" animBg="1"/>
      <p:bldP spid="4" grpId="0" animBg="1"/>
      <p:bldP spid="4" grpId="1" bldLvl="0" animBg="1"/>
      <p:bldP spid="26" grpId="0" animBg="1"/>
      <p:bldP spid="26"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084397" y="65350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3" name="矩形 2"/>
          <p:cNvSpPr/>
          <p:nvPr/>
        </p:nvSpPr>
        <p:spPr>
          <a:xfrm>
            <a:off x="784949" y="136525"/>
            <a:ext cx="9708607" cy="590675"/>
          </a:xfrm>
          <a:prstGeom prst="rect">
            <a:avLst/>
          </a:prstGeom>
          <a:noFill/>
        </p:spPr>
        <p:txBody>
          <a:bodyPr wrap="square" numCol="1" spcCol="360000">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Approach</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panose="020B0502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5" name="文本框 14"/>
              <p:cNvSpPr txBox="1"/>
              <p:nvPr/>
            </p:nvSpPr>
            <p:spPr>
              <a:xfrm>
                <a:off x="824515" y="905993"/>
                <a:ext cx="6126759" cy="692497"/>
              </a:xfrm>
              <a:prstGeom prst="rect">
                <a:avLst/>
              </a:prstGeom>
              <a:noFill/>
            </p:spPr>
            <p:txBody>
              <a:bodyPr wrap="square" rtlCol="0">
                <a:spAutoFit/>
              </a:bodyPr>
              <a:lstStyle/>
              <a:p>
                <a:pPr>
                  <a:spcBef>
                    <a:spcPts val="600"/>
                  </a:spcBef>
                </a:pPr>
                <a14:m>
                  <m:oMath xmlns:m="http://schemas.openxmlformats.org/officeDocument/2006/math">
                    <m:sSub>
                      <m:sSubPr>
                        <m:ctrlPr>
                          <a:rPr lang="en-US" altLang="zh-CN" sz="2000" i="1" kern="0" dirty="0" smtClean="0">
                            <a:latin typeface="Cambria Math" panose="02040503050406030204" pitchFamily="18" charset="0"/>
                            <a:ea typeface="微软雅黑" panose="020B0503020204020204" pitchFamily="34" charset="-122"/>
                            <a:cs typeface="+mn-ea"/>
                            <a:sym typeface="+mn-lt"/>
                          </a:rPr>
                        </m:ctrlPr>
                      </m:sSubPr>
                      <m:e>
                        <m:r>
                          <a:rPr lang="en-US" altLang="zh-CN" sz="2000" b="0" i="1" kern="0" dirty="0" smtClean="0">
                            <a:latin typeface="Cambria Math" panose="02040503050406030204" pitchFamily="18" charset="0"/>
                            <a:ea typeface="微软雅黑" panose="020B0503020204020204" pitchFamily="34" charset="-122"/>
                            <a:cs typeface="+mn-ea"/>
                            <a:sym typeface="+mn-lt"/>
                          </a:rPr>
                          <m:t>𝐻𝑎𝑣𝑜𝑐</m:t>
                        </m:r>
                      </m:e>
                      <m:sub>
                        <m:r>
                          <a:rPr lang="en-US" altLang="zh-CN" sz="2000" b="0" i="1" kern="0" dirty="0" smtClean="0">
                            <a:latin typeface="Cambria Math" panose="02040503050406030204" pitchFamily="18" charset="0"/>
                            <a:ea typeface="微软雅黑" panose="020B0503020204020204" pitchFamily="34" charset="-122"/>
                            <a:cs typeface="+mn-ea"/>
                            <a:sym typeface="+mn-lt"/>
                          </a:rPr>
                          <m:t>𝑀𝐴𝐵</m:t>
                        </m:r>
                      </m:sub>
                    </m:sSub>
                  </m:oMath>
                </a14:m>
                <a:r>
                  <a:rPr lang="en-US" altLang="zh-CN" sz="2000" kern="0" dirty="0">
                    <a:solidFill>
                      <a:srgbClr val="FF0000"/>
                    </a:solidFill>
                    <a:ea typeface="微软雅黑" panose="020B0503020204020204" pitchFamily="34" charset="-122"/>
                    <a:cs typeface="+mn-ea"/>
                    <a:sym typeface="+mn-lt"/>
                  </a:rPr>
                  <a:t>  </a:t>
                </a:r>
                <a:r>
                  <a:rPr lang="en-US" altLang="zh-CN" sz="2000" kern="0" dirty="0">
                    <a:solidFill>
                      <a:schemeClr val="tx2"/>
                    </a:solidFill>
                    <a:ea typeface="微软雅黑" panose="020B0503020204020204" pitchFamily="34" charset="-122"/>
                    <a:cs typeface="+mn-ea"/>
                    <a:sym typeface="+mn-lt"/>
                  </a:rPr>
                  <a:t>(MAB refers to </a:t>
                </a:r>
                <a:r>
                  <a:rPr lang="en-US" altLang="zh-CN" sz="2000" b="1" kern="0" dirty="0">
                    <a:solidFill>
                      <a:schemeClr val="tx2"/>
                    </a:solidFill>
                    <a:ea typeface="微软雅黑" panose="020B0503020204020204" pitchFamily="34" charset="-122"/>
                    <a:cs typeface="+mn-ea"/>
                    <a:sym typeface="+mn-lt"/>
                  </a:rPr>
                  <a:t>M</a:t>
                </a:r>
                <a:r>
                  <a:rPr lang="en-US" altLang="zh-CN" sz="2000" kern="0" dirty="0">
                    <a:solidFill>
                      <a:schemeClr val="tx2"/>
                    </a:solidFill>
                    <a:ea typeface="微软雅黑" panose="020B0503020204020204" pitchFamily="34" charset="-122"/>
                    <a:cs typeface="+mn-ea"/>
                    <a:sym typeface="+mn-lt"/>
                  </a:rPr>
                  <a:t>ulti-</a:t>
                </a:r>
                <a:r>
                  <a:rPr lang="en-US" altLang="zh-CN" sz="2000" b="1" kern="0" dirty="0">
                    <a:solidFill>
                      <a:schemeClr val="tx2"/>
                    </a:solidFill>
                    <a:ea typeface="微软雅黑" panose="020B0503020204020204" pitchFamily="34" charset="-122"/>
                    <a:cs typeface="+mn-ea"/>
                    <a:sym typeface="+mn-lt"/>
                  </a:rPr>
                  <a:t>A</a:t>
                </a:r>
                <a:r>
                  <a:rPr lang="en-US" altLang="zh-CN" sz="2000" kern="0" dirty="0">
                    <a:solidFill>
                      <a:schemeClr val="tx2"/>
                    </a:solidFill>
                    <a:ea typeface="微软雅黑" panose="020B0503020204020204" pitchFamily="34" charset="-122"/>
                    <a:cs typeface="+mn-ea"/>
                    <a:sym typeface="+mn-lt"/>
                  </a:rPr>
                  <a:t>rmed </a:t>
                </a:r>
                <a:r>
                  <a:rPr lang="en-US" altLang="zh-CN" sz="2000" b="1" kern="0" dirty="0">
                    <a:solidFill>
                      <a:schemeClr val="tx2"/>
                    </a:solidFill>
                    <a:ea typeface="微软雅黑" panose="020B0503020204020204" pitchFamily="34" charset="-122"/>
                    <a:cs typeface="+mn-ea"/>
                    <a:sym typeface="+mn-lt"/>
                  </a:rPr>
                  <a:t>B</a:t>
                </a:r>
                <a:r>
                  <a:rPr lang="en-US" altLang="zh-CN" sz="2000" kern="0" dirty="0">
                    <a:solidFill>
                      <a:schemeClr val="tx2"/>
                    </a:solidFill>
                    <a:ea typeface="微软雅黑" panose="020B0503020204020204" pitchFamily="34" charset="-122"/>
                    <a:cs typeface="+mn-ea"/>
                    <a:sym typeface="+mn-lt"/>
                  </a:rPr>
                  <a:t>andit)</a:t>
                </a:r>
                <a:endParaRPr lang="en-US" altLang="zh-CN" sz="2000" kern="0" dirty="0">
                  <a:solidFill>
                    <a:schemeClr val="tx2"/>
                  </a:solidFill>
                  <a:ea typeface="微软雅黑" panose="020B0503020204020204" pitchFamily="34" charset="-122"/>
                  <a:cs typeface="+mn-ea"/>
                  <a:sym typeface="+mn-lt"/>
                </a:endParaRPr>
              </a:p>
              <a:p>
                <a:pPr marL="342900" indent="-342900">
                  <a:spcBef>
                    <a:spcPts val="600"/>
                  </a:spcBef>
                  <a:buFont typeface="Wingdings" panose="05000000000000000000" pitchFamily="2" charset="2"/>
                  <a:buChar char="Ø"/>
                </a:pPr>
                <a:r>
                  <a:rPr lang="en-US" altLang="zh-CN" sz="1400" i="1" kern="0" dirty="0">
                    <a:solidFill>
                      <a:schemeClr val="tx2"/>
                    </a:solidFill>
                    <a:ea typeface="微软雅黑" panose="020B0503020204020204" pitchFamily="34" charset="-122"/>
                    <a:cs typeface="+mn-ea"/>
                    <a:sym typeface="+mn-lt"/>
                  </a:rPr>
                  <a:t>UCB1-Tuned Algorithm</a:t>
                </a:r>
                <a:endParaRPr lang="en-US" altLang="zh-CN" sz="1400" i="1" kern="0" dirty="0">
                  <a:solidFill>
                    <a:schemeClr val="tx2"/>
                  </a:solidFill>
                  <a:ea typeface="微软雅黑" panose="020B0503020204020204" pitchFamily="34" charset="-122"/>
                  <a:cs typeface="+mn-ea"/>
                  <a:sym typeface="+mn-lt"/>
                </a:endParaRPr>
              </a:p>
            </p:txBody>
          </p:sp>
        </mc:Choice>
        <mc:Fallback>
          <p:sp>
            <p:nvSpPr>
              <p:cNvPr id="15" name="文本框 14"/>
              <p:cNvSpPr txBox="1">
                <a:spLocks noRot="1" noChangeAspect="1" noMove="1" noResize="1" noEditPoints="1" noAdjustHandles="1" noChangeArrowheads="1" noChangeShapeType="1" noTextEdit="1"/>
              </p:cNvSpPr>
              <p:nvPr/>
            </p:nvSpPr>
            <p:spPr>
              <a:xfrm>
                <a:off x="824515" y="905993"/>
                <a:ext cx="6126759" cy="692497"/>
              </a:xfrm>
              <a:prstGeom prst="rect">
                <a:avLst/>
              </a:prstGeom>
              <a:blipFill rotWithShape="1">
                <a:blip r:embed="rId1"/>
                <a:stretch>
                  <a:fillRect l="-5" t="-70" r="9" b="28"/>
                </a:stretch>
              </a:blipFill>
            </p:spPr>
            <p:txBody>
              <a:bodyPr/>
              <a:lstStyle/>
              <a:p>
                <a:r>
                  <a:rPr lang="zh-CN" altLang="en-US">
                    <a:noFill/>
                  </a:rPr>
                  <a:t> </a:t>
                </a:r>
              </a:p>
            </p:txBody>
          </p:sp>
        </mc:Fallback>
      </mc:AlternateContent>
      <p:grpSp>
        <p:nvGrpSpPr>
          <p:cNvPr id="258" name="成组"/>
          <p:cNvGrpSpPr/>
          <p:nvPr/>
        </p:nvGrpSpPr>
        <p:grpSpPr>
          <a:xfrm>
            <a:off x="1056775" y="3055173"/>
            <a:ext cx="1339837" cy="983427"/>
            <a:chOff x="-179882" y="2"/>
            <a:chExt cx="2679671" cy="1966853"/>
          </a:xfrm>
        </p:grpSpPr>
        <p:sp>
          <p:nvSpPr>
            <p:cNvPr id="259" name="Seed Corpus"/>
            <p:cNvSpPr txBox="1"/>
            <p:nvPr/>
          </p:nvSpPr>
          <p:spPr>
            <a:xfrm>
              <a:off x="-179882" y="1371821"/>
              <a:ext cx="2679671" cy="595034"/>
            </a:xfrm>
            <a:prstGeom prst="rect">
              <a:avLst/>
            </a:prstGeom>
            <a:noFill/>
            <a:ln w="12700" cap="flat">
              <a:noFill/>
              <a:miter lim="400000"/>
            </a:ln>
            <a:effectLst/>
          </p:spPr>
          <p:txBody>
            <a:bodyPr wrap="square" lIns="25400" tIns="25400" rIns="25400" bIns="25400" numCol="1" anchor="ctr">
              <a:spAutoFit/>
            </a:bodyPr>
            <a:lstStyle>
              <a:lvl1pPr>
                <a:defRPr sz="3500">
                  <a:solidFill>
                    <a:srgbClr val="000000"/>
                  </a:solidFill>
                </a:defRPr>
              </a:lvl1pPr>
            </a:lstStyle>
            <a:p>
              <a:r>
                <a:rPr sz="1600" dirty="0"/>
                <a:t>Seed Corpus</a:t>
              </a:r>
              <a:endParaRPr sz="1600" dirty="0"/>
            </a:p>
          </p:txBody>
        </p:sp>
        <p:pic>
          <p:nvPicPr>
            <p:cNvPr id="260" name="folder-2.png" descr="folder-2.png"/>
            <p:cNvPicPr>
              <a:picLocks noChangeAspect="1"/>
            </p:cNvPicPr>
            <p:nvPr/>
          </p:nvPicPr>
          <p:blipFill>
            <a:blip r:embed="rId2"/>
            <a:stretch>
              <a:fillRect/>
            </a:stretch>
          </p:blipFill>
          <p:spPr>
            <a:xfrm>
              <a:off x="263302" y="2"/>
              <a:ext cx="1305161" cy="1305159"/>
            </a:xfrm>
            <a:prstGeom prst="rect">
              <a:avLst/>
            </a:prstGeom>
            <a:ln w="12700" cap="flat">
              <a:noFill/>
              <a:miter lim="400000"/>
              <a:headEnd/>
              <a:tailEnd/>
            </a:ln>
            <a:effectLst/>
          </p:spPr>
        </p:pic>
      </p:grpSp>
      <p:sp>
        <p:nvSpPr>
          <p:cNvPr id="261" name="线条"/>
          <p:cNvSpPr/>
          <p:nvPr/>
        </p:nvSpPr>
        <p:spPr>
          <a:xfrm flipH="1">
            <a:off x="1617911" y="4099697"/>
            <a:ext cx="0" cy="567591"/>
          </a:xfrm>
          <a:prstGeom prst="line">
            <a:avLst/>
          </a:prstGeom>
          <a:ln w="28575">
            <a:solidFill>
              <a:srgbClr val="000000"/>
            </a:solidFill>
            <a:miter lim="400000"/>
            <a:tailEnd type="triangle"/>
          </a:ln>
        </p:spPr>
        <p:txBody>
          <a:bodyPr lIns="25400" tIns="25400" rIns="25400" bIns="25400" anchor="ctr"/>
          <a:lstStyle/>
          <a:p>
            <a:endParaRPr sz="900"/>
          </a:p>
        </p:txBody>
      </p:sp>
      <p:grpSp>
        <p:nvGrpSpPr>
          <p:cNvPr id="262" name="成组"/>
          <p:cNvGrpSpPr/>
          <p:nvPr/>
        </p:nvGrpSpPr>
        <p:grpSpPr>
          <a:xfrm>
            <a:off x="1365637" y="4840477"/>
            <a:ext cx="643685" cy="1128376"/>
            <a:chOff x="0" y="0"/>
            <a:chExt cx="1800696" cy="3156615"/>
          </a:xfrm>
        </p:grpSpPr>
        <p:grpSp>
          <p:nvGrpSpPr>
            <p:cNvPr id="263" name="成组"/>
            <p:cNvGrpSpPr/>
            <p:nvPr/>
          </p:nvGrpSpPr>
          <p:grpSpPr>
            <a:xfrm>
              <a:off x="0" y="0"/>
              <a:ext cx="1800696" cy="1800696"/>
              <a:chOff x="0" y="0"/>
              <a:chExt cx="1800695" cy="1800695"/>
            </a:xfrm>
          </p:grpSpPr>
          <p:pic>
            <p:nvPicPr>
              <p:cNvPr id="265" name="files.png" descr="files.png"/>
              <p:cNvPicPr/>
              <p:nvPr/>
            </p:nvPicPr>
            <p:blipFill>
              <a:blip r:embed="rId3"/>
              <a:stretch>
                <a:fillRect/>
              </a:stretch>
            </p:blipFill>
            <p:spPr>
              <a:xfrm>
                <a:off x="0" y="0"/>
                <a:ext cx="1800696" cy="1800696"/>
              </a:xfrm>
              <a:prstGeom prst="rect">
                <a:avLst/>
              </a:prstGeom>
              <a:ln w="12700" cap="flat">
                <a:noFill/>
                <a:miter lim="400000"/>
                <a:headEnd/>
                <a:tailEnd/>
              </a:ln>
              <a:effectLst/>
            </p:spPr>
          </p:pic>
          <p:sp>
            <p:nvSpPr>
              <p:cNvPr id="266" name="线条"/>
              <p:cNvSpPr/>
              <p:nvPr/>
            </p:nvSpPr>
            <p:spPr>
              <a:xfrm>
                <a:off x="395160" y="598776"/>
                <a:ext cx="554707" cy="3423"/>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dirty="0">
                  <a:solidFill>
                    <a:srgbClr val="5E5E5E"/>
                  </a:solidFill>
                  <a:latin typeface="Helvetica Neue"/>
                  <a:sym typeface="Helvetica Neue"/>
                </a:endParaRPr>
              </a:p>
            </p:txBody>
          </p:sp>
          <p:sp>
            <p:nvSpPr>
              <p:cNvPr id="267" name="线条"/>
              <p:cNvSpPr/>
              <p:nvPr/>
            </p:nvSpPr>
            <p:spPr>
              <a:xfrm>
                <a:off x="399187" y="860192"/>
                <a:ext cx="844264" cy="1"/>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a:solidFill>
                    <a:srgbClr val="5E5E5E"/>
                  </a:solidFill>
                  <a:latin typeface="Helvetica Neue"/>
                  <a:sym typeface="Helvetica Neue"/>
                </a:endParaRPr>
              </a:p>
            </p:txBody>
          </p:sp>
          <p:sp>
            <p:nvSpPr>
              <p:cNvPr id="268" name="线条"/>
              <p:cNvSpPr/>
              <p:nvPr/>
            </p:nvSpPr>
            <p:spPr>
              <a:xfrm>
                <a:off x="397292" y="1118184"/>
                <a:ext cx="554706" cy="3423"/>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dirty="0">
                  <a:solidFill>
                    <a:srgbClr val="5E5E5E"/>
                  </a:solidFill>
                  <a:latin typeface="Helvetica Neue"/>
                  <a:sym typeface="Helvetica Neue"/>
                </a:endParaRPr>
              </a:p>
            </p:txBody>
          </p:sp>
          <p:sp>
            <p:nvSpPr>
              <p:cNvPr id="269" name="线条"/>
              <p:cNvSpPr/>
              <p:nvPr/>
            </p:nvSpPr>
            <p:spPr>
              <a:xfrm>
                <a:off x="401319" y="1379600"/>
                <a:ext cx="844264" cy="1"/>
              </a:xfrm>
              <a:prstGeom prst="line">
                <a:avLst/>
              </a:prstGeom>
              <a:noFill/>
              <a:ln w="38100" cap="flat">
                <a:solidFill>
                  <a:srgbClr val="0096FF"/>
                </a:solidFill>
                <a:prstDash val="solid"/>
                <a:miter lim="400000"/>
              </a:ln>
              <a:effectLst/>
            </p:spPr>
            <p:txBody>
              <a:bodyPr wrap="square" lIns="25400" tIns="25400" rIns="25400" bIns="25400" numCol="1" anchor="ctr">
                <a:noAutofit/>
              </a:bodyPr>
              <a:lstStyle/>
              <a:p>
                <a:pPr algn="ctr" defTabSz="1219200" hangingPunct="0"/>
                <a:endParaRPr sz="1200" kern="0" dirty="0">
                  <a:solidFill>
                    <a:srgbClr val="5E5E5E"/>
                  </a:solidFill>
                  <a:latin typeface="Helvetica Neue"/>
                  <a:sym typeface="Helvetica Neue"/>
                </a:endParaRPr>
              </a:p>
            </p:txBody>
          </p:sp>
        </p:grpSp>
        <p:sp>
          <p:nvSpPr>
            <p:cNvPr id="264" name="Seed"/>
            <p:cNvSpPr/>
            <p:nvPr/>
          </p:nvSpPr>
          <p:spPr>
            <a:xfrm>
              <a:off x="203998" y="1886614"/>
              <a:ext cx="1270001" cy="1270001"/>
            </a:xfrm>
            <a:prstGeom prst="line">
              <a:avLst/>
            </a:prstGeom>
            <a:noFill/>
            <a:ln w="12700" cap="flat">
              <a:noFill/>
              <a:miter lim="400000"/>
            </a:ln>
            <a:effectLst/>
          </p:spPr>
          <p:txBody>
            <a:bodyPr wrap="none" lIns="25400" tIns="25400" rIns="25400" bIns="25400" numCol="1" anchor="ctr">
              <a:spAutoFit/>
            </a:bodyPr>
            <a:lstStyle>
              <a:lvl1pPr>
                <a:defRPr sz="3500">
                  <a:solidFill>
                    <a:srgbClr val="000000"/>
                  </a:solidFill>
                </a:defRPr>
              </a:lvl1pPr>
            </a:lstStyle>
            <a:p>
              <a:pPr algn="ctr" defTabSz="1219200" hangingPunct="0"/>
              <a:r>
                <a:rPr sz="1600" kern="0" dirty="0">
                  <a:latin typeface="Century Gothic" panose="020B0502020202020204" charset="0"/>
                  <a:sym typeface="Helvetica Neue"/>
                </a:rPr>
                <a:t>Seed</a:t>
              </a:r>
              <a:endParaRPr sz="1750" kern="0" dirty="0">
                <a:latin typeface="Century Gothic" panose="020B0502020202020204" charset="0"/>
                <a:sym typeface="Helvetica Neue"/>
              </a:endParaRPr>
            </a:p>
          </p:txBody>
        </p:sp>
      </p:grpSp>
      <p:sp>
        <p:nvSpPr>
          <p:cNvPr id="270" name="矩形"/>
          <p:cNvSpPr/>
          <p:nvPr/>
        </p:nvSpPr>
        <p:spPr>
          <a:xfrm>
            <a:off x="960786" y="2781548"/>
            <a:ext cx="1443817" cy="3103175"/>
          </a:xfrm>
          <a:prstGeom prst="roundRect">
            <a:avLst>
              <a:gd name="adj" fmla="val 0"/>
            </a:avLst>
          </a:prstGeom>
          <a:ln w="28575">
            <a:solidFill>
              <a:srgbClr val="919191"/>
            </a:solidFill>
            <a:custDash>
              <a:ds d="200000" sp="200000"/>
            </a:custDash>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1" name="Input"/>
          <p:cNvSpPr txBox="1"/>
          <p:nvPr/>
        </p:nvSpPr>
        <p:spPr>
          <a:xfrm>
            <a:off x="1423187" y="5908868"/>
            <a:ext cx="1031039" cy="320601"/>
          </a:xfrm>
          <a:prstGeom prst="rect">
            <a:avLst/>
          </a:prstGeom>
          <a:ln w="12700">
            <a:miter lim="400000"/>
          </a:ln>
        </p:spPr>
        <p:txBody>
          <a:bodyPr wrap="square" lIns="25400" tIns="25400" rIns="25400" bIns="25400" anchor="ctr">
            <a:spAutoFit/>
          </a:bodyPr>
          <a:lstStyle>
            <a:lvl1pPr>
              <a:defRPr sz="3500" b="1">
                <a:solidFill>
                  <a:srgbClr val="000000"/>
                </a:solidFill>
              </a:defRPr>
            </a:lvl1pPr>
          </a:lstStyle>
          <a:p>
            <a:r>
              <a:rPr sz="1750" dirty="0"/>
              <a:t>Input</a:t>
            </a:r>
            <a:endParaRPr sz="1750" dirty="0"/>
          </a:p>
        </p:txBody>
      </p:sp>
      <p:grpSp>
        <p:nvGrpSpPr>
          <p:cNvPr id="13" name="组合 12"/>
          <p:cNvGrpSpPr/>
          <p:nvPr/>
        </p:nvGrpSpPr>
        <p:grpSpPr>
          <a:xfrm>
            <a:off x="2720001" y="3025617"/>
            <a:ext cx="1339838" cy="1513442"/>
            <a:chOff x="2614960" y="3208623"/>
            <a:chExt cx="1339838" cy="1513442"/>
          </a:xfrm>
        </p:grpSpPr>
        <p:pic>
          <p:nvPicPr>
            <p:cNvPr id="272" name="slot-machine-5.png" descr="slot-machine-5.png"/>
            <p:cNvPicPr>
              <a:picLocks noChangeAspect="1"/>
            </p:cNvPicPr>
            <p:nvPr/>
          </p:nvPicPr>
          <p:blipFill>
            <a:blip r:embed="rId4"/>
            <a:stretch>
              <a:fillRect/>
            </a:stretch>
          </p:blipFill>
          <p:spPr>
            <a:xfrm>
              <a:off x="2829249" y="3208623"/>
              <a:ext cx="990993" cy="990993"/>
            </a:xfrm>
            <a:prstGeom prst="rect">
              <a:avLst/>
            </a:prstGeom>
            <a:ln w="12700">
              <a:miter lim="400000"/>
              <a:headEnd/>
              <a:tailEnd/>
            </a:ln>
          </p:spPr>
        </p:pic>
        <p:sp>
          <p:nvSpPr>
            <p:cNvPr id="273" name="Stacking Size Bandit"/>
            <p:cNvSpPr txBox="1"/>
            <p:nvPr/>
          </p:nvSpPr>
          <p:spPr>
            <a:xfrm>
              <a:off x="2614960" y="4178326"/>
              <a:ext cx="1339838" cy="543739"/>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sz="1600" dirty="0"/>
                <a:t>Stacking Size Bandit</a:t>
              </a:r>
              <a:endParaRPr sz="1600" dirty="0"/>
            </a:p>
          </p:txBody>
        </p:sp>
      </p:grpSp>
      <p:grpSp>
        <p:nvGrpSpPr>
          <p:cNvPr id="12" name="组合 11"/>
          <p:cNvGrpSpPr/>
          <p:nvPr/>
        </p:nvGrpSpPr>
        <p:grpSpPr>
          <a:xfrm>
            <a:off x="4751651" y="2988592"/>
            <a:ext cx="2711323" cy="1555536"/>
            <a:chOff x="5032186" y="2923050"/>
            <a:chExt cx="2568070" cy="1869294"/>
          </a:xfrm>
        </p:grpSpPr>
        <p:grpSp>
          <p:nvGrpSpPr>
            <p:cNvPr id="9" name="组合 8"/>
            <p:cNvGrpSpPr/>
            <p:nvPr/>
          </p:nvGrpSpPr>
          <p:grpSpPr>
            <a:xfrm>
              <a:off x="5032186" y="2923050"/>
              <a:ext cx="2467447" cy="1565501"/>
              <a:chOff x="5050119" y="2494559"/>
              <a:chExt cx="2540576" cy="1720288"/>
            </a:xfrm>
          </p:grpSpPr>
          <p:pic>
            <p:nvPicPr>
              <p:cNvPr id="279" name="圆角矩形 圆角矩形" descr="圆角矩形 圆角矩形"/>
              <p:cNvPicPr/>
              <p:nvPr/>
            </p:nvPicPr>
            <p:blipFill>
              <a:blip r:embed="rId5"/>
              <a:stretch>
                <a:fillRect/>
              </a:stretch>
            </p:blipFill>
            <p:spPr>
              <a:xfrm>
                <a:off x="5050119" y="2494559"/>
                <a:ext cx="2309239" cy="1720288"/>
              </a:xfrm>
              <a:prstGeom prst="rect">
                <a:avLst/>
              </a:prstGeom>
              <a:effectLst/>
            </p:spPr>
          </p:pic>
          <p:grpSp>
            <p:nvGrpSpPr>
              <p:cNvPr id="275" name="成组"/>
              <p:cNvGrpSpPr/>
              <p:nvPr/>
            </p:nvGrpSpPr>
            <p:grpSpPr>
              <a:xfrm>
                <a:off x="5281457" y="3269293"/>
                <a:ext cx="1428716" cy="843251"/>
                <a:chOff x="446603" y="0"/>
                <a:chExt cx="2857429" cy="1686499"/>
              </a:xfrm>
            </p:grpSpPr>
            <p:grpSp>
              <p:nvGrpSpPr>
                <p:cNvPr id="292" name="成组"/>
                <p:cNvGrpSpPr/>
                <p:nvPr/>
              </p:nvGrpSpPr>
              <p:grpSpPr>
                <a:xfrm>
                  <a:off x="446603" y="0"/>
                  <a:ext cx="1846560" cy="1222310"/>
                  <a:chOff x="0" y="0"/>
                  <a:chExt cx="1846558" cy="1222309"/>
                </a:xfrm>
              </p:grpSpPr>
              <p:pic>
                <p:nvPicPr>
                  <p:cNvPr id="294" name="slot-machine-4.png" descr="slot-machine-4.png"/>
                  <p:cNvPicPr>
                    <a:picLocks noChangeAspect="1"/>
                  </p:cNvPicPr>
                  <p:nvPr/>
                </p:nvPicPr>
                <p:blipFill>
                  <a:blip r:embed="rId6">
                    <a:alphaModFix amt="74649"/>
                  </a:blip>
                  <a:srcRect l="8050" t="14396" r="6270" b="28889"/>
                  <a:stretch>
                    <a:fillRect/>
                  </a:stretch>
                </p:blipFill>
                <p:spPr>
                  <a:xfrm>
                    <a:off x="0" y="0"/>
                    <a:ext cx="1846559" cy="1222310"/>
                  </a:xfrm>
                  <a:prstGeom prst="rect">
                    <a:avLst/>
                  </a:prstGeom>
                  <a:ln w="12700" cap="flat">
                    <a:noFill/>
                    <a:miter lim="400000"/>
                    <a:headEnd/>
                    <a:tailEnd/>
                  </a:ln>
                  <a:effectLst/>
                </p:spPr>
              </p:pic>
              <p:sp>
                <p:nvSpPr>
                  <p:cNvPr id="295" name="矩形"/>
                  <p:cNvSpPr/>
                  <p:nvPr/>
                </p:nvSpPr>
                <p:spPr>
                  <a:xfrm>
                    <a:off x="26014" y="116679"/>
                    <a:ext cx="548582" cy="157547"/>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293" name="…"/>
                <p:cNvSpPr txBox="1"/>
                <p:nvPr/>
              </p:nvSpPr>
              <p:spPr>
                <a:xfrm>
                  <a:off x="826777" y="961726"/>
                  <a:ext cx="2477255" cy="724773"/>
                </a:xfrm>
                <a:prstGeom prst="rect">
                  <a:avLst/>
                </a:prstGeom>
                <a:noFill/>
                <a:ln w="12700" cap="flat">
                  <a:noFill/>
                  <a:miter lim="400000"/>
                </a:ln>
                <a:effectLst/>
              </p:spPr>
              <p:txBody>
                <a:bodyPr wrap="square" lIns="25400" tIns="25400" rIns="25400" bIns="25400" numCol="1" anchor="ctr">
                  <a:noAutofit/>
                </a:bodyPr>
                <a:lstStyle>
                  <a:lvl1pPr>
                    <a:defRPr sz="4500">
                      <a:solidFill>
                        <a:srgbClr val="000000"/>
                      </a:solidFill>
                    </a:defRPr>
                  </a:lvl1pPr>
                </a:lstStyle>
                <a:p>
                  <a:r>
                    <a:rPr sz="2250" dirty="0"/>
                    <a:t>…</a:t>
                  </a:r>
                  <a:endParaRPr sz="2250" dirty="0"/>
                </a:p>
              </p:txBody>
            </p:sp>
          </p:grpSp>
          <p:grpSp>
            <p:nvGrpSpPr>
              <p:cNvPr id="276" name="成组"/>
              <p:cNvGrpSpPr/>
              <p:nvPr/>
            </p:nvGrpSpPr>
            <p:grpSpPr>
              <a:xfrm>
                <a:off x="6247443" y="3269763"/>
                <a:ext cx="1238629" cy="823110"/>
                <a:chOff x="297096" y="0"/>
                <a:chExt cx="2477255" cy="1646218"/>
              </a:xfrm>
            </p:grpSpPr>
            <p:grpSp>
              <p:nvGrpSpPr>
                <p:cNvPr id="288" name="成组"/>
                <p:cNvGrpSpPr/>
                <p:nvPr/>
              </p:nvGrpSpPr>
              <p:grpSpPr>
                <a:xfrm>
                  <a:off x="446603" y="0"/>
                  <a:ext cx="1846560" cy="1222310"/>
                  <a:chOff x="0" y="0"/>
                  <a:chExt cx="1846558" cy="1222309"/>
                </a:xfrm>
              </p:grpSpPr>
              <p:pic>
                <p:nvPicPr>
                  <p:cNvPr id="290" name="slot-machine-4.png" descr="slot-machine-4.png"/>
                  <p:cNvPicPr>
                    <a:picLocks noChangeAspect="1"/>
                  </p:cNvPicPr>
                  <p:nvPr/>
                </p:nvPicPr>
                <p:blipFill>
                  <a:blip r:embed="rId6">
                    <a:alphaModFix amt="74649"/>
                  </a:blip>
                  <a:srcRect l="8050" t="14396" r="6270" b="28889"/>
                  <a:stretch>
                    <a:fillRect/>
                  </a:stretch>
                </p:blipFill>
                <p:spPr>
                  <a:xfrm>
                    <a:off x="0" y="0"/>
                    <a:ext cx="1846559" cy="1222310"/>
                  </a:xfrm>
                  <a:prstGeom prst="rect">
                    <a:avLst/>
                  </a:prstGeom>
                  <a:ln w="12700" cap="flat">
                    <a:noFill/>
                    <a:miter lim="400000"/>
                    <a:headEnd/>
                    <a:tailEnd/>
                  </a:ln>
                  <a:effectLst/>
                </p:spPr>
              </p:pic>
              <p:sp>
                <p:nvSpPr>
                  <p:cNvPr id="291" name="矩形"/>
                  <p:cNvSpPr/>
                  <p:nvPr/>
                </p:nvSpPr>
                <p:spPr>
                  <a:xfrm>
                    <a:off x="26014" y="116679"/>
                    <a:ext cx="548582" cy="157547"/>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289" name="128-Bandit"/>
                <p:cNvSpPr txBox="1"/>
                <p:nvPr/>
              </p:nvSpPr>
              <p:spPr>
                <a:xfrm>
                  <a:off x="297096" y="1131217"/>
                  <a:ext cx="2477255" cy="515001"/>
                </a:xfrm>
                <a:prstGeom prst="rect">
                  <a:avLst/>
                </a:prstGeom>
                <a:noFill/>
                <a:ln w="12700" cap="flat">
                  <a:noFill/>
                  <a:miter lim="400000"/>
                </a:ln>
                <a:effectLst/>
              </p:spPr>
              <p:txBody>
                <a:bodyPr wrap="square" lIns="25400" tIns="25400" rIns="25400" bIns="25400" numCol="1" anchor="ctr">
                  <a:noAutofit/>
                </a:bodyPr>
                <a:lstStyle>
                  <a:lvl1pPr>
                    <a:defRPr sz="3000">
                      <a:solidFill>
                        <a:srgbClr val="000000"/>
                      </a:solidFill>
                    </a:defRPr>
                  </a:lvl1pPr>
                </a:lstStyle>
                <a:p>
                  <a:r>
                    <a:rPr sz="1400" dirty="0"/>
                    <a:t>128-Bandit</a:t>
                  </a:r>
                  <a:endParaRPr sz="1400" dirty="0"/>
                </a:p>
              </p:txBody>
            </p:sp>
          </p:grpSp>
          <p:grpSp>
            <p:nvGrpSpPr>
              <p:cNvPr id="277" name="成组"/>
              <p:cNvGrpSpPr/>
              <p:nvPr/>
            </p:nvGrpSpPr>
            <p:grpSpPr>
              <a:xfrm>
                <a:off x="6339059" y="2532063"/>
                <a:ext cx="1251636" cy="822640"/>
                <a:chOff x="446604" y="0"/>
                <a:chExt cx="2503269" cy="1645278"/>
              </a:xfrm>
            </p:grpSpPr>
            <p:grpSp>
              <p:nvGrpSpPr>
                <p:cNvPr id="284" name="成组"/>
                <p:cNvGrpSpPr/>
                <p:nvPr/>
              </p:nvGrpSpPr>
              <p:grpSpPr>
                <a:xfrm>
                  <a:off x="446604" y="0"/>
                  <a:ext cx="1846559" cy="1222310"/>
                  <a:chOff x="1" y="0"/>
                  <a:chExt cx="1846557" cy="1222309"/>
                </a:xfrm>
              </p:grpSpPr>
              <p:pic>
                <p:nvPicPr>
                  <p:cNvPr id="286" name="slot-machine-4.png" descr="slot-machine-4.png"/>
                  <p:cNvPicPr>
                    <a:picLocks noChangeAspect="1"/>
                  </p:cNvPicPr>
                  <p:nvPr/>
                </p:nvPicPr>
                <p:blipFill>
                  <a:blip r:embed="rId6">
                    <a:alphaModFix amt="74649"/>
                  </a:blip>
                  <a:srcRect l="8050" t="14396" r="6270" b="28889"/>
                  <a:stretch>
                    <a:fillRect/>
                  </a:stretch>
                </p:blipFill>
                <p:spPr>
                  <a:xfrm>
                    <a:off x="1" y="0"/>
                    <a:ext cx="1846557" cy="1222309"/>
                  </a:xfrm>
                  <a:prstGeom prst="rect">
                    <a:avLst/>
                  </a:prstGeom>
                  <a:ln w="12700" cap="flat">
                    <a:noFill/>
                    <a:miter lim="400000"/>
                    <a:headEnd/>
                    <a:tailEnd/>
                  </a:ln>
                  <a:effectLst/>
                </p:spPr>
              </p:pic>
              <p:sp>
                <p:nvSpPr>
                  <p:cNvPr id="287" name="矩形"/>
                  <p:cNvSpPr/>
                  <p:nvPr/>
                </p:nvSpPr>
                <p:spPr>
                  <a:xfrm>
                    <a:off x="26014" y="116679"/>
                    <a:ext cx="548582" cy="157547"/>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285" name="4-Bandit"/>
                <p:cNvSpPr txBox="1"/>
                <p:nvPr/>
              </p:nvSpPr>
              <p:spPr>
                <a:xfrm>
                  <a:off x="472618" y="1130277"/>
                  <a:ext cx="2477255" cy="515001"/>
                </a:xfrm>
                <a:prstGeom prst="rect">
                  <a:avLst/>
                </a:prstGeom>
                <a:noFill/>
                <a:ln w="12700" cap="flat">
                  <a:noFill/>
                  <a:miter lim="400000"/>
                </a:ln>
                <a:effectLst/>
              </p:spPr>
              <p:txBody>
                <a:bodyPr wrap="square" lIns="25400" tIns="25400" rIns="25400" bIns="25400" numCol="1" anchor="ctr">
                  <a:noAutofit/>
                </a:bodyPr>
                <a:lstStyle>
                  <a:lvl1pPr>
                    <a:defRPr sz="3000">
                      <a:solidFill>
                        <a:srgbClr val="000000"/>
                      </a:solidFill>
                    </a:defRPr>
                  </a:lvl1pPr>
                </a:lstStyle>
                <a:p>
                  <a:r>
                    <a:rPr sz="1400" dirty="0"/>
                    <a:t>4-Bandit</a:t>
                  </a:r>
                  <a:endParaRPr sz="1500" dirty="0"/>
                </a:p>
              </p:txBody>
            </p:sp>
          </p:grpSp>
          <p:grpSp>
            <p:nvGrpSpPr>
              <p:cNvPr id="278" name="成组"/>
              <p:cNvGrpSpPr/>
              <p:nvPr/>
            </p:nvGrpSpPr>
            <p:grpSpPr>
              <a:xfrm>
                <a:off x="5244867" y="2553234"/>
                <a:ext cx="1312437" cy="822640"/>
                <a:chOff x="446603" y="0"/>
                <a:chExt cx="2624870" cy="1645278"/>
              </a:xfrm>
            </p:grpSpPr>
            <p:grpSp>
              <p:nvGrpSpPr>
                <p:cNvPr id="280" name="成组"/>
                <p:cNvGrpSpPr/>
                <p:nvPr/>
              </p:nvGrpSpPr>
              <p:grpSpPr>
                <a:xfrm>
                  <a:off x="446603" y="0"/>
                  <a:ext cx="1846560" cy="1222310"/>
                  <a:chOff x="0" y="0"/>
                  <a:chExt cx="1846558" cy="1222309"/>
                </a:xfrm>
              </p:grpSpPr>
              <p:pic>
                <p:nvPicPr>
                  <p:cNvPr id="282" name="slot-machine-4.png" descr="slot-machine-4.png"/>
                  <p:cNvPicPr>
                    <a:picLocks noChangeAspect="1"/>
                  </p:cNvPicPr>
                  <p:nvPr/>
                </p:nvPicPr>
                <p:blipFill>
                  <a:blip r:embed="rId6">
                    <a:alphaModFix amt="74649"/>
                  </a:blip>
                  <a:srcRect l="8050" t="14396" r="6270" b="28889"/>
                  <a:stretch>
                    <a:fillRect/>
                  </a:stretch>
                </p:blipFill>
                <p:spPr>
                  <a:xfrm>
                    <a:off x="0" y="0"/>
                    <a:ext cx="1846559" cy="1222310"/>
                  </a:xfrm>
                  <a:prstGeom prst="rect">
                    <a:avLst/>
                  </a:prstGeom>
                  <a:ln w="12700" cap="flat">
                    <a:noFill/>
                    <a:miter lim="400000"/>
                    <a:headEnd/>
                    <a:tailEnd/>
                  </a:ln>
                  <a:effectLst/>
                </p:spPr>
              </p:pic>
              <p:sp>
                <p:nvSpPr>
                  <p:cNvPr id="283" name="矩形"/>
                  <p:cNvSpPr/>
                  <p:nvPr/>
                </p:nvSpPr>
                <p:spPr>
                  <a:xfrm>
                    <a:off x="26014" y="116679"/>
                    <a:ext cx="548582" cy="157547"/>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281" name="2-Bandit"/>
                <p:cNvSpPr txBox="1"/>
                <p:nvPr/>
              </p:nvSpPr>
              <p:spPr>
                <a:xfrm>
                  <a:off x="594218" y="1130277"/>
                  <a:ext cx="2477255" cy="515001"/>
                </a:xfrm>
                <a:prstGeom prst="rect">
                  <a:avLst/>
                </a:prstGeom>
                <a:noFill/>
                <a:ln w="12700" cap="flat">
                  <a:noFill/>
                  <a:miter lim="400000"/>
                </a:ln>
                <a:effectLst/>
              </p:spPr>
              <p:txBody>
                <a:bodyPr wrap="square" lIns="25400" tIns="25400" rIns="25400" bIns="25400" numCol="1" anchor="ctr">
                  <a:noAutofit/>
                </a:bodyPr>
                <a:lstStyle>
                  <a:lvl1pPr>
                    <a:defRPr sz="3000">
                      <a:solidFill>
                        <a:srgbClr val="000000"/>
                      </a:solidFill>
                    </a:defRPr>
                  </a:lvl1pPr>
                </a:lstStyle>
                <a:p>
                  <a:r>
                    <a:rPr sz="1400" dirty="0"/>
                    <a:t>2-Bandit</a:t>
                  </a:r>
                  <a:endParaRPr sz="1500" dirty="0"/>
                </a:p>
              </p:txBody>
            </p:sp>
          </p:grpSp>
        </p:grpSp>
        <p:sp>
          <p:nvSpPr>
            <p:cNvPr id="296" name="Mutator Type Bandits"/>
            <p:cNvSpPr txBox="1"/>
            <p:nvPr/>
          </p:nvSpPr>
          <p:spPr>
            <a:xfrm>
              <a:off x="5171111" y="4494827"/>
              <a:ext cx="2429145" cy="297517"/>
            </a:xfrm>
            <a:prstGeom prst="rect">
              <a:avLst/>
            </a:prstGeom>
            <a:ln w="12700">
              <a:miter lim="400000"/>
            </a:ln>
          </p:spPr>
          <p:txBody>
            <a:bodyPr lIns="25400" tIns="25400" rIns="25400" bIns="25400" anchor="ctr">
              <a:spAutoFit/>
            </a:bodyPr>
            <a:lstStyle>
              <a:lvl1pPr>
                <a:defRPr sz="3000">
                  <a:solidFill>
                    <a:srgbClr val="000000"/>
                  </a:solidFill>
                </a:defRPr>
              </a:lvl1pPr>
            </a:lstStyle>
            <a:p>
              <a:r>
                <a:rPr sz="1600" dirty="0"/>
                <a:t>Mutator Type Bandits</a:t>
              </a:r>
              <a:endParaRPr sz="1600" dirty="0"/>
            </a:p>
          </p:txBody>
        </p:sp>
      </p:grpSp>
      <p:sp>
        <p:nvSpPr>
          <p:cNvPr id="297" name="矩形"/>
          <p:cNvSpPr/>
          <p:nvPr/>
        </p:nvSpPr>
        <p:spPr>
          <a:xfrm>
            <a:off x="2485175" y="2781548"/>
            <a:ext cx="4949209" cy="3103175"/>
          </a:xfrm>
          <a:prstGeom prst="roundRect">
            <a:avLst>
              <a:gd name="adj" fmla="val 0"/>
            </a:avLst>
          </a:prstGeom>
          <a:ln w="28575">
            <a:solidFill>
              <a:srgbClr val="919191"/>
            </a:solidFill>
            <a:custDash>
              <a:ds d="200000" sp="200000"/>
            </a:custDash>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pic>
        <p:nvPicPr>
          <p:cNvPr id="298" name="圆角矩形 圆角矩形" descr="圆角矩形 圆角矩形"/>
          <p:cNvPicPr/>
          <p:nvPr/>
        </p:nvPicPr>
        <p:blipFill>
          <a:blip r:embed="rId7"/>
          <a:stretch>
            <a:fillRect/>
          </a:stretch>
        </p:blipFill>
        <p:spPr>
          <a:xfrm>
            <a:off x="2971827" y="5027940"/>
            <a:ext cx="4072821" cy="571535"/>
          </a:xfrm>
          <a:prstGeom prst="rect">
            <a:avLst/>
          </a:prstGeom>
          <a:effectLst/>
        </p:spPr>
      </p:pic>
      <p:grpSp>
        <p:nvGrpSpPr>
          <p:cNvPr id="299" name="成组"/>
          <p:cNvGrpSpPr/>
          <p:nvPr/>
        </p:nvGrpSpPr>
        <p:grpSpPr>
          <a:xfrm rot="16200000">
            <a:off x="6526294" y="5168557"/>
            <a:ext cx="47156" cy="314942"/>
            <a:chOff x="0" y="0"/>
            <a:chExt cx="102551" cy="740570"/>
          </a:xfrm>
        </p:grpSpPr>
        <p:sp>
          <p:nvSpPr>
            <p:cNvPr id="300" name="圆形"/>
            <p:cNvSpPr/>
            <p:nvPr/>
          </p:nvSpPr>
          <p:spPr>
            <a:xfrm>
              <a:off x="0" y="0"/>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301" name="圆形"/>
            <p:cNvSpPr/>
            <p:nvPr/>
          </p:nvSpPr>
          <p:spPr>
            <a:xfrm>
              <a:off x="0" y="319009"/>
              <a:ext cx="102552" cy="102553"/>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dirty="0">
                <a:solidFill>
                  <a:srgbClr val="FFFFFF"/>
                </a:solidFill>
                <a:latin typeface="Helvetica Neue Medium"/>
                <a:sym typeface="Helvetica Neue Medium"/>
              </a:endParaRPr>
            </a:p>
          </p:txBody>
        </p:sp>
        <p:sp>
          <p:nvSpPr>
            <p:cNvPr id="302" name="圆形"/>
            <p:cNvSpPr/>
            <p:nvPr/>
          </p:nvSpPr>
          <p:spPr>
            <a:xfrm>
              <a:off x="0" y="638019"/>
              <a:ext cx="102552" cy="102552"/>
            </a:xfrm>
            <a:prstGeom prst="ellipse">
              <a:avLst/>
            </a:prstGeom>
            <a:solidFill>
              <a:srgbClr val="000000"/>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pSp>
      <p:pic>
        <p:nvPicPr>
          <p:cNvPr id="309" name="dna.png" descr="dna.png"/>
          <p:cNvPicPr/>
          <p:nvPr/>
        </p:nvPicPr>
        <p:blipFill>
          <a:blip r:embed="rId8"/>
          <a:srcRect/>
          <a:stretch>
            <a:fillRect/>
          </a:stretch>
        </p:blipFill>
        <p:spPr>
          <a:xfrm>
            <a:off x="3119921" y="5081188"/>
            <a:ext cx="392383" cy="415209"/>
          </a:xfrm>
          <a:prstGeom prst="rect">
            <a:avLst/>
          </a:prstGeom>
          <a:ln w="12700" cap="flat">
            <a:noFill/>
            <a:miter lim="400000"/>
            <a:headEnd/>
            <a:tailEnd/>
          </a:ln>
          <a:effectLst/>
        </p:spPr>
      </p:pic>
      <p:pic>
        <p:nvPicPr>
          <p:cNvPr id="313" name="dna.png" descr="dna.png"/>
          <p:cNvPicPr/>
          <p:nvPr/>
        </p:nvPicPr>
        <p:blipFill>
          <a:blip r:embed="rId8"/>
          <a:srcRect/>
          <a:stretch>
            <a:fillRect/>
          </a:stretch>
        </p:blipFill>
        <p:spPr>
          <a:xfrm>
            <a:off x="3968819" y="5068071"/>
            <a:ext cx="392383" cy="415209"/>
          </a:xfrm>
          <a:prstGeom prst="rect">
            <a:avLst/>
          </a:prstGeom>
          <a:ln w="12700" cap="flat">
            <a:noFill/>
            <a:miter lim="400000"/>
            <a:headEnd/>
            <a:tailEnd/>
          </a:ln>
          <a:effectLst/>
        </p:spPr>
      </p:pic>
      <p:sp>
        <p:nvSpPr>
          <p:cNvPr id="316" name="线条"/>
          <p:cNvSpPr/>
          <p:nvPr/>
        </p:nvSpPr>
        <p:spPr>
          <a:xfrm flipH="1">
            <a:off x="3314517" y="4516718"/>
            <a:ext cx="0" cy="419551"/>
          </a:xfrm>
          <a:prstGeom prst="line">
            <a:avLst/>
          </a:prstGeom>
          <a:ln w="28575">
            <a:solidFill>
              <a:srgbClr val="000000"/>
            </a:solidFill>
            <a:miter lim="400000"/>
            <a:tailEnd type="triangle"/>
          </a:ln>
        </p:spPr>
        <p:txBody>
          <a:bodyPr lIns="25400" tIns="25400" rIns="25400" bIns="25400" anchor="ctr"/>
          <a:lstStyle/>
          <a:p>
            <a:endParaRPr sz="900"/>
          </a:p>
        </p:txBody>
      </p:sp>
      <p:sp>
        <p:nvSpPr>
          <p:cNvPr id="317" name="Stacking Size Bandit"/>
          <p:cNvSpPr txBox="1"/>
          <p:nvPr/>
        </p:nvSpPr>
        <p:spPr>
          <a:xfrm>
            <a:off x="3333008" y="4573737"/>
            <a:ext cx="1339838"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sz="1400" dirty="0"/>
              <a:t>Stacking Size</a:t>
            </a:r>
            <a:endParaRPr sz="1400" dirty="0"/>
          </a:p>
        </p:txBody>
      </p:sp>
      <p:sp>
        <p:nvSpPr>
          <p:cNvPr id="318" name="线条"/>
          <p:cNvSpPr/>
          <p:nvPr/>
        </p:nvSpPr>
        <p:spPr>
          <a:xfrm>
            <a:off x="3971200" y="3854373"/>
            <a:ext cx="581221" cy="0"/>
          </a:xfrm>
          <a:prstGeom prst="line">
            <a:avLst/>
          </a:prstGeom>
          <a:ln w="28575">
            <a:solidFill>
              <a:srgbClr val="000000"/>
            </a:solidFill>
            <a:miter lim="400000"/>
            <a:tailEnd type="triangle"/>
          </a:ln>
        </p:spPr>
        <p:txBody>
          <a:bodyPr lIns="25400" tIns="25400" rIns="25400" bIns="25400" anchor="ctr"/>
          <a:lstStyle/>
          <a:p>
            <a:endParaRPr sz="900"/>
          </a:p>
        </p:txBody>
      </p:sp>
      <p:pic>
        <p:nvPicPr>
          <p:cNvPr id="319" name="dna.png" descr="dna.png"/>
          <p:cNvPicPr/>
          <p:nvPr/>
        </p:nvPicPr>
        <p:blipFill>
          <a:blip r:embed="rId8"/>
          <a:srcRect/>
          <a:stretch>
            <a:fillRect/>
          </a:stretch>
        </p:blipFill>
        <p:spPr>
          <a:xfrm>
            <a:off x="4852487" y="5068071"/>
            <a:ext cx="392382" cy="415209"/>
          </a:xfrm>
          <a:prstGeom prst="rect">
            <a:avLst/>
          </a:prstGeom>
          <a:ln w="12700" cap="flat">
            <a:noFill/>
            <a:miter lim="400000"/>
            <a:headEnd/>
            <a:tailEnd/>
          </a:ln>
          <a:effectLst/>
        </p:spPr>
      </p:pic>
      <p:pic>
        <p:nvPicPr>
          <p:cNvPr id="320" name="dna.png" descr="dna.png"/>
          <p:cNvPicPr/>
          <p:nvPr/>
        </p:nvPicPr>
        <p:blipFill>
          <a:blip r:embed="rId8"/>
          <a:srcRect/>
          <a:stretch>
            <a:fillRect/>
          </a:stretch>
        </p:blipFill>
        <p:spPr>
          <a:xfrm>
            <a:off x="5692032" y="5068071"/>
            <a:ext cx="392382" cy="415209"/>
          </a:xfrm>
          <a:prstGeom prst="rect">
            <a:avLst/>
          </a:prstGeom>
          <a:ln w="12700" cap="flat">
            <a:noFill/>
            <a:miter lim="400000"/>
            <a:headEnd/>
            <a:tailEnd/>
          </a:ln>
          <a:effectLst/>
        </p:spPr>
      </p:pic>
      <p:sp>
        <p:nvSpPr>
          <p:cNvPr id="321" name="线条"/>
          <p:cNvSpPr/>
          <p:nvPr/>
        </p:nvSpPr>
        <p:spPr>
          <a:xfrm flipH="1">
            <a:off x="5865380" y="4555820"/>
            <a:ext cx="0" cy="380449"/>
          </a:xfrm>
          <a:prstGeom prst="line">
            <a:avLst/>
          </a:prstGeom>
          <a:ln w="28575">
            <a:solidFill>
              <a:srgbClr val="000000"/>
            </a:solidFill>
            <a:miter lim="400000"/>
            <a:tailEnd type="triangle"/>
          </a:ln>
        </p:spPr>
        <p:txBody>
          <a:bodyPr lIns="25400" tIns="25400" rIns="25400" bIns="25400" anchor="ctr"/>
          <a:lstStyle/>
          <a:p>
            <a:endParaRPr sz="900"/>
          </a:p>
        </p:txBody>
      </p:sp>
      <p:sp>
        <p:nvSpPr>
          <p:cNvPr id="322" name="Stacking Size Bandit"/>
          <p:cNvSpPr txBox="1"/>
          <p:nvPr/>
        </p:nvSpPr>
        <p:spPr>
          <a:xfrm>
            <a:off x="5938031" y="4593123"/>
            <a:ext cx="952352"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altLang="zh-CN" sz="1400" dirty="0"/>
              <a:t>Mutator 1</a:t>
            </a:r>
            <a:endParaRPr sz="1400" dirty="0"/>
          </a:p>
        </p:txBody>
      </p:sp>
      <p:grpSp>
        <p:nvGrpSpPr>
          <p:cNvPr id="323" name="成组"/>
          <p:cNvGrpSpPr/>
          <p:nvPr/>
        </p:nvGrpSpPr>
        <p:grpSpPr>
          <a:xfrm>
            <a:off x="7811028" y="2943952"/>
            <a:ext cx="1071545" cy="993640"/>
            <a:chOff x="296488" y="-1"/>
            <a:chExt cx="2971275" cy="2760674"/>
          </a:xfrm>
        </p:grpSpPr>
        <p:grpSp>
          <p:nvGrpSpPr>
            <p:cNvPr id="324" name="成组"/>
            <p:cNvGrpSpPr/>
            <p:nvPr/>
          </p:nvGrpSpPr>
          <p:grpSpPr>
            <a:xfrm>
              <a:off x="626876" y="-1"/>
              <a:ext cx="1992605" cy="1715140"/>
              <a:chOff x="0" y="0"/>
              <a:chExt cx="1992603" cy="1715138"/>
            </a:xfrm>
          </p:grpSpPr>
          <p:pic>
            <p:nvPicPr>
              <p:cNvPr id="326" name="programing.png" descr="programing.png"/>
              <p:cNvPicPr/>
              <p:nvPr/>
            </p:nvPicPr>
            <p:blipFill>
              <a:blip r:embed="rId9"/>
              <a:stretch>
                <a:fillRect/>
              </a:stretch>
            </p:blipFill>
            <p:spPr>
              <a:xfrm>
                <a:off x="0" y="0"/>
                <a:ext cx="1659564" cy="1428388"/>
              </a:xfrm>
              <a:prstGeom prst="rect">
                <a:avLst/>
              </a:prstGeom>
              <a:ln w="12700" cap="flat">
                <a:noFill/>
                <a:miter lim="400000"/>
                <a:headEnd/>
                <a:tailEnd/>
              </a:ln>
              <a:effectLst/>
            </p:spPr>
          </p:pic>
          <p:grpSp>
            <p:nvGrpSpPr>
              <p:cNvPr id="327" name="成组"/>
              <p:cNvGrpSpPr/>
              <p:nvPr/>
            </p:nvGrpSpPr>
            <p:grpSpPr>
              <a:xfrm>
                <a:off x="820375" y="1116625"/>
                <a:ext cx="1172229" cy="598514"/>
                <a:chOff x="0" y="0"/>
                <a:chExt cx="1172227" cy="598513"/>
              </a:xfrm>
            </p:grpSpPr>
            <p:pic>
              <p:nvPicPr>
                <p:cNvPr id="328" name="图像" descr="图像"/>
                <p:cNvPicPr>
                  <a:picLocks noChangeAspect="1"/>
                </p:cNvPicPr>
                <p:nvPr/>
              </p:nvPicPr>
              <p:blipFill>
                <a:blip r:embed="rId10"/>
                <a:srcRect/>
                <a:stretch>
                  <a:fillRect/>
                </a:stretch>
              </p:blipFill>
              <p:spPr>
                <a:xfrm>
                  <a:off x="0" y="83768"/>
                  <a:ext cx="1091261" cy="514746"/>
                </a:xfrm>
                <a:prstGeom prst="rect">
                  <a:avLst/>
                </a:prstGeom>
                <a:ln w="12700" cap="flat">
                  <a:noFill/>
                  <a:miter lim="400000"/>
                  <a:headEnd/>
                  <a:tailEnd/>
                </a:ln>
                <a:effectLst/>
              </p:spPr>
            </p:pic>
            <p:sp>
              <p:nvSpPr>
                <p:cNvPr id="329" name=".C"/>
                <p:cNvSpPr/>
                <p:nvPr/>
              </p:nvSpPr>
              <p:spPr>
                <a:xfrm>
                  <a:off x="1581" y="0"/>
                  <a:ext cx="1170647" cy="598514"/>
                </a:xfrm>
                <a:prstGeom prst="roundRect">
                  <a:avLst>
                    <a:gd name="adj" fmla="val 13392"/>
                  </a:avLst>
                </a:prstGeom>
                <a:solidFill>
                  <a:srgbClr val="1F156F">
                    <a:alpha val="89493"/>
                  </a:srgbClr>
                </a:solidFill>
                <a:ln w="12700" cap="flat">
                  <a:noFill/>
                  <a:miter lim="400000"/>
                </a:ln>
                <a:effectLst/>
              </p:spPr>
              <p:txBody>
                <a:bodyPr wrap="square" lIns="5715" tIns="5715" rIns="5715" bIns="5715" numCol="1" anchor="ctr">
                  <a:noAutofit/>
                </a:bodyPr>
                <a:lstStyle>
                  <a:lvl1pPr indent="127000" algn="l" defTabSz="586740">
                    <a:defRPr sz="3000">
                      <a:solidFill>
                        <a:srgbClr val="FFFFFF"/>
                      </a:solidFill>
                      <a:latin typeface="Helvetica Neue Medium"/>
                      <a:ea typeface="Helvetica Neue Medium"/>
                      <a:cs typeface="Helvetica Neue Medium"/>
                      <a:sym typeface="Helvetica Neue Medium"/>
                    </a:defRPr>
                  </a:lvl1pPr>
                </a:lstStyle>
                <a:p>
                  <a:r>
                    <a:rPr sz="1500"/>
                    <a:t> .C</a:t>
                  </a:r>
                  <a:endParaRPr sz="1500"/>
                </a:p>
              </p:txBody>
            </p:sp>
          </p:grpSp>
        </p:grpSp>
        <p:sp>
          <p:nvSpPr>
            <p:cNvPr id="325" name="Program"/>
            <p:cNvSpPr txBox="1"/>
            <p:nvPr/>
          </p:nvSpPr>
          <p:spPr>
            <a:xfrm>
              <a:off x="296488" y="1474297"/>
              <a:ext cx="2971275" cy="1286376"/>
            </a:xfrm>
            <a:prstGeom prst="rect">
              <a:avLst/>
            </a:prstGeom>
            <a:noFill/>
            <a:ln w="12700" cap="flat">
              <a:noFill/>
              <a:miter lim="400000"/>
            </a:ln>
            <a:effectLst/>
          </p:spPr>
          <p:txBody>
            <a:bodyPr wrap="square" lIns="25400" tIns="25400" rIns="25400" bIns="25400" numCol="1" anchor="ctr">
              <a:noAutofit/>
            </a:bodyPr>
            <a:lstStyle>
              <a:lvl1pPr>
                <a:lnSpc>
                  <a:spcPct val="110000"/>
                </a:lnSpc>
                <a:defRPr sz="3500">
                  <a:solidFill>
                    <a:srgbClr val="000000"/>
                  </a:solidFill>
                </a:defRPr>
              </a:lvl1pPr>
            </a:lstStyle>
            <a:p>
              <a:r>
                <a:rPr sz="1600" dirty="0"/>
                <a:t>Program</a:t>
              </a:r>
              <a:r>
                <a:rPr sz="1750" dirty="0"/>
                <a:t> </a:t>
              </a:r>
              <a:endParaRPr sz="1750" dirty="0"/>
            </a:p>
          </p:txBody>
        </p:sp>
      </p:grpSp>
      <p:grpSp>
        <p:nvGrpSpPr>
          <p:cNvPr id="330" name="成组"/>
          <p:cNvGrpSpPr/>
          <p:nvPr/>
        </p:nvGrpSpPr>
        <p:grpSpPr>
          <a:xfrm>
            <a:off x="7909590" y="4727542"/>
            <a:ext cx="974657" cy="1034458"/>
            <a:chOff x="11329" y="0"/>
            <a:chExt cx="2337749" cy="2481189"/>
          </a:xfrm>
        </p:grpSpPr>
        <p:grpSp>
          <p:nvGrpSpPr>
            <p:cNvPr id="331" name="成组"/>
            <p:cNvGrpSpPr/>
            <p:nvPr/>
          </p:nvGrpSpPr>
          <p:grpSpPr>
            <a:xfrm>
              <a:off x="11329" y="0"/>
              <a:ext cx="1626364" cy="1626364"/>
              <a:chOff x="0" y="0"/>
              <a:chExt cx="1626362" cy="1626363"/>
            </a:xfrm>
          </p:grpSpPr>
          <p:pic>
            <p:nvPicPr>
              <p:cNvPr id="336" name="files.png" descr="files.png"/>
              <p:cNvPicPr/>
              <p:nvPr/>
            </p:nvPicPr>
            <p:blipFill>
              <a:blip r:embed="rId3"/>
              <a:stretch>
                <a:fillRect/>
              </a:stretch>
            </p:blipFill>
            <p:spPr>
              <a:xfrm>
                <a:off x="0" y="0"/>
                <a:ext cx="1626363" cy="1626364"/>
              </a:xfrm>
              <a:prstGeom prst="rect">
                <a:avLst/>
              </a:prstGeom>
              <a:ln w="12700" cap="flat">
                <a:noFill/>
                <a:miter lim="400000"/>
                <a:headEnd/>
                <a:tailEnd/>
              </a:ln>
              <a:effectLst/>
            </p:spPr>
          </p:pic>
          <p:sp>
            <p:nvSpPr>
              <p:cNvPr id="337" name="线条"/>
              <p:cNvSpPr/>
              <p:nvPr/>
            </p:nvSpPr>
            <p:spPr>
              <a:xfrm>
                <a:off x="356903" y="540806"/>
                <a:ext cx="501003" cy="3092"/>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endParaRPr sz="900"/>
              </a:p>
            </p:txBody>
          </p:sp>
          <p:sp>
            <p:nvSpPr>
              <p:cNvPr id="338" name="线条"/>
              <p:cNvSpPr/>
              <p:nvPr/>
            </p:nvSpPr>
            <p:spPr>
              <a:xfrm>
                <a:off x="360540" y="776913"/>
                <a:ext cx="762527"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endParaRPr sz="900"/>
              </a:p>
            </p:txBody>
          </p:sp>
          <p:sp>
            <p:nvSpPr>
              <p:cNvPr id="339" name="线条"/>
              <p:cNvSpPr/>
              <p:nvPr/>
            </p:nvSpPr>
            <p:spPr>
              <a:xfrm>
                <a:off x="358829" y="1009928"/>
                <a:ext cx="501003" cy="3092"/>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endParaRPr sz="900"/>
              </a:p>
            </p:txBody>
          </p:sp>
          <p:sp>
            <p:nvSpPr>
              <p:cNvPr id="340" name="线条"/>
              <p:cNvSpPr/>
              <p:nvPr/>
            </p:nvSpPr>
            <p:spPr>
              <a:xfrm>
                <a:off x="362465" y="1246035"/>
                <a:ext cx="762528" cy="1"/>
              </a:xfrm>
              <a:prstGeom prst="line">
                <a:avLst/>
              </a:prstGeom>
              <a:noFill/>
              <a:ln w="44450" cap="flat">
                <a:solidFill>
                  <a:srgbClr val="0096FF"/>
                </a:solidFill>
                <a:prstDash val="solid"/>
                <a:miter lim="400000"/>
              </a:ln>
              <a:effectLst/>
            </p:spPr>
            <p:txBody>
              <a:bodyPr wrap="square" lIns="25400" tIns="25400" rIns="25400" bIns="25400" numCol="1" anchor="ctr">
                <a:noAutofit/>
              </a:bodyPr>
              <a:lstStyle/>
              <a:p>
                <a:endParaRPr sz="900"/>
              </a:p>
            </p:txBody>
          </p:sp>
        </p:grpSp>
        <p:sp>
          <p:nvSpPr>
            <p:cNvPr id="332" name="Mutant"/>
            <p:cNvSpPr txBox="1"/>
            <p:nvPr/>
          </p:nvSpPr>
          <p:spPr>
            <a:xfrm>
              <a:off x="15938" y="1631031"/>
              <a:ext cx="2333140" cy="850158"/>
            </a:xfrm>
            <a:prstGeom prst="rect">
              <a:avLst/>
            </a:prstGeom>
            <a:noFill/>
            <a:ln w="12700" cap="flat">
              <a:noFill/>
              <a:miter lim="400000"/>
            </a:ln>
            <a:effectLst/>
          </p:spPr>
          <p:txBody>
            <a:bodyPr wrap="square" lIns="25400" tIns="25400" rIns="25400" bIns="25400" numCol="1" anchor="ctr">
              <a:noAutofit/>
            </a:bodyPr>
            <a:lstStyle>
              <a:lvl1pPr>
                <a:defRPr sz="3500">
                  <a:solidFill>
                    <a:srgbClr val="000000"/>
                  </a:solidFill>
                </a:defRPr>
              </a:lvl1pPr>
            </a:lstStyle>
            <a:p>
              <a:r>
                <a:rPr sz="1600" dirty="0"/>
                <a:t>Mutant</a:t>
              </a:r>
              <a:endParaRPr sz="1750" dirty="0"/>
            </a:p>
          </p:txBody>
        </p:sp>
        <p:grpSp>
          <p:nvGrpSpPr>
            <p:cNvPr id="333" name="成组"/>
            <p:cNvGrpSpPr/>
            <p:nvPr/>
          </p:nvGrpSpPr>
          <p:grpSpPr>
            <a:xfrm>
              <a:off x="838187" y="550645"/>
              <a:ext cx="1152082" cy="1152081"/>
              <a:chOff x="0" y="0"/>
              <a:chExt cx="1152080" cy="1152080"/>
            </a:xfrm>
          </p:grpSpPr>
          <p:pic>
            <p:nvPicPr>
              <p:cNvPr id="334" name="cogwheel.png" descr="cogwheel.png"/>
              <p:cNvPicPr>
                <a:picLocks noChangeAspect="1"/>
              </p:cNvPicPr>
              <p:nvPr/>
            </p:nvPicPr>
            <p:blipFill>
              <a:blip r:embed="rId11"/>
              <a:stretch>
                <a:fillRect/>
              </a:stretch>
            </p:blipFill>
            <p:spPr>
              <a:xfrm rot="1320000">
                <a:off x="133541" y="133541"/>
                <a:ext cx="884998" cy="884998"/>
              </a:xfrm>
              <a:prstGeom prst="rect">
                <a:avLst/>
              </a:prstGeom>
              <a:ln w="12700" cap="flat">
                <a:noFill/>
                <a:miter lim="400000"/>
                <a:headEnd/>
                <a:tailEnd/>
              </a:ln>
              <a:effectLst/>
            </p:spPr>
          </p:pic>
          <p:sp>
            <p:nvSpPr>
              <p:cNvPr id="335" name="圆形"/>
              <p:cNvSpPr/>
              <p:nvPr/>
            </p:nvSpPr>
            <p:spPr>
              <a:xfrm>
                <a:off x="428119" y="428119"/>
                <a:ext cx="295843" cy="295843"/>
              </a:xfrm>
              <a:prstGeom prst="ellipse">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sp>
        <p:nvSpPr>
          <p:cNvPr id="341" name="矩形"/>
          <p:cNvSpPr/>
          <p:nvPr/>
        </p:nvSpPr>
        <p:spPr>
          <a:xfrm>
            <a:off x="7587919" y="2781547"/>
            <a:ext cx="1242345" cy="3103175"/>
          </a:xfrm>
          <a:prstGeom prst="roundRect">
            <a:avLst>
              <a:gd name="adj" fmla="val 0"/>
            </a:avLst>
          </a:prstGeom>
          <a:ln w="28575">
            <a:solidFill>
              <a:srgbClr val="919191"/>
            </a:solidFill>
            <a:custDash>
              <a:ds d="200000" sp="200000"/>
            </a:custDash>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2" name="线条"/>
          <p:cNvSpPr/>
          <p:nvPr/>
        </p:nvSpPr>
        <p:spPr>
          <a:xfrm flipV="1">
            <a:off x="7186414" y="5282250"/>
            <a:ext cx="678066" cy="11258"/>
          </a:xfrm>
          <a:prstGeom prst="line">
            <a:avLst/>
          </a:prstGeom>
          <a:ln w="28575">
            <a:solidFill>
              <a:srgbClr val="000000"/>
            </a:solidFill>
            <a:miter lim="400000"/>
            <a:tailEnd type="triangle"/>
          </a:ln>
        </p:spPr>
        <p:txBody>
          <a:bodyPr lIns="25400" tIns="25400" rIns="25400" bIns="25400" anchor="ctr"/>
          <a:lstStyle/>
          <a:p>
            <a:endParaRPr sz="900"/>
          </a:p>
        </p:txBody>
      </p:sp>
      <p:sp>
        <p:nvSpPr>
          <p:cNvPr id="343" name="线条"/>
          <p:cNvSpPr/>
          <p:nvPr/>
        </p:nvSpPr>
        <p:spPr>
          <a:xfrm flipV="1">
            <a:off x="8258575" y="3924164"/>
            <a:ext cx="10802" cy="631655"/>
          </a:xfrm>
          <a:prstGeom prst="line">
            <a:avLst/>
          </a:prstGeom>
          <a:ln w="28575">
            <a:solidFill>
              <a:srgbClr val="000000"/>
            </a:solidFill>
            <a:miter lim="400000"/>
            <a:tailEnd type="triangle"/>
          </a:ln>
        </p:spPr>
        <p:txBody>
          <a:bodyPr lIns="25400" tIns="25400" rIns="25400" bIns="25400" anchor="ctr"/>
          <a:lstStyle/>
          <a:p>
            <a:endParaRPr sz="900"/>
          </a:p>
        </p:txBody>
      </p:sp>
      <p:sp>
        <p:nvSpPr>
          <p:cNvPr id="344" name="线条"/>
          <p:cNvSpPr/>
          <p:nvPr/>
        </p:nvSpPr>
        <p:spPr>
          <a:xfrm>
            <a:off x="3232864" y="2532167"/>
            <a:ext cx="4993169" cy="441838"/>
          </a:xfrm>
          <a:custGeom>
            <a:avLst/>
            <a:gdLst/>
            <a:ahLst/>
            <a:cxnLst>
              <a:cxn ang="0">
                <a:pos x="wd2" y="hd2"/>
              </a:cxn>
              <a:cxn ang="5400000">
                <a:pos x="wd2" y="hd2"/>
              </a:cxn>
              <a:cxn ang="10800000">
                <a:pos x="wd2" y="hd2"/>
              </a:cxn>
              <a:cxn ang="16200000">
                <a:pos x="wd2" y="hd2"/>
              </a:cxn>
            </a:cxnLst>
            <a:rect l="0" t="0" r="r" b="b"/>
            <a:pathLst>
              <a:path w="21600" h="21600" extrusionOk="0">
                <a:moveTo>
                  <a:pt x="21600" y="14282"/>
                </a:moveTo>
                <a:lnTo>
                  <a:pt x="21550" y="0"/>
                </a:lnTo>
                <a:lnTo>
                  <a:pt x="0" y="0"/>
                </a:lnTo>
                <a:lnTo>
                  <a:pt x="0" y="21600"/>
                </a:lnTo>
              </a:path>
            </a:pathLst>
          </a:custGeom>
          <a:ln w="28575">
            <a:solidFill>
              <a:srgbClr val="000000"/>
            </a:solidFill>
            <a:miter lim="400000"/>
            <a:tailEnd type="triangle"/>
          </a:ln>
        </p:spPr>
        <p:txBody>
          <a:bodyPr lIns="25400" tIns="25400" rIns="25400" bIns="25400" anchor="ctr"/>
          <a:lstStyle/>
          <a:p>
            <a:endParaRPr sz="900"/>
          </a:p>
        </p:txBody>
      </p:sp>
      <p:sp>
        <p:nvSpPr>
          <p:cNvPr id="345" name="线条"/>
          <p:cNvSpPr/>
          <p:nvPr/>
        </p:nvSpPr>
        <p:spPr>
          <a:xfrm flipH="1">
            <a:off x="5817996" y="2539356"/>
            <a:ext cx="0" cy="383433"/>
          </a:xfrm>
          <a:prstGeom prst="line">
            <a:avLst/>
          </a:prstGeom>
          <a:ln w="28575">
            <a:solidFill>
              <a:srgbClr val="000000"/>
            </a:solidFill>
            <a:miter lim="400000"/>
            <a:tailEnd type="triangle"/>
          </a:ln>
        </p:spPr>
        <p:txBody>
          <a:bodyPr lIns="25400" tIns="25400" rIns="25400" bIns="25400" anchor="ctr"/>
          <a:lstStyle/>
          <a:p>
            <a:endParaRPr sz="900"/>
          </a:p>
        </p:txBody>
      </p:sp>
      <p:sp>
        <p:nvSpPr>
          <p:cNvPr id="346" name="Stacking Size Bandit"/>
          <p:cNvSpPr txBox="1"/>
          <p:nvPr/>
        </p:nvSpPr>
        <p:spPr>
          <a:xfrm>
            <a:off x="4461931" y="2006376"/>
            <a:ext cx="1643050"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sz="1400" dirty="0"/>
              <a:t>Update Bandits</a:t>
            </a:r>
            <a:endParaRPr sz="1400" dirty="0"/>
          </a:p>
        </p:txBody>
      </p:sp>
      <p:sp>
        <p:nvSpPr>
          <p:cNvPr id="347" name="矩形"/>
          <p:cNvSpPr/>
          <p:nvPr/>
        </p:nvSpPr>
        <p:spPr>
          <a:xfrm>
            <a:off x="8999577" y="2781547"/>
            <a:ext cx="1392731" cy="3103175"/>
          </a:xfrm>
          <a:prstGeom prst="roundRect">
            <a:avLst>
              <a:gd name="adj" fmla="val 0"/>
            </a:avLst>
          </a:prstGeom>
          <a:ln w="28575">
            <a:solidFill>
              <a:srgbClr val="919191"/>
            </a:solidFill>
            <a:custDash>
              <a:ds d="200000" sp="200000"/>
            </a:custDash>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8" name="Input"/>
          <p:cNvSpPr txBox="1"/>
          <p:nvPr/>
        </p:nvSpPr>
        <p:spPr>
          <a:xfrm>
            <a:off x="3881802" y="5939799"/>
            <a:ext cx="3034066" cy="320601"/>
          </a:xfrm>
          <a:prstGeom prst="rect">
            <a:avLst/>
          </a:prstGeom>
          <a:ln w="12700">
            <a:miter lim="400000"/>
          </a:ln>
        </p:spPr>
        <p:txBody>
          <a:bodyPr wrap="square" lIns="25400" tIns="25400" rIns="25400" bIns="25400" anchor="ctr">
            <a:spAutoFit/>
          </a:bodyPr>
          <a:lstStyle>
            <a:lvl1pPr>
              <a:defRPr sz="3500" b="1">
                <a:solidFill>
                  <a:srgbClr val="000000"/>
                </a:solidFill>
              </a:defRPr>
            </a:lvl1pPr>
          </a:lstStyle>
          <a:p>
            <a:r>
              <a:rPr lang="en-US" sz="1750" dirty="0" err="1"/>
              <a:t>Havoc</a:t>
            </a:r>
            <a:r>
              <a:rPr lang="en-US" sz="1750" baseline="-25000" dirty="0" err="1"/>
              <a:t>MAB</a:t>
            </a:r>
            <a:r>
              <a:rPr lang="en-US" sz="1750" baseline="-25000" dirty="0"/>
              <a:t>  </a:t>
            </a:r>
            <a:r>
              <a:rPr lang="en-US" sz="1750" dirty="0"/>
              <a:t>Mutation Stage</a:t>
            </a:r>
            <a:endParaRPr sz="1750" dirty="0"/>
          </a:p>
        </p:txBody>
      </p:sp>
      <p:sp>
        <p:nvSpPr>
          <p:cNvPr id="349" name="Input"/>
          <p:cNvSpPr txBox="1"/>
          <p:nvPr/>
        </p:nvSpPr>
        <p:spPr>
          <a:xfrm>
            <a:off x="7640482" y="5963979"/>
            <a:ext cx="1242345" cy="320601"/>
          </a:xfrm>
          <a:prstGeom prst="rect">
            <a:avLst/>
          </a:prstGeom>
          <a:ln w="12700">
            <a:miter lim="400000"/>
          </a:ln>
        </p:spPr>
        <p:txBody>
          <a:bodyPr wrap="square" lIns="25400" tIns="25400" rIns="25400" bIns="25400" anchor="ctr">
            <a:spAutoFit/>
          </a:bodyPr>
          <a:lstStyle>
            <a:lvl1pPr>
              <a:defRPr sz="3500" b="1">
                <a:solidFill>
                  <a:srgbClr val="000000"/>
                </a:solidFill>
              </a:defRPr>
            </a:lvl1pPr>
          </a:lstStyle>
          <a:p>
            <a:r>
              <a:rPr lang="en-US" sz="1750" dirty="0"/>
              <a:t>Execution</a:t>
            </a:r>
            <a:endParaRPr sz="1750" dirty="0"/>
          </a:p>
        </p:txBody>
      </p:sp>
      <p:sp>
        <p:nvSpPr>
          <p:cNvPr id="350" name="Input"/>
          <p:cNvSpPr txBox="1"/>
          <p:nvPr/>
        </p:nvSpPr>
        <p:spPr>
          <a:xfrm>
            <a:off x="9281233" y="5939800"/>
            <a:ext cx="1242345" cy="320601"/>
          </a:xfrm>
          <a:prstGeom prst="rect">
            <a:avLst/>
          </a:prstGeom>
          <a:ln w="12700">
            <a:miter lim="400000"/>
          </a:ln>
        </p:spPr>
        <p:txBody>
          <a:bodyPr wrap="square" lIns="25400" tIns="25400" rIns="25400" bIns="25400" anchor="ctr">
            <a:spAutoFit/>
          </a:bodyPr>
          <a:lstStyle>
            <a:lvl1pPr>
              <a:defRPr sz="3500" b="1">
                <a:solidFill>
                  <a:srgbClr val="000000"/>
                </a:solidFill>
              </a:defRPr>
            </a:lvl1pPr>
          </a:lstStyle>
          <a:p>
            <a:r>
              <a:rPr lang="en-US" sz="1750" dirty="0"/>
              <a:t>Output</a:t>
            </a:r>
            <a:endParaRPr sz="1750" dirty="0"/>
          </a:p>
        </p:txBody>
      </p:sp>
      <p:pic>
        <p:nvPicPr>
          <p:cNvPr id="353" name="截屏2021-08-23 下午4.28.37.png" descr="截屏2021-08-23 下午4.28.37.png"/>
          <p:cNvPicPr>
            <a:picLocks noChangeAspect="1"/>
          </p:cNvPicPr>
          <p:nvPr/>
        </p:nvPicPr>
        <p:blipFill>
          <a:blip r:embed="rId12"/>
          <a:stretch>
            <a:fillRect/>
          </a:stretch>
        </p:blipFill>
        <p:spPr>
          <a:xfrm>
            <a:off x="9232041" y="2853282"/>
            <a:ext cx="959467" cy="920306"/>
          </a:xfrm>
          <a:prstGeom prst="rect">
            <a:avLst/>
          </a:prstGeom>
          <a:ln w="12700" cap="flat">
            <a:noFill/>
            <a:miter lim="400000"/>
            <a:headEnd/>
            <a:tailEnd/>
          </a:ln>
          <a:effectLst/>
        </p:spPr>
      </p:pic>
      <p:sp>
        <p:nvSpPr>
          <p:cNvPr id="354" name="文本框 353"/>
          <p:cNvSpPr txBox="1"/>
          <p:nvPr/>
        </p:nvSpPr>
        <p:spPr>
          <a:xfrm>
            <a:off x="8972015" y="3736895"/>
            <a:ext cx="1551563" cy="523220"/>
          </a:xfrm>
          <a:prstGeom prst="rect">
            <a:avLst/>
          </a:prstGeom>
          <a:noFill/>
        </p:spPr>
        <p:txBody>
          <a:bodyPr wrap="square" rtlCol="0">
            <a:spAutoFit/>
          </a:bodyPr>
          <a:lstStyle/>
          <a:p>
            <a:pPr marR="0" lvl="0" algn="ctr" defTabSz="914400" rtl="0" eaLnBrk="1" fontAlgn="auto" latinLnBrk="0" hangingPunct="1">
              <a:spcBef>
                <a:spcPts val="600"/>
              </a:spcBef>
              <a:spcAft>
                <a:spcPts val="0"/>
              </a:spcAft>
              <a:buClrTx/>
              <a:buSzTx/>
              <a:defRPr/>
            </a:pPr>
            <a:r>
              <a:rPr kumimoji="0" lang="en-US" altLang="zh-CN" sz="14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rPr>
              <a:t>Explore new edges?</a:t>
            </a:r>
            <a:endParaRPr kumimoji="0" lang="en-US" altLang="zh-CN" sz="1400" b="0" i="0" u="none" strike="noStrike" kern="0" cap="none" spc="0" normalizeH="0" baseline="0" noProof="0" dirty="0">
              <a:ln>
                <a:noFill/>
              </a:ln>
              <a:solidFill>
                <a:srgbClr val="000000"/>
              </a:solidFill>
              <a:effectLst/>
              <a:uLnTx/>
              <a:uFillTx/>
              <a:latin typeface="Century Gothic" panose="020B0502020202020204" charset="0"/>
              <a:ea typeface="微软雅黑" panose="020B0503020204020204" pitchFamily="34" charset="-122"/>
              <a:cs typeface="Century Gothic" panose="020B0502020202020204" charset="0"/>
              <a:sym typeface="+mn-lt"/>
            </a:endParaRPr>
          </a:p>
        </p:txBody>
      </p:sp>
      <p:sp>
        <p:nvSpPr>
          <p:cNvPr id="355" name="线条"/>
          <p:cNvSpPr/>
          <p:nvPr/>
        </p:nvSpPr>
        <p:spPr>
          <a:xfrm>
            <a:off x="10269093" y="3486674"/>
            <a:ext cx="600330" cy="1"/>
          </a:xfrm>
          <a:prstGeom prst="line">
            <a:avLst/>
          </a:prstGeom>
          <a:ln w="28575">
            <a:solidFill>
              <a:srgbClr val="000000"/>
            </a:solidFill>
            <a:miter lim="400000"/>
            <a:tailEnd type="triangle"/>
          </a:ln>
        </p:spPr>
        <p:txBody>
          <a:bodyPr lIns="25400" tIns="25400" rIns="25400" bIns="25400" anchor="ctr"/>
          <a:lstStyle/>
          <a:p>
            <a:endParaRPr sz="900"/>
          </a:p>
        </p:txBody>
      </p:sp>
      <p:sp>
        <p:nvSpPr>
          <p:cNvPr id="356" name="NO"/>
          <p:cNvSpPr txBox="1"/>
          <p:nvPr/>
        </p:nvSpPr>
        <p:spPr>
          <a:xfrm>
            <a:off x="10427398" y="3183912"/>
            <a:ext cx="330219" cy="259045"/>
          </a:xfrm>
          <a:prstGeom prst="rect">
            <a:avLst/>
          </a:prstGeom>
          <a:ln w="12700">
            <a:miter lim="400000"/>
          </a:ln>
        </p:spPr>
        <p:txBody>
          <a:bodyPr wrap="none" lIns="25400" tIns="25400" rIns="25400" bIns="25400" anchor="ctr">
            <a:spAutoFit/>
          </a:bodyPr>
          <a:lstStyle>
            <a:lvl1pPr>
              <a:defRPr sz="2700">
                <a:solidFill>
                  <a:srgbClr val="000000"/>
                </a:solidFill>
              </a:defRPr>
            </a:lvl1pPr>
          </a:lstStyle>
          <a:p>
            <a:r>
              <a:rPr sz="1350" dirty="0"/>
              <a:t>NO</a:t>
            </a:r>
            <a:endParaRPr sz="1350" dirty="0"/>
          </a:p>
        </p:txBody>
      </p:sp>
      <p:grpSp>
        <p:nvGrpSpPr>
          <p:cNvPr id="357" name="成组"/>
          <p:cNvGrpSpPr/>
          <p:nvPr/>
        </p:nvGrpSpPr>
        <p:grpSpPr>
          <a:xfrm>
            <a:off x="10792707" y="3017946"/>
            <a:ext cx="755015" cy="937455"/>
            <a:chOff x="0" y="0"/>
            <a:chExt cx="1510027" cy="1874909"/>
          </a:xfrm>
        </p:grpSpPr>
        <p:sp>
          <p:nvSpPr>
            <p:cNvPr id="358" name="Discard"/>
            <p:cNvSpPr txBox="1"/>
            <p:nvPr/>
          </p:nvSpPr>
          <p:spPr>
            <a:xfrm>
              <a:off x="0" y="1310651"/>
              <a:ext cx="1510027" cy="564258"/>
            </a:xfrm>
            <a:prstGeom prst="rect">
              <a:avLst/>
            </a:prstGeom>
            <a:noFill/>
            <a:ln w="12700" cap="flat">
              <a:noFill/>
              <a:miter lim="400000"/>
            </a:ln>
            <a:effectLst/>
          </p:spPr>
          <p:txBody>
            <a:bodyPr wrap="none" lIns="25400" tIns="25400" rIns="25400" bIns="25400" numCol="1" anchor="ctr">
              <a:spAutoFit/>
            </a:bodyPr>
            <a:lstStyle>
              <a:lvl1pPr>
                <a:defRPr sz="3000" b="1">
                  <a:solidFill>
                    <a:srgbClr val="000000"/>
                  </a:solidFill>
                </a:defRPr>
              </a:lvl1pPr>
            </a:lstStyle>
            <a:p>
              <a:r>
                <a:rPr sz="1500"/>
                <a:t>Discard</a:t>
              </a:r>
              <a:endParaRPr sz="1500"/>
            </a:p>
          </p:txBody>
        </p:sp>
        <p:pic>
          <p:nvPicPr>
            <p:cNvPr id="359" name="vote.png" descr="vote.png"/>
            <p:cNvPicPr>
              <a:picLocks noChangeAspect="1"/>
            </p:cNvPicPr>
            <p:nvPr/>
          </p:nvPicPr>
          <p:blipFill>
            <a:blip r:embed="rId13"/>
            <a:srcRect l="50886"/>
            <a:stretch>
              <a:fillRect/>
            </a:stretch>
          </p:blipFill>
          <p:spPr>
            <a:xfrm>
              <a:off x="299863" y="0"/>
              <a:ext cx="865631" cy="1762497"/>
            </a:xfrm>
            <a:prstGeom prst="rect">
              <a:avLst/>
            </a:prstGeom>
            <a:ln w="12700" cap="flat">
              <a:noFill/>
              <a:miter lim="400000"/>
              <a:headEnd/>
              <a:tailEnd/>
            </a:ln>
            <a:effectLst/>
          </p:spPr>
        </p:pic>
      </p:grpSp>
      <p:sp>
        <p:nvSpPr>
          <p:cNvPr id="361" name="线条"/>
          <p:cNvSpPr/>
          <p:nvPr/>
        </p:nvSpPr>
        <p:spPr>
          <a:xfrm flipH="1">
            <a:off x="9674352" y="4269339"/>
            <a:ext cx="17259" cy="589717"/>
          </a:xfrm>
          <a:prstGeom prst="line">
            <a:avLst/>
          </a:prstGeom>
          <a:ln w="28575">
            <a:solidFill>
              <a:srgbClr val="000000"/>
            </a:solidFill>
            <a:miter lim="400000"/>
            <a:tailEnd type="triangle"/>
          </a:ln>
        </p:spPr>
        <p:txBody>
          <a:bodyPr lIns="25400" tIns="25400" rIns="25400" bIns="25400" anchor="ctr"/>
          <a:lstStyle/>
          <a:p>
            <a:endParaRPr sz="900"/>
          </a:p>
        </p:txBody>
      </p:sp>
      <p:sp>
        <p:nvSpPr>
          <p:cNvPr id="362" name="NO"/>
          <p:cNvSpPr txBox="1"/>
          <p:nvPr/>
        </p:nvSpPr>
        <p:spPr>
          <a:xfrm>
            <a:off x="9834570" y="4454367"/>
            <a:ext cx="333425" cy="259045"/>
          </a:xfrm>
          <a:prstGeom prst="rect">
            <a:avLst/>
          </a:prstGeom>
          <a:ln w="12700">
            <a:miter lim="400000"/>
          </a:ln>
        </p:spPr>
        <p:txBody>
          <a:bodyPr wrap="none" lIns="25400" tIns="25400" rIns="25400" bIns="25400" anchor="ctr">
            <a:spAutoFit/>
          </a:bodyPr>
          <a:lstStyle>
            <a:lvl1pPr>
              <a:defRPr sz="2700">
                <a:solidFill>
                  <a:srgbClr val="000000"/>
                </a:solidFill>
              </a:defRPr>
            </a:lvl1pPr>
          </a:lstStyle>
          <a:p>
            <a:r>
              <a:rPr lang="en-US" sz="1350" dirty="0"/>
              <a:t>YES</a:t>
            </a:r>
            <a:endParaRPr sz="1350" dirty="0"/>
          </a:p>
        </p:txBody>
      </p:sp>
      <p:pic>
        <p:nvPicPr>
          <p:cNvPr id="363" name="vote.png" descr="vote.png"/>
          <p:cNvPicPr>
            <a:picLocks noChangeAspect="1"/>
          </p:cNvPicPr>
          <p:nvPr/>
        </p:nvPicPr>
        <p:blipFill>
          <a:blip r:embed="rId13"/>
          <a:srcRect r="51408" b="6099"/>
          <a:stretch>
            <a:fillRect/>
          </a:stretch>
        </p:blipFill>
        <p:spPr>
          <a:xfrm>
            <a:off x="9151577" y="4212059"/>
            <a:ext cx="349343" cy="675091"/>
          </a:xfrm>
          <a:prstGeom prst="rect">
            <a:avLst/>
          </a:prstGeom>
          <a:ln w="12700">
            <a:miter lim="400000"/>
            <a:headEnd/>
            <a:tailEnd/>
          </a:ln>
        </p:spPr>
      </p:pic>
      <p:grpSp>
        <p:nvGrpSpPr>
          <p:cNvPr id="364" name="成组"/>
          <p:cNvGrpSpPr/>
          <p:nvPr/>
        </p:nvGrpSpPr>
        <p:grpSpPr>
          <a:xfrm>
            <a:off x="9075665" y="4873207"/>
            <a:ext cx="1339837" cy="930211"/>
            <a:chOff x="-241536" y="2"/>
            <a:chExt cx="2679671" cy="1918089"/>
          </a:xfrm>
        </p:grpSpPr>
        <p:sp>
          <p:nvSpPr>
            <p:cNvPr id="365" name="Seed Corpus"/>
            <p:cNvSpPr txBox="1"/>
            <p:nvPr/>
          </p:nvSpPr>
          <p:spPr>
            <a:xfrm>
              <a:off x="-241536" y="1323057"/>
              <a:ext cx="2679671" cy="595034"/>
            </a:xfrm>
            <a:prstGeom prst="rect">
              <a:avLst/>
            </a:prstGeom>
            <a:noFill/>
            <a:ln w="12700" cap="flat">
              <a:noFill/>
              <a:miter lim="400000"/>
            </a:ln>
            <a:effectLst/>
          </p:spPr>
          <p:txBody>
            <a:bodyPr wrap="square" lIns="25400" tIns="25400" rIns="25400" bIns="25400" numCol="1" anchor="ctr">
              <a:spAutoFit/>
            </a:bodyPr>
            <a:lstStyle>
              <a:lvl1pPr>
                <a:defRPr sz="3500">
                  <a:solidFill>
                    <a:srgbClr val="000000"/>
                  </a:solidFill>
                </a:defRPr>
              </a:lvl1pPr>
            </a:lstStyle>
            <a:p>
              <a:r>
                <a:rPr sz="1600" dirty="0"/>
                <a:t>Seed Corpus</a:t>
              </a:r>
              <a:endParaRPr sz="1600" dirty="0"/>
            </a:p>
          </p:txBody>
        </p:sp>
        <p:pic>
          <p:nvPicPr>
            <p:cNvPr id="366" name="folder-2.png" descr="folder-2.png"/>
            <p:cNvPicPr>
              <a:picLocks noChangeAspect="1"/>
            </p:cNvPicPr>
            <p:nvPr/>
          </p:nvPicPr>
          <p:blipFill>
            <a:blip r:embed="rId2"/>
            <a:stretch>
              <a:fillRect/>
            </a:stretch>
          </p:blipFill>
          <p:spPr>
            <a:xfrm>
              <a:off x="263302" y="2"/>
              <a:ext cx="1305161" cy="1305159"/>
            </a:xfrm>
            <a:prstGeom prst="rect">
              <a:avLst/>
            </a:prstGeom>
            <a:ln w="12700" cap="flat">
              <a:noFill/>
              <a:miter lim="400000"/>
              <a:headEnd/>
              <a:tailEnd/>
            </a:ln>
            <a:effectLst/>
          </p:spPr>
        </p:pic>
      </p:grpSp>
      <p:sp>
        <p:nvSpPr>
          <p:cNvPr id="367" name="线条"/>
          <p:cNvSpPr/>
          <p:nvPr/>
        </p:nvSpPr>
        <p:spPr>
          <a:xfrm flipV="1">
            <a:off x="2069375" y="5295100"/>
            <a:ext cx="769702" cy="0"/>
          </a:xfrm>
          <a:prstGeom prst="line">
            <a:avLst/>
          </a:prstGeom>
          <a:ln w="28575">
            <a:solidFill>
              <a:srgbClr val="000000"/>
            </a:solidFill>
            <a:miter lim="400000"/>
            <a:tailEnd type="triangle"/>
          </a:ln>
        </p:spPr>
        <p:txBody>
          <a:bodyPr lIns="25400" tIns="25400" rIns="25400" bIns="25400" anchor="ctr"/>
          <a:lstStyle/>
          <a:p>
            <a:endParaRPr sz="900"/>
          </a:p>
        </p:txBody>
      </p:sp>
      <p:sp>
        <p:nvSpPr>
          <p:cNvPr id="369" name="Stacking Size Bandit"/>
          <p:cNvSpPr txBox="1"/>
          <p:nvPr/>
        </p:nvSpPr>
        <p:spPr>
          <a:xfrm>
            <a:off x="5932004" y="4599207"/>
            <a:ext cx="952352"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altLang="zh-CN" sz="1400" dirty="0"/>
              <a:t>Mutator 2</a:t>
            </a:r>
            <a:endParaRPr sz="1400" dirty="0"/>
          </a:p>
        </p:txBody>
      </p:sp>
      <p:sp>
        <p:nvSpPr>
          <p:cNvPr id="370" name="Stacking Size Bandit"/>
          <p:cNvSpPr txBox="1"/>
          <p:nvPr/>
        </p:nvSpPr>
        <p:spPr>
          <a:xfrm>
            <a:off x="5945953" y="4588669"/>
            <a:ext cx="952352"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altLang="zh-CN" sz="1400" dirty="0"/>
              <a:t>Mutator 3</a:t>
            </a:r>
            <a:endParaRPr sz="1400" dirty="0"/>
          </a:p>
        </p:txBody>
      </p:sp>
      <p:sp>
        <p:nvSpPr>
          <p:cNvPr id="371" name="Stacking Size Bandit"/>
          <p:cNvSpPr txBox="1"/>
          <p:nvPr/>
        </p:nvSpPr>
        <p:spPr>
          <a:xfrm>
            <a:off x="5951980" y="4609322"/>
            <a:ext cx="952352" cy="266740"/>
          </a:xfrm>
          <a:prstGeom prst="rect">
            <a:avLst/>
          </a:prstGeom>
          <a:ln w="12700">
            <a:miter lim="400000"/>
          </a:ln>
        </p:spPr>
        <p:txBody>
          <a:bodyPr wrap="square" lIns="25400" tIns="25400" rIns="25400" bIns="25400" anchor="ctr">
            <a:spAutoFit/>
          </a:bodyPr>
          <a:lstStyle>
            <a:lvl1pPr>
              <a:defRPr sz="3000">
                <a:solidFill>
                  <a:srgbClr val="000000"/>
                </a:solidFill>
              </a:defRPr>
            </a:lvl1pPr>
          </a:lstStyle>
          <a:p>
            <a:pPr algn="ctr"/>
            <a:r>
              <a:rPr lang="en-US" altLang="zh-CN" sz="1400" dirty="0"/>
              <a:t>Mutator 4</a:t>
            </a:r>
            <a:endParaRPr sz="1400" dirty="0"/>
          </a:p>
        </p:txBody>
      </p:sp>
      <p:sp>
        <p:nvSpPr>
          <p:cNvPr id="372" name="线条"/>
          <p:cNvSpPr/>
          <p:nvPr/>
        </p:nvSpPr>
        <p:spPr>
          <a:xfrm>
            <a:off x="8686691" y="3260491"/>
            <a:ext cx="550687" cy="6821"/>
          </a:xfrm>
          <a:prstGeom prst="line">
            <a:avLst/>
          </a:prstGeom>
          <a:ln w="28575">
            <a:solidFill>
              <a:srgbClr val="000000"/>
            </a:solidFill>
            <a:miter lim="400000"/>
            <a:tailEnd type="triangle"/>
          </a:ln>
        </p:spPr>
        <p:txBody>
          <a:bodyPr lIns="25400" tIns="25400" rIns="25400" bIns="25400" anchor="ctr"/>
          <a:lstStyle/>
          <a:p>
            <a:endParaRPr sz="900"/>
          </a:p>
        </p:txBody>
      </p:sp>
      <p:grpSp>
        <p:nvGrpSpPr>
          <p:cNvPr id="109" name="组合 108"/>
          <p:cNvGrpSpPr/>
          <p:nvPr/>
        </p:nvGrpSpPr>
        <p:grpSpPr>
          <a:xfrm>
            <a:off x="1438182" y="1817485"/>
            <a:ext cx="4024044" cy="738664"/>
            <a:chOff x="3789773" y="3551078"/>
            <a:chExt cx="3744299" cy="1456729"/>
          </a:xfrm>
        </p:grpSpPr>
        <p:sp>
          <p:nvSpPr>
            <p:cNvPr id="110" name="文本框 109"/>
            <p:cNvSpPr txBox="1"/>
            <p:nvPr/>
          </p:nvSpPr>
          <p:spPr>
            <a:xfrm>
              <a:off x="3841824" y="3551078"/>
              <a:ext cx="3692247" cy="1203008"/>
            </a:xfrm>
            <a:prstGeom prst="rect">
              <a:avLst/>
            </a:prstGeom>
            <a:noFill/>
          </p:spPr>
          <p:txBody>
            <a:bodyPr wrap="square" rtlCol="0">
              <a:spAutoFit/>
            </a:bodyPr>
            <a:lstStyle/>
            <a:p>
              <a:r>
                <a:rPr lang="en-US" altLang="zh-CN" sz="1400" b="1" dirty="0"/>
                <a:t>Stacking size-level bandit machine </a:t>
              </a:r>
              <a:r>
                <a:rPr lang="en-US" altLang="zh-CN" sz="1400" dirty="0"/>
                <a:t>enables 7 arms where each arm is designed corresponding to a stacking size choice.</a:t>
              </a:r>
              <a:endParaRPr lang="en-US" altLang="zh-CN" sz="1400" kern="0" dirty="0">
                <a:ea typeface="微软雅黑" panose="020B0503020204020204" pitchFamily="34" charset="-122"/>
                <a:cs typeface="+mn-ea"/>
                <a:sym typeface="+mn-lt"/>
              </a:endParaRPr>
            </a:p>
          </p:txBody>
        </p:sp>
        <p:sp>
          <p:nvSpPr>
            <p:cNvPr id="111" name="矩形: 圆角 110"/>
            <p:cNvSpPr/>
            <p:nvPr/>
          </p:nvSpPr>
          <p:spPr>
            <a:xfrm>
              <a:off x="3789773" y="3581260"/>
              <a:ext cx="3744299" cy="1426547"/>
            </a:xfrm>
            <a:prstGeom prst="roundRect">
              <a:avLst/>
            </a:prstGeom>
            <a:noFill/>
            <a:ln>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4248734" y="1827619"/>
            <a:ext cx="3282767" cy="738664"/>
            <a:chOff x="3789774" y="3551078"/>
            <a:chExt cx="3282767" cy="1203009"/>
          </a:xfrm>
        </p:grpSpPr>
        <p:sp>
          <p:nvSpPr>
            <p:cNvPr id="116" name="文本框 115"/>
            <p:cNvSpPr txBox="1"/>
            <p:nvPr/>
          </p:nvSpPr>
          <p:spPr>
            <a:xfrm>
              <a:off x="3841823" y="3551078"/>
              <a:ext cx="3230718" cy="1203009"/>
            </a:xfrm>
            <a:prstGeom prst="rect">
              <a:avLst/>
            </a:prstGeom>
            <a:noFill/>
          </p:spPr>
          <p:txBody>
            <a:bodyPr wrap="square" rtlCol="0">
              <a:spAutoFit/>
            </a:bodyPr>
            <a:lstStyle/>
            <a:p>
              <a:r>
                <a:rPr lang="en-US" altLang="zh-CN" sz="1400" b="1" dirty="0"/>
                <a:t>Mutator-level bandit machine </a:t>
              </a:r>
              <a:r>
                <a:rPr lang="en-US" altLang="zh-CN" sz="1400" dirty="0"/>
                <a:t>enables 2 arms representing chunk and unit mutators.</a:t>
              </a:r>
              <a:endParaRPr lang="en-US" altLang="zh-CN" sz="1400" kern="0" dirty="0">
                <a:ea typeface="微软雅黑" panose="020B0503020204020204" pitchFamily="34" charset="-122"/>
                <a:cs typeface="+mn-ea"/>
                <a:sym typeface="+mn-lt"/>
              </a:endParaRPr>
            </a:p>
          </p:txBody>
        </p:sp>
        <p:sp>
          <p:nvSpPr>
            <p:cNvPr id="117" name="矩形: 圆角 116"/>
            <p:cNvSpPr/>
            <p:nvPr/>
          </p:nvSpPr>
          <p:spPr>
            <a:xfrm>
              <a:off x="3789774" y="3581257"/>
              <a:ext cx="3187190" cy="1139528"/>
            </a:xfrm>
            <a:prstGeom prst="roundRect">
              <a:avLst/>
            </a:prstGeom>
            <a:noFill/>
            <a:ln>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custDataLst>
      <p:tags r:id="rId14"/>
    </p:custDataLst>
  </p:cSld>
  <p:clrMapOvr>
    <a:masterClrMapping/>
  </p:clrMapOvr>
  <mc:AlternateContent xmlns:mc="http://schemas.openxmlformats.org/markup-compatibility/2006">
    <mc:Choice xmlns:p14="http://schemas.microsoft.com/office/powerpoint/2010/main" Requires="p14">
      <p:transition p14:dur="300" advTm="83151">
        <p:fade/>
      </p:transition>
    </mc:Choice>
    <mc:Fallback>
      <p:transition advTm="831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300"/>
                                        <p:tgtEl>
                                          <p:spTgt spid="2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1"/>
                                        </p:tgtEl>
                                        <p:attrNameLst>
                                          <p:attrName>style.visibility</p:attrName>
                                        </p:attrNameLst>
                                      </p:cBhvr>
                                      <p:to>
                                        <p:strVal val="visible"/>
                                      </p:to>
                                    </p:set>
                                    <p:animEffect transition="in" filter="fade">
                                      <p:cBhvr>
                                        <p:cTn id="10" dur="300"/>
                                        <p:tgtEl>
                                          <p:spTgt spid="27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300"/>
                                        <p:tgtEl>
                                          <p:spTgt spid="258"/>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61"/>
                                        </p:tgtEl>
                                        <p:attrNameLst>
                                          <p:attrName>style.visibility</p:attrName>
                                        </p:attrNameLst>
                                      </p:cBhvr>
                                      <p:to>
                                        <p:strVal val="visible"/>
                                      </p:to>
                                    </p:set>
                                    <p:animEffect transition="in" filter="wipe(up)">
                                      <p:cBhvr>
                                        <p:cTn id="18" dur="300"/>
                                        <p:tgtEl>
                                          <p:spTgt spid="26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62"/>
                                        </p:tgtEl>
                                        <p:attrNameLst>
                                          <p:attrName>style.visibility</p:attrName>
                                        </p:attrNameLst>
                                      </p:cBhvr>
                                      <p:to>
                                        <p:strVal val="visible"/>
                                      </p:to>
                                    </p:set>
                                    <p:animEffect transition="in" filter="fade">
                                      <p:cBhvr>
                                        <p:cTn id="22" dur="300"/>
                                        <p:tgtEl>
                                          <p:spTgt spid="2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8"/>
                                        </p:tgtEl>
                                        <p:attrNameLst>
                                          <p:attrName>style.visibility</p:attrName>
                                        </p:attrNameLst>
                                      </p:cBhvr>
                                      <p:to>
                                        <p:strVal val="visible"/>
                                      </p:to>
                                    </p:set>
                                    <p:animEffect transition="in" filter="fade">
                                      <p:cBhvr>
                                        <p:cTn id="27" dur="300"/>
                                        <p:tgtEl>
                                          <p:spTgt spid="3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7"/>
                                        </p:tgtEl>
                                        <p:attrNameLst>
                                          <p:attrName>style.visibility</p:attrName>
                                        </p:attrNameLst>
                                      </p:cBhvr>
                                      <p:to>
                                        <p:strVal val="visible"/>
                                      </p:to>
                                    </p:set>
                                    <p:animEffect transition="in" filter="fade">
                                      <p:cBhvr>
                                        <p:cTn id="30" dur="300"/>
                                        <p:tgtEl>
                                          <p:spTgt spid="297"/>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3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9"/>
                                        </p:tgtEl>
                                      </p:cBhvr>
                                    </p:animEffect>
                                    <p:set>
                                      <p:cBhvr>
                                        <p:cTn id="44" dur="1" fill="hold">
                                          <p:stCondLst>
                                            <p:cond delay="499"/>
                                          </p:stCondLst>
                                        </p:cTn>
                                        <p:tgtEl>
                                          <p:spTgt spid="1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3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5"/>
                                        </p:tgtEl>
                                        <p:attrNameLst>
                                          <p:attrName>style.visibility</p:attrName>
                                        </p:attrNameLst>
                                      </p:cBhvr>
                                      <p:to>
                                        <p:strVal val="visible"/>
                                      </p:to>
                                    </p:set>
                                    <p:animEffect transition="in" filter="fade">
                                      <p:cBhvr>
                                        <p:cTn id="54" dur="500"/>
                                        <p:tgtEl>
                                          <p:spTgt spid="1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15"/>
                                        </p:tgtEl>
                                      </p:cBhvr>
                                    </p:animEffect>
                                    <p:set>
                                      <p:cBhvr>
                                        <p:cTn id="59" dur="1" fill="hold">
                                          <p:stCondLst>
                                            <p:cond delay="499"/>
                                          </p:stCondLst>
                                        </p:cTn>
                                        <p:tgtEl>
                                          <p:spTgt spid="11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16"/>
                                        </p:tgtEl>
                                        <p:attrNameLst>
                                          <p:attrName>style.visibility</p:attrName>
                                        </p:attrNameLst>
                                      </p:cBhvr>
                                      <p:to>
                                        <p:strVal val="visible"/>
                                      </p:to>
                                    </p:set>
                                    <p:animEffect transition="in" filter="wipe(up)">
                                      <p:cBhvr>
                                        <p:cTn id="64" dur="300"/>
                                        <p:tgtEl>
                                          <p:spTgt spid="31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18"/>
                                        </p:tgtEl>
                                        <p:attrNameLst>
                                          <p:attrName>style.visibility</p:attrName>
                                        </p:attrNameLst>
                                      </p:cBhvr>
                                      <p:to>
                                        <p:strVal val="visible"/>
                                      </p:to>
                                    </p:set>
                                    <p:animEffect transition="in" filter="wipe(left)">
                                      <p:cBhvr>
                                        <p:cTn id="67" dur="300"/>
                                        <p:tgtEl>
                                          <p:spTgt spid="3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7"/>
                                        </p:tgtEl>
                                        <p:attrNameLst>
                                          <p:attrName>style.visibility</p:attrName>
                                        </p:attrNameLst>
                                      </p:cBhvr>
                                      <p:to>
                                        <p:strVal val="visible"/>
                                      </p:to>
                                    </p:set>
                                    <p:animEffect transition="in" filter="fade">
                                      <p:cBhvr>
                                        <p:cTn id="70" dur="300"/>
                                        <p:tgtEl>
                                          <p:spTgt spid="317"/>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298"/>
                                        </p:tgtEl>
                                        <p:attrNameLst>
                                          <p:attrName>style.visibility</p:attrName>
                                        </p:attrNameLst>
                                      </p:cBhvr>
                                      <p:to>
                                        <p:strVal val="visible"/>
                                      </p:to>
                                    </p:set>
                                    <p:animEffect transition="in" filter="fade">
                                      <p:cBhvr>
                                        <p:cTn id="74" dur="300"/>
                                        <p:tgtEl>
                                          <p:spTgt spid="29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321"/>
                                        </p:tgtEl>
                                        <p:attrNameLst>
                                          <p:attrName>style.visibility</p:attrName>
                                        </p:attrNameLst>
                                      </p:cBhvr>
                                      <p:to>
                                        <p:strVal val="visible"/>
                                      </p:to>
                                    </p:set>
                                    <p:animEffect transition="in" filter="wipe(up)">
                                      <p:cBhvr>
                                        <p:cTn id="79" dur="300"/>
                                        <p:tgtEl>
                                          <p:spTgt spid="3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22"/>
                                        </p:tgtEl>
                                        <p:attrNameLst>
                                          <p:attrName>style.visibility</p:attrName>
                                        </p:attrNameLst>
                                      </p:cBhvr>
                                      <p:to>
                                        <p:strVal val="visible"/>
                                      </p:to>
                                    </p:set>
                                    <p:animEffect transition="in" filter="fade">
                                      <p:cBhvr>
                                        <p:cTn id="82" dur="300"/>
                                        <p:tgtEl>
                                          <p:spTgt spid="322"/>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fade">
                                      <p:cBhvr>
                                        <p:cTn id="86" dur="300"/>
                                        <p:tgtEl>
                                          <p:spTgt spid="30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300"/>
                                        <p:tgtEl>
                                          <p:spTgt spid="322"/>
                                        </p:tgtEl>
                                      </p:cBhvr>
                                    </p:animEffect>
                                    <p:set>
                                      <p:cBhvr>
                                        <p:cTn id="91" dur="1" fill="hold">
                                          <p:stCondLst>
                                            <p:cond delay="299"/>
                                          </p:stCondLst>
                                        </p:cTn>
                                        <p:tgtEl>
                                          <p:spTgt spid="32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369"/>
                                        </p:tgtEl>
                                        <p:attrNameLst>
                                          <p:attrName>style.visibility</p:attrName>
                                        </p:attrNameLst>
                                      </p:cBhvr>
                                      <p:to>
                                        <p:strVal val="visible"/>
                                      </p:to>
                                    </p:set>
                                    <p:animEffect transition="in" filter="fade">
                                      <p:cBhvr>
                                        <p:cTn id="95" dur="300"/>
                                        <p:tgtEl>
                                          <p:spTgt spid="369"/>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313"/>
                                        </p:tgtEl>
                                        <p:attrNameLst>
                                          <p:attrName>style.visibility</p:attrName>
                                        </p:attrNameLst>
                                      </p:cBhvr>
                                      <p:to>
                                        <p:strVal val="visible"/>
                                      </p:to>
                                    </p:set>
                                    <p:animEffect transition="in" filter="fade">
                                      <p:cBhvr>
                                        <p:cTn id="99" dur="300"/>
                                        <p:tgtEl>
                                          <p:spTgt spid="31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1" nodeType="clickEffect">
                                  <p:stCondLst>
                                    <p:cond delay="0"/>
                                  </p:stCondLst>
                                  <p:childTnLst>
                                    <p:animEffect transition="out" filter="fade">
                                      <p:cBhvr>
                                        <p:cTn id="103" dur="300"/>
                                        <p:tgtEl>
                                          <p:spTgt spid="369"/>
                                        </p:tgtEl>
                                      </p:cBhvr>
                                    </p:animEffect>
                                    <p:set>
                                      <p:cBhvr>
                                        <p:cTn id="104" dur="1" fill="hold">
                                          <p:stCondLst>
                                            <p:cond delay="299"/>
                                          </p:stCondLst>
                                        </p:cTn>
                                        <p:tgtEl>
                                          <p:spTgt spid="369"/>
                                        </p:tgtEl>
                                        <p:attrNameLst>
                                          <p:attrName>style.visibility</p:attrName>
                                        </p:attrNameLst>
                                      </p:cBhvr>
                                      <p:to>
                                        <p:strVal val="hidden"/>
                                      </p:to>
                                    </p:se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370"/>
                                        </p:tgtEl>
                                        <p:attrNameLst>
                                          <p:attrName>style.visibility</p:attrName>
                                        </p:attrNameLst>
                                      </p:cBhvr>
                                      <p:to>
                                        <p:strVal val="visible"/>
                                      </p:to>
                                    </p:set>
                                    <p:animEffect transition="in" filter="fade">
                                      <p:cBhvr>
                                        <p:cTn id="108" dur="300"/>
                                        <p:tgtEl>
                                          <p:spTgt spid="370"/>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319"/>
                                        </p:tgtEl>
                                        <p:attrNameLst>
                                          <p:attrName>style.visibility</p:attrName>
                                        </p:attrNameLst>
                                      </p:cBhvr>
                                      <p:to>
                                        <p:strVal val="visible"/>
                                      </p:to>
                                    </p:set>
                                    <p:animEffect transition="in" filter="fade">
                                      <p:cBhvr>
                                        <p:cTn id="112" dur="300"/>
                                        <p:tgtEl>
                                          <p:spTgt spid="31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300"/>
                                        <p:tgtEl>
                                          <p:spTgt spid="370"/>
                                        </p:tgtEl>
                                      </p:cBhvr>
                                    </p:animEffect>
                                    <p:set>
                                      <p:cBhvr>
                                        <p:cTn id="117" dur="1" fill="hold">
                                          <p:stCondLst>
                                            <p:cond delay="299"/>
                                          </p:stCondLst>
                                        </p:cTn>
                                        <p:tgtEl>
                                          <p:spTgt spid="370"/>
                                        </p:tgtEl>
                                        <p:attrNameLst>
                                          <p:attrName>style.visibility</p:attrName>
                                        </p:attrNameLst>
                                      </p:cBhvr>
                                      <p:to>
                                        <p:strVal val="hidden"/>
                                      </p:to>
                                    </p:se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371"/>
                                        </p:tgtEl>
                                        <p:attrNameLst>
                                          <p:attrName>style.visibility</p:attrName>
                                        </p:attrNameLst>
                                      </p:cBhvr>
                                      <p:to>
                                        <p:strVal val="visible"/>
                                      </p:to>
                                    </p:set>
                                    <p:animEffect transition="in" filter="fade">
                                      <p:cBhvr>
                                        <p:cTn id="121" dur="300"/>
                                        <p:tgtEl>
                                          <p:spTgt spid="371"/>
                                        </p:tgtEl>
                                      </p:cBhvr>
                                    </p:animEffect>
                                  </p:childTnLst>
                                </p:cTn>
                              </p:par>
                            </p:childTnLst>
                          </p:cTn>
                        </p:par>
                        <p:par>
                          <p:cTn id="122" fill="hold">
                            <p:stCondLst>
                              <p:cond delay="1000"/>
                            </p:stCondLst>
                            <p:childTnLst>
                              <p:par>
                                <p:cTn id="123" presetID="10" presetClass="entr" presetSubtype="0" fill="hold" nodeType="afterEffect">
                                  <p:stCondLst>
                                    <p:cond delay="0"/>
                                  </p:stCondLst>
                                  <p:childTnLst>
                                    <p:set>
                                      <p:cBhvr>
                                        <p:cTn id="124" dur="1" fill="hold">
                                          <p:stCondLst>
                                            <p:cond delay="0"/>
                                          </p:stCondLst>
                                        </p:cTn>
                                        <p:tgtEl>
                                          <p:spTgt spid="320"/>
                                        </p:tgtEl>
                                        <p:attrNameLst>
                                          <p:attrName>style.visibility</p:attrName>
                                        </p:attrNameLst>
                                      </p:cBhvr>
                                      <p:to>
                                        <p:strVal val="visible"/>
                                      </p:to>
                                    </p:set>
                                    <p:animEffect transition="in" filter="fade">
                                      <p:cBhvr>
                                        <p:cTn id="125" dur="300"/>
                                        <p:tgtEl>
                                          <p:spTgt spid="32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300"/>
                                        <p:tgtEl>
                                          <p:spTgt spid="371"/>
                                        </p:tgtEl>
                                      </p:cBhvr>
                                    </p:animEffect>
                                    <p:set>
                                      <p:cBhvr>
                                        <p:cTn id="130" dur="1" fill="hold">
                                          <p:stCondLst>
                                            <p:cond delay="299"/>
                                          </p:stCondLst>
                                        </p:cTn>
                                        <p:tgtEl>
                                          <p:spTgt spid="371"/>
                                        </p:tgtEl>
                                        <p:attrNameLst>
                                          <p:attrName>style.visibility</p:attrName>
                                        </p:attrNameLst>
                                      </p:cBhvr>
                                      <p:to>
                                        <p:strVal val="hidden"/>
                                      </p:to>
                                    </p:set>
                                  </p:childTnLst>
                                </p:cTn>
                              </p:par>
                            </p:childTnLst>
                          </p:cTn>
                        </p:par>
                        <p:par>
                          <p:cTn id="131" fill="hold">
                            <p:stCondLst>
                              <p:cond delay="500"/>
                            </p:stCondLst>
                            <p:childTnLst>
                              <p:par>
                                <p:cTn id="132" presetID="10" presetClass="entr" presetSubtype="0" fill="hold" nodeType="afterEffect">
                                  <p:stCondLst>
                                    <p:cond delay="0"/>
                                  </p:stCondLst>
                                  <p:childTnLst>
                                    <p:set>
                                      <p:cBhvr>
                                        <p:cTn id="133" dur="1" fill="hold">
                                          <p:stCondLst>
                                            <p:cond delay="0"/>
                                          </p:stCondLst>
                                        </p:cTn>
                                        <p:tgtEl>
                                          <p:spTgt spid="299"/>
                                        </p:tgtEl>
                                        <p:attrNameLst>
                                          <p:attrName>style.visibility</p:attrName>
                                        </p:attrNameLst>
                                      </p:cBhvr>
                                      <p:to>
                                        <p:strVal val="visible"/>
                                      </p:to>
                                    </p:set>
                                    <p:animEffect transition="in" filter="fade">
                                      <p:cBhvr>
                                        <p:cTn id="134" dur="300"/>
                                        <p:tgtEl>
                                          <p:spTgt spid="299"/>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41"/>
                                        </p:tgtEl>
                                        <p:attrNameLst>
                                          <p:attrName>style.visibility</p:attrName>
                                        </p:attrNameLst>
                                      </p:cBhvr>
                                      <p:to>
                                        <p:strVal val="visible"/>
                                      </p:to>
                                    </p:set>
                                    <p:animEffect transition="in" filter="fade">
                                      <p:cBhvr>
                                        <p:cTn id="139" dur="300"/>
                                        <p:tgtEl>
                                          <p:spTgt spid="34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49"/>
                                        </p:tgtEl>
                                        <p:attrNameLst>
                                          <p:attrName>style.visibility</p:attrName>
                                        </p:attrNameLst>
                                      </p:cBhvr>
                                      <p:to>
                                        <p:strVal val="visible"/>
                                      </p:to>
                                    </p:set>
                                    <p:animEffect transition="in" filter="fade">
                                      <p:cBhvr>
                                        <p:cTn id="142" dur="300"/>
                                        <p:tgtEl>
                                          <p:spTgt spid="349"/>
                                        </p:tgtEl>
                                      </p:cBhvr>
                                    </p:animEffect>
                                  </p:childTnLst>
                                </p:cTn>
                              </p:par>
                            </p:childTnLst>
                          </p:cTn>
                        </p:par>
                        <p:par>
                          <p:cTn id="143" fill="hold">
                            <p:stCondLst>
                              <p:cond delay="500"/>
                            </p:stCondLst>
                            <p:childTnLst>
                              <p:par>
                                <p:cTn id="144" presetID="22" presetClass="entr" presetSubtype="8" fill="hold" grpId="0" nodeType="afterEffect">
                                  <p:stCondLst>
                                    <p:cond delay="0"/>
                                  </p:stCondLst>
                                  <p:childTnLst>
                                    <p:set>
                                      <p:cBhvr>
                                        <p:cTn id="145" dur="1" fill="hold">
                                          <p:stCondLst>
                                            <p:cond delay="0"/>
                                          </p:stCondLst>
                                        </p:cTn>
                                        <p:tgtEl>
                                          <p:spTgt spid="367"/>
                                        </p:tgtEl>
                                        <p:attrNameLst>
                                          <p:attrName>style.visibility</p:attrName>
                                        </p:attrNameLst>
                                      </p:cBhvr>
                                      <p:to>
                                        <p:strVal val="visible"/>
                                      </p:to>
                                    </p:set>
                                    <p:animEffect transition="in" filter="wipe(left)">
                                      <p:cBhvr>
                                        <p:cTn id="146" dur="300"/>
                                        <p:tgtEl>
                                          <p:spTgt spid="367"/>
                                        </p:tgtEl>
                                      </p:cBhvr>
                                    </p:animEffect>
                                  </p:childTnLst>
                                </p:cTn>
                              </p:par>
                            </p:childTnLst>
                          </p:cTn>
                        </p:par>
                        <p:par>
                          <p:cTn id="147" fill="hold">
                            <p:stCondLst>
                              <p:cond delay="1000"/>
                            </p:stCondLst>
                            <p:childTnLst>
                              <p:par>
                                <p:cTn id="148" presetID="22" presetClass="entr" presetSubtype="8" fill="hold" grpId="0" nodeType="afterEffect">
                                  <p:stCondLst>
                                    <p:cond delay="0"/>
                                  </p:stCondLst>
                                  <p:childTnLst>
                                    <p:set>
                                      <p:cBhvr>
                                        <p:cTn id="149" dur="1" fill="hold">
                                          <p:stCondLst>
                                            <p:cond delay="0"/>
                                          </p:stCondLst>
                                        </p:cTn>
                                        <p:tgtEl>
                                          <p:spTgt spid="342"/>
                                        </p:tgtEl>
                                        <p:attrNameLst>
                                          <p:attrName>style.visibility</p:attrName>
                                        </p:attrNameLst>
                                      </p:cBhvr>
                                      <p:to>
                                        <p:strVal val="visible"/>
                                      </p:to>
                                    </p:set>
                                    <p:animEffect transition="in" filter="wipe(left)">
                                      <p:cBhvr>
                                        <p:cTn id="150" dur="300"/>
                                        <p:tgtEl>
                                          <p:spTgt spid="342"/>
                                        </p:tgtEl>
                                      </p:cBhvr>
                                    </p:animEffect>
                                  </p:childTnLst>
                                </p:cTn>
                              </p:par>
                            </p:childTnLst>
                          </p:cTn>
                        </p:par>
                        <p:par>
                          <p:cTn id="151" fill="hold">
                            <p:stCondLst>
                              <p:cond delay="1500"/>
                            </p:stCondLst>
                            <p:childTnLst>
                              <p:par>
                                <p:cTn id="152" presetID="10" presetClass="entr" presetSubtype="0" fill="hold" nodeType="afterEffect">
                                  <p:stCondLst>
                                    <p:cond delay="0"/>
                                  </p:stCondLst>
                                  <p:childTnLst>
                                    <p:set>
                                      <p:cBhvr>
                                        <p:cTn id="153" dur="1" fill="hold">
                                          <p:stCondLst>
                                            <p:cond delay="0"/>
                                          </p:stCondLst>
                                        </p:cTn>
                                        <p:tgtEl>
                                          <p:spTgt spid="330"/>
                                        </p:tgtEl>
                                        <p:attrNameLst>
                                          <p:attrName>style.visibility</p:attrName>
                                        </p:attrNameLst>
                                      </p:cBhvr>
                                      <p:to>
                                        <p:strVal val="visible"/>
                                      </p:to>
                                    </p:set>
                                    <p:animEffect transition="in" filter="fade">
                                      <p:cBhvr>
                                        <p:cTn id="154" dur="300"/>
                                        <p:tgtEl>
                                          <p:spTgt spid="33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343"/>
                                        </p:tgtEl>
                                        <p:attrNameLst>
                                          <p:attrName>style.visibility</p:attrName>
                                        </p:attrNameLst>
                                      </p:cBhvr>
                                      <p:to>
                                        <p:strVal val="visible"/>
                                      </p:to>
                                    </p:set>
                                    <p:animEffect transition="in" filter="wipe(down)">
                                      <p:cBhvr>
                                        <p:cTn id="159" dur="300"/>
                                        <p:tgtEl>
                                          <p:spTgt spid="343"/>
                                        </p:tgtEl>
                                      </p:cBhvr>
                                    </p:animEffect>
                                  </p:childTnLst>
                                </p:cTn>
                              </p:par>
                            </p:childTnLst>
                          </p:cTn>
                        </p:par>
                        <p:par>
                          <p:cTn id="160" fill="hold">
                            <p:stCondLst>
                              <p:cond delay="500"/>
                            </p:stCondLst>
                            <p:childTnLst>
                              <p:par>
                                <p:cTn id="161" presetID="10" presetClass="entr" presetSubtype="0" fill="hold" nodeType="afterEffect">
                                  <p:stCondLst>
                                    <p:cond delay="0"/>
                                  </p:stCondLst>
                                  <p:childTnLst>
                                    <p:set>
                                      <p:cBhvr>
                                        <p:cTn id="162" dur="1" fill="hold">
                                          <p:stCondLst>
                                            <p:cond delay="0"/>
                                          </p:stCondLst>
                                        </p:cTn>
                                        <p:tgtEl>
                                          <p:spTgt spid="323"/>
                                        </p:tgtEl>
                                        <p:attrNameLst>
                                          <p:attrName>style.visibility</p:attrName>
                                        </p:attrNameLst>
                                      </p:cBhvr>
                                      <p:to>
                                        <p:strVal val="visible"/>
                                      </p:to>
                                    </p:set>
                                    <p:animEffect transition="in" filter="fade">
                                      <p:cBhvr>
                                        <p:cTn id="163" dur="300"/>
                                        <p:tgtEl>
                                          <p:spTgt spid="323"/>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344"/>
                                        </p:tgtEl>
                                        <p:attrNameLst>
                                          <p:attrName>style.visibility</p:attrName>
                                        </p:attrNameLst>
                                      </p:cBhvr>
                                      <p:to>
                                        <p:strVal val="visible"/>
                                      </p:to>
                                    </p:set>
                                    <p:animEffect transition="in" filter="wipe(up)">
                                      <p:cBhvr>
                                        <p:cTn id="168" dur="300"/>
                                        <p:tgtEl>
                                          <p:spTgt spid="344"/>
                                        </p:tgtEl>
                                      </p:cBhvr>
                                    </p:animEffect>
                                  </p:childTnLst>
                                </p:cTn>
                              </p:par>
                              <p:par>
                                <p:cTn id="169" presetID="22" presetClass="entr" presetSubtype="1" fill="hold" grpId="0" nodeType="withEffect">
                                  <p:stCondLst>
                                    <p:cond delay="0"/>
                                  </p:stCondLst>
                                  <p:childTnLst>
                                    <p:set>
                                      <p:cBhvr>
                                        <p:cTn id="170" dur="1" fill="hold">
                                          <p:stCondLst>
                                            <p:cond delay="0"/>
                                          </p:stCondLst>
                                        </p:cTn>
                                        <p:tgtEl>
                                          <p:spTgt spid="345"/>
                                        </p:tgtEl>
                                        <p:attrNameLst>
                                          <p:attrName>style.visibility</p:attrName>
                                        </p:attrNameLst>
                                      </p:cBhvr>
                                      <p:to>
                                        <p:strVal val="visible"/>
                                      </p:to>
                                    </p:set>
                                    <p:animEffect transition="in" filter="wipe(up)">
                                      <p:cBhvr>
                                        <p:cTn id="171" dur="300"/>
                                        <p:tgtEl>
                                          <p:spTgt spid="345"/>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346"/>
                                        </p:tgtEl>
                                        <p:attrNameLst>
                                          <p:attrName>style.visibility</p:attrName>
                                        </p:attrNameLst>
                                      </p:cBhvr>
                                      <p:to>
                                        <p:strVal val="visible"/>
                                      </p:to>
                                    </p:set>
                                    <p:animEffect transition="in" filter="fade">
                                      <p:cBhvr>
                                        <p:cTn id="174" dur="300"/>
                                        <p:tgtEl>
                                          <p:spTgt spid="346"/>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347"/>
                                        </p:tgtEl>
                                        <p:attrNameLst>
                                          <p:attrName>style.visibility</p:attrName>
                                        </p:attrNameLst>
                                      </p:cBhvr>
                                      <p:to>
                                        <p:strVal val="visible"/>
                                      </p:to>
                                    </p:set>
                                    <p:animEffect transition="in" filter="fade">
                                      <p:cBhvr>
                                        <p:cTn id="179" dur="300"/>
                                        <p:tgtEl>
                                          <p:spTgt spid="34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350"/>
                                        </p:tgtEl>
                                        <p:attrNameLst>
                                          <p:attrName>style.visibility</p:attrName>
                                        </p:attrNameLst>
                                      </p:cBhvr>
                                      <p:to>
                                        <p:strVal val="visible"/>
                                      </p:to>
                                    </p:set>
                                    <p:animEffect transition="in" filter="fade">
                                      <p:cBhvr>
                                        <p:cTn id="182" dur="300"/>
                                        <p:tgtEl>
                                          <p:spTgt spid="350"/>
                                        </p:tgtEl>
                                      </p:cBhvr>
                                    </p:animEffect>
                                  </p:childTnLst>
                                </p:cTn>
                              </p:par>
                            </p:childTnLst>
                          </p:cTn>
                        </p:par>
                        <p:par>
                          <p:cTn id="183" fill="hold">
                            <p:stCondLst>
                              <p:cond delay="500"/>
                            </p:stCondLst>
                            <p:childTnLst>
                              <p:par>
                                <p:cTn id="184" presetID="22" presetClass="entr" presetSubtype="8" fill="hold" grpId="0" nodeType="afterEffect">
                                  <p:stCondLst>
                                    <p:cond delay="0"/>
                                  </p:stCondLst>
                                  <p:childTnLst>
                                    <p:set>
                                      <p:cBhvr>
                                        <p:cTn id="185" dur="1" fill="hold">
                                          <p:stCondLst>
                                            <p:cond delay="0"/>
                                          </p:stCondLst>
                                        </p:cTn>
                                        <p:tgtEl>
                                          <p:spTgt spid="372"/>
                                        </p:tgtEl>
                                        <p:attrNameLst>
                                          <p:attrName>style.visibility</p:attrName>
                                        </p:attrNameLst>
                                      </p:cBhvr>
                                      <p:to>
                                        <p:strVal val="visible"/>
                                      </p:to>
                                    </p:set>
                                    <p:animEffect transition="in" filter="wipe(left)">
                                      <p:cBhvr>
                                        <p:cTn id="186" dur="300"/>
                                        <p:tgtEl>
                                          <p:spTgt spid="372"/>
                                        </p:tgtEl>
                                      </p:cBhvr>
                                    </p:animEffect>
                                  </p:childTnLst>
                                </p:cTn>
                              </p:par>
                              <p:par>
                                <p:cTn id="187" presetID="10" presetClass="entr" presetSubtype="0" fill="hold" nodeType="withEffect">
                                  <p:stCondLst>
                                    <p:cond delay="0"/>
                                  </p:stCondLst>
                                  <p:childTnLst>
                                    <p:set>
                                      <p:cBhvr>
                                        <p:cTn id="188" dur="1" fill="hold">
                                          <p:stCondLst>
                                            <p:cond delay="0"/>
                                          </p:stCondLst>
                                        </p:cTn>
                                        <p:tgtEl>
                                          <p:spTgt spid="353"/>
                                        </p:tgtEl>
                                        <p:attrNameLst>
                                          <p:attrName>style.visibility</p:attrName>
                                        </p:attrNameLst>
                                      </p:cBhvr>
                                      <p:to>
                                        <p:strVal val="visible"/>
                                      </p:to>
                                    </p:set>
                                    <p:animEffect transition="in" filter="fade">
                                      <p:cBhvr>
                                        <p:cTn id="189" dur="300"/>
                                        <p:tgtEl>
                                          <p:spTgt spid="35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354"/>
                                        </p:tgtEl>
                                        <p:attrNameLst>
                                          <p:attrName>style.visibility</p:attrName>
                                        </p:attrNameLst>
                                      </p:cBhvr>
                                      <p:to>
                                        <p:strVal val="visible"/>
                                      </p:to>
                                    </p:set>
                                    <p:animEffect transition="in" filter="fade">
                                      <p:cBhvr>
                                        <p:cTn id="192" dur="300"/>
                                        <p:tgtEl>
                                          <p:spTgt spid="35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355"/>
                                        </p:tgtEl>
                                        <p:attrNameLst>
                                          <p:attrName>style.visibility</p:attrName>
                                        </p:attrNameLst>
                                      </p:cBhvr>
                                      <p:to>
                                        <p:strVal val="visible"/>
                                      </p:to>
                                    </p:set>
                                    <p:animEffect transition="in" filter="wipe(left)">
                                      <p:cBhvr>
                                        <p:cTn id="197" dur="300"/>
                                        <p:tgtEl>
                                          <p:spTgt spid="355"/>
                                        </p:tgtEl>
                                      </p:cBhvr>
                                    </p:animEffect>
                                  </p:childTnLst>
                                </p:cTn>
                              </p:par>
                              <p:par>
                                <p:cTn id="198" presetID="22" presetClass="entr" presetSubtype="8" fill="hold" grpId="0" nodeType="withEffect">
                                  <p:stCondLst>
                                    <p:cond delay="0"/>
                                  </p:stCondLst>
                                  <p:childTnLst>
                                    <p:set>
                                      <p:cBhvr>
                                        <p:cTn id="199" dur="1" fill="hold">
                                          <p:stCondLst>
                                            <p:cond delay="0"/>
                                          </p:stCondLst>
                                        </p:cTn>
                                        <p:tgtEl>
                                          <p:spTgt spid="356"/>
                                        </p:tgtEl>
                                        <p:attrNameLst>
                                          <p:attrName>style.visibility</p:attrName>
                                        </p:attrNameLst>
                                      </p:cBhvr>
                                      <p:to>
                                        <p:strVal val="visible"/>
                                      </p:to>
                                    </p:set>
                                    <p:animEffect transition="in" filter="wipe(left)">
                                      <p:cBhvr>
                                        <p:cTn id="200" dur="300"/>
                                        <p:tgtEl>
                                          <p:spTgt spid="356"/>
                                        </p:tgtEl>
                                      </p:cBhvr>
                                    </p:animEffect>
                                  </p:childTnLst>
                                </p:cTn>
                              </p:par>
                            </p:childTnLst>
                          </p:cTn>
                        </p:par>
                        <p:par>
                          <p:cTn id="201" fill="hold">
                            <p:stCondLst>
                              <p:cond delay="500"/>
                            </p:stCondLst>
                            <p:childTnLst>
                              <p:par>
                                <p:cTn id="202" presetID="10" presetClass="entr" presetSubtype="0" fill="hold" nodeType="afterEffect">
                                  <p:stCondLst>
                                    <p:cond delay="0"/>
                                  </p:stCondLst>
                                  <p:childTnLst>
                                    <p:set>
                                      <p:cBhvr>
                                        <p:cTn id="203" dur="1" fill="hold">
                                          <p:stCondLst>
                                            <p:cond delay="0"/>
                                          </p:stCondLst>
                                        </p:cTn>
                                        <p:tgtEl>
                                          <p:spTgt spid="357"/>
                                        </p:tgtEl>
                                        <p:attrNameLst>
                                          <p:attrName>style.visibility</p:attrName>
                                        </p:attrNameLst>
                                      </p:cBhvr>
                                      <p:to>
                                        <p:strVal val="visible"/>
                                      </p:to>
                                    </p:set>
                                    <p:animEffect transition="in" filter="fade">
                                      <p:cBhvr>
                                        <p:cTn id="204" dur="300"/>
                                        <p:tgtEl>
                                          <p:spTgt spid="357"/>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1" fill="hold" grpId="0" nodeType="clickEffect">
                                  <p:stCondLst>
                                    <p:cond delay="0"/>
                                  </p:stCondLst>
                                  <p:childTnLst>
                                    <p:set>
                                      <p:cBhvr>
                                        <p:cTn id="208" dur="1" fill="hold">
                                          <p:stCondLst>
                                            <p:cond delay="0"/>
                                          </p:stCondLst>
                                        </p:cTn>
                                        <p:tgtEl>
                                          <p:spTgt spid="361"/>
                                        </p:tgtEl>
                                        <p:attrNameLst>
                                          <p:attrName>style.visibility</p:attrName>
                                        </p:attrNameLst>
                                      </p:cBhvr>
                                      <p:to>
                                        <p:strVal val="visible"/>
                                      </p:to>
                                    </p:set>
                                    <p:animEffect transition="in" filter="wipe(up)">
                                      <p:cBhvr>
                                        <p:cTn id="209" dur="300"/>
                                        <p:tgtEl>
                                          <p:spTgt spid="361"/>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362"/>
                                        </p:tgtEl>
                                        <p:attrNameLst>
                                          <p:attrName>style.visibility</p:attrName>
                                        </p:attrNameLst>
                                      </p:cBhvr>
                                      <p:to>
                                        <p:strVal val="visible"/>
                                      </p:to>
                                    </p:set>
                                    <p:animEffect transition="in" filter="wipe(up)">
                                      <p:cBhvr>
                                        <p:cTn id="212" dur="300"/>
                                        <p:tgtEl>
                                          <p:spTgt spid="362"/>
                                        </p:tgtEl>
                                      </p:cBhvr>
                                    </p:animEffect>
                                  </p:childTnLst>
                                </p:cTn>
                              </p:par>
                            </p:childTnLst>
                          </p:cTn>
                        </p:par>
                        <p:par>
                          <p:cTn id="213" fill="hold">
                            <p:stCondLst>
                              <p:cond delay="500"/>
                            </p:stCondLst>
                            <p:childTnLst>
                              <p:par>
                                <p:cTn id="214" presetID="10" presetClass="entr" presetSubtype="0" fill="hold" nodeType="afterEffect">
                                  <p:stCondLst>
                                    <p:cond delay="0"/>
                                  </p:stCondLst>
                                  <p:childTnLst>
                                    <p:set>
                                      <p:cBhvr>
                                        <p:cTn id="215" dur="1" fill="hold">
                                          <p:stCondLst>
                                            <p:cond delay="0"/>
                                          </p:stCondLst>
                                        </p:cTn>
                                        <p:tgtEl>
                                          <p:spTgt spid="364"/>
                                        </p:tgtEl>
                                        <p:attrNameLst>
                                          <p:attrName>style.visibility</p:attrName>
                                        </p:attrNameLst>
                                      </p:cBhvr>
                                      <p:to>
                                        <p:strVal val="visible"/>
                                      </p:to>
                                    </p:set>
                                    <p:animEffect transition="in" filter="fade">
                                      <p:cBhvr>
                                        <p:cTn id="216" dur="300"/>
                                        <p:tgtEl>
                                          <p:spTgt spid="364"/>
                                        </p:tgtEl>
                                      </p:cBhvr>
                                    </p:animEffect>
                                  </p:childTnLst>
                                </p:cTn>
                              </p:par>
                              <p:par>
                                <p:cTn id="217" presetID="10" presetClass="entr" presetSubtype="0" fill="hold" nodeType="withEffect">
                                  <p:stCondLst>
                                    <p:cond delay="0"/>
                                  </p:stCondLst>
                                  <p:childTnLst>
                                    <p:set>
                                      <p:cBhvr>
                                        <p:cTn id="218" dur="1" fill="hold">
                                          <p:stCondLst>
                                            <p:cond delay="0"/>
                                          </p:stCondLst>
                                        </p:cTn>
                                        <p:tgtEl>
                                          <p:spTgt spid="363"/>
                                        </p:tgtEl>
                                        <p:attrNameLst>
                                          <p:attrName>style.visibility</p:attrName>
                                        </p:attrNameLst>
                                      </p:cBhvr>
                                      <p:to>
                                        <p:strVal val="visible"/>
                                      </p:to>
                                    </p:set>
                                    <p:animEffect transition="in" filter="fade">
                                      <p:cBhvr>
                                        <p:cTn id="219" dur="3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1" grpId="0" bldLvl="0" animBg="1"/>
      <p:bldP spid="270" grpId="0" bldLvl="0" animBg="1"/>
      <p:bldP spid="271" grpId="0" animBg="1"/>
      <p:bldP spid="297" grpId="0" bldLvl="0" animBg="1"/>
      <p:bldP spid="316" grpId="0" bldLvl="0" animBg="1"/>
      <p:bldP spid="317" grpId="0" animBg="1"/>
      <p:bldP spid="318" grpId="0" bldLvl="0" animBg="1"/>
      <p:bldP spid="321" grpId="0" bldLvl="0" animBg="1"/>
      <p:bldP spid="322" grpId="0" animBg="1"/>
      <p:bldP spid="322" grpId="1" animBg="1"/>
      <p:bldP spid="341" grpId="0" bldLvl="0" animBg="1"/>
      <p:bldP spid="342" grpId="0" bldLvl="0" animBg="1"/>
      <p:bldP spid="343" grpId="0" bldLvl="0" animBg="1"/>
      <p:bldP spid="344" grpId="0" bldLvl="0" animBg="1"/>
      <p:bldP spid="345" grpId="0" bldLvl="0" animBg="1"/>
      <p:bldP spid="346" grpId="0" animBg="1"/>
      <p:bldP spid="347" grpId="0" bldLvl="0" animBg="1"/>
      <p:bldP spid="348" grpId="0" animBg="1"/>
      <p:bldP spid="349" grpId="0" animBg="1"/>
      <p:bldP spid="350" grpId="0" animBg="1"/>
      <p:bldP spid="354" grpId="0"/>
      <p:bldP spid="355" grpId="0" bldLvl="0" animBg="1"/>
      <p:bldP spid="356" grpId="0" animBg="1"/>
      <p:bldP spid="361" grpId="0" bldLvl="0" animBg="1"/>
      <p:bldP spid="362" grpId="0" animBg="1"/>
      <p:bldP spid="367" grpId="0" bldLvl="0" animBg="1"/>
      <p:bldP spid="369" grpId="0" animBg="1"/>
      <p:bldP spid="369" grpId="1" animBg="1"/>
      <p:bldP spid="370" grpId="0" animBg="1"/>
      <p:bldP spid="370" grpId="1" animBg="1"/>
      <p:bldP spid="371" grpId="0" animBg="1"/>
      <p:bldP spid="371" grpId="1" animBg="1"/>
      <p:bldP spid="37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5"/>
          </p:nvPr>
        </p:nvSpPr>
        <p:spPr>
          <a:xfrm>
            <a:off x="9084397" y="65350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17A5A92-9772-4C1E-BDB8-BF4743E44050}" type="slidenum">
              <a:rPr kumimoji="0" lang="zh-CN" altLang="en-US" sz="2400" b="0" i="0" u="none" strike="noStrike" kern="1200" cap="none" spc="0" normalizeH="0" baseline="0" noProof="0" smtClean="0">
                <a:ln>
                  <a:noFill/>
                </a:ln>
                <a:solidFill>
                  <a:srgbClr val="000000">
                    <a:tint val="75000"/>
                  </a:srgbClr>
                </a:solidFill>
                <a:effectLst/>
                <a:uLnTx/>
                <a:uFillTx/>
                <a:latin typeface="Century Gothic" panose="020B0502020202020204"/>
                <a:ea typeface="微软雅黑" panose="020B0503020204020204" pitchFamily="34" charset="-122"/>
                <a:cs typeface="+mn-cs"/>
              </a:rPr>
            </a:fld>
            <a:endParaRPr kumimoji="0" lang="zh-CN" altLang="en-US" sz="2400" b="0" i="0" u="none" strike="noStrike" kern="1200" cap="none" spc="0" normalizeH="0" baseline="0" noProof="0" dirty="0">
              <a:ln>
                <a:noFill/>
              </a:ln>
              <a:solidFill>
                <a:srgbClr val="000000">
                  <a:tint val="75000"/>
                </a:srgbClr>
              </a:solidFill>
              <a:effectLst/>
              <a:uLnTx/>
              <a:uFillTx/>
              <a:latin typeface="Century Gothic" panose="020B0502020202020204"/>
              <a:ea typeface="微软雅黑" panose="020B0503020204020204" pitchFamily="34" charset="-122"/>
              <a:cs typeface="+mn-cs"/>
            </a:endParaRPr>
          </a:p>
        </p:txBody>
      </p:sp>
      <p:sp>
        <p:nvSpPr>
          <p:cNvPr id="3" name="矩形 2"/>
          <p:cNvSpPr/>
          <p:nvPr/>
        </p:nvSpPr>
        <p:spPr>
          <a:xfrm>
            <a:off x="784949" y="136525"/>
            <a:ext cx="9708607" cy="650875"/>
          </a:xfrm>
          <a:prstGeom prst="rect">
            <a:avLst/>
          </a:prstGeom>
          <a:noFill/>
        </p:spPr>
        <p:txBody>
          <a:bodyPr wrap="square" numCol="1" spcCol="360000">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latin typeface="Century Gothic" panose="020B0502020202020204"/>
                <a:ea typeface="Arial" panose="020B0604020202020204"/>
                <a:cs typeface="Arial" panose="020B0604020202020204"/>
                <a:sym typeface="Arial" panose="020B0604020202020204"/>
              </a:rPr>
              <a:t>Evaluation results</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Century Gothic" panose="020B0502020202020204"/>
              <a:ea typeface="微软雅黑" panose="020B0503020204020204" pitchFamily="34" charset="-122"/>
              <a:cs typeface="+mn-cs"/>
            </a:endParaRPr>
          </a:p>
        </p:txBody>
      </p:sp>
      <p:graphicFrame>
        <p:nvGraphicFramePr>
          <p:cNvPr id="11" name="表格 7"/>
          <p:cNvGraphicFramePr>
            <a:graphicFrameLocks noGrp="1"/>
          </p:cNvGraphicFramePr>
          <p:nvPr/>
        </p:nvGraphicFramePr>
        <p:xfrm>
          <a:off x="5518446" y="1194946"/>
          <a:ext cx="5778266" cy="841418"/>
        </p:xfrm>
        <a:graphic>
          <a:graphicData uri="http://schemas.openxmlformats.org/drawingml/2006/table">
            <a:tbl>
              <a:tblPr firstRow="1" bandRow="1">
                <a:tableStyleId>{616DA210-FB5B-4158-B5E0-FEB733F419BA}</a:tableStyleId>
              </a:tblPr>
              <a:tblGrid>
                <a:gridCol w="1155025"/>
                <a:gridCol w="892068"/>
                <a:gridCol w="1295439"/>
                <a:gridCol w="985154"/>
                <a:gridCol w="1450580"/>
              </a:tblGrid>
              <a:tr h="485391">
                <a:tc>
                  <a:txBody>
                    <a:bodyPr/>
                    <a:lstStyle/>
                    <a:p>
                      <a:r>
                        <a:rPr lang="en-US" altLang="zh-CN" sz="1600" dirty="0">
                          <a:solidFill>
                            <a:schemeClr val="tx1"/>
                          </a:solidFill>
                        </a:rPr>
                        <a:t>Fuzzers</a:t>
                      </a:r>
                      <a:endParaRPr lang="zh-CN" altLang="en-US" sz="1600" dirty="0">
                        <a:solidFill>
                          <a:schemeClr val="tx1"/>
                        </a:solidFill>
                      </a:endParaRPr>
                    </a:p>
                  </a:txBody>
                  <a:tcPr/>
                </a:tc>
                <a:tc>
                  <a:txBody>
                    <a:bodyPr/>
                    <a:lstStyle/>
                    <a:p>
                      <a:r>
                        <a:rPr lang="en-US" altLang="zh-CN" sz="1600" dirty="0">
                          <a:solidFill>
                            <a:schemeClr val="tx1"/>
                          </a:solidFill>
                        </a:rPr>
                        <a:t>Havoc</a:t>
                      </a:r>
                      <a:endParaRPr lang="zh-CN" altLang="en-US" sz="1600" dirty="0">
                        <a:solidFill>
                          <a:schemeClr val="tx1"/>
                        </a:solidFill>
                      </a:endParaRPr>
                    </a:p>
                  </a:txBody>
                  <a:tcPr/>
                </a:tc>
                <a:tc>
                  <a:txBody>
                    <a:bodyPr/>
                    <a:lstStyle/>
                    <a:p>
                      <a:r>
                        <a:rPr lang="en-US" altLang="zh-CN" sz="1600" dirty="0" err="1">
                          <a:solidFill>
                            <a:schemeClr val="tx1"/>
                          </a:solidFill>
                        </a:rPr>
                        <a:t>Havoc</a:t>
                      </a:r>
                      <a:r>
                        <a:rPr lang="en-US" altLang="zh-CN" sz="1600" baseline="-25000" dirty="0" err="1">
                          <a:solidFill>
                            <a:schemeClr val="tx1"/>
                          </a:solidFill>
                        </a:rPr>
                        <a:t>MAB</a:t>
                      </a:r>
                      <a:endParaRPr lang="zh-CN" altLang="en-US" sz="1600" dirty="0">
                        <a:solidFill>
                          <a:schemeClr val="tx1"/>
                        </a:solidFill>
                      </a:endParaRPr>
                    </a:p>
                  </a:txBody>
                  <a:tcPr/>
                </a:tc>
                <a:tc>
                  <a:txBody>
                    <a:bodyPr/>
                    <a:lstStyle/>
                    <a:p>
                      <a:r>
                        <a:rPr lang="en-US" altLang="zh-CN" sz="1600" dirty="0">
                          <a:solidFill>
                            <a:schemeClr val="tx1"/>
                          </a:solidFill>
                        </a:rPr>
                        <a:t>QSYM</a:t>
                      </a:r>
                      <a:endParaRPr lang="zh-CN" altLang="en-US" sz="1600" dirty="0">
                        <a:solidFill>
                          <a:schemeClr val="tx1"/>
                        </a:solidFill>
                      </a:endParaRPr>
                    </a:p>
                  </a:txBody>
                  <a:tcPr/>
                </a:tc>
                <a:tc>
                  <a:txBody>
                    <a:bodyPr/>
                    <a:lstStyle/>
                    <a:p>
                      <a:r>
                        <a:rPr lang="en-US" altLang="zh-CN" sz="1600" dirty="0">
                          <a:solidFill>
                            <a:schemeClr val="tx1"/>
                          </a:solidFill>
                        </a:rPr>
                        <a:t>Havoc</a:t>
                      </a:r>
                      <a:r>
                        <a:rPr lang="en-US" altLang="zh-CN" sz="1600" baseline="30000" dirty="0">
                          <a:solidFill>
                            <a:schemeClr val="tx1"/>
                          </a:solidFill>
                        </a:rPr>
                        <a:t>3</a:t>
                      </a:r>
                      <a:r>
                        <a:rPr lang="en-US" altLang="zh-CN" sz="1600" baseline="-25000" dirty="0">
                          <a:solidFill>
                            <a:schemeClr val="tx1"/>
                          </a:solidFill>
                        </a:rPr>
                        <a:t>MAB</a:t>
                      </a:r>
                      <a:endParaRPr lang="zh-CN" altLang="en-US" sz="1600" dirty="0">
                        <a:solidFill>
                          <a:schemeClr val="tx1"/>
                        </a:solidFill>
                      </a:endParaRPr>
                    </a:p>
                  </a:txBody>
                  <a:tcPr/>
                </a:tc>
              </a:tr>
              <a:tr h="356027">
                <a:tc>
                  <a:txBody>
                    <a:bodyPr/>
                    <a:lstStyle/>
                    <a:p>
                      <a:r>
                        <a:rPr lang="en-US" altLang="zh-CN" sz="1600" dirty="0">
                          <a:latin typeface="Helvetica Neue Medium"/>
                        </a:rPr>
                        <a:t>Coverage</a:t>
                      </a:r>
                      <a:endParaRPr lang="zh-CN" altLang="en-US" sz="1600" dirty="0">
                        <a:latin typeface="Helvetica Neue Medium"/>
                      </a:endParaRPr>
                    </a:p>
                  </a:txBody>
                  <a:tcPr/>
                </a:tc>
                <a:tc>
                  <a:txBody>
                    <a:bodyPr/>
                    <a:lstStyle/>
                    <a:p>
                      <a:r>
                        <a:rPr lang="en-US" altLang="zh-CN" sz="1600" dirty="0">
                          <a:latin typeface="Helvetica Neue Medium"/>
                        </a:rPr>
                        <a:t>31,126</a:t>
                      </a:r>
                      <a:endParaRPr lang="zh-CN" altLang="en-US" sz="1600" dirty="0">
                        <a:latin typeface="Helvetica Neue Medium"/>
                      </a:endParaRPr>
                    </a:p>
                  </a:txBody>
                  <a:tcPr/>
                </a:tc>
                <a:tc>
                  <a:txBody>
                    <a:bodyPr/>
                    <a:lstStyle/>
                    <a:p>
                      <a:r>
                        <a:rPr lang="en-US" altLang="zh-CN" sz="1600" dirty="0">
                          <a:latin typeface="Helvetica Neue Medium"/>
                        </a:rPr>
                        <a:t>34,574</a:t>
                      </a:r>
                      <a:endParaRPr lang="zh-CN" altLang="en-US" sz="1600" dirty="0">
                        <a:latin typeface="Helvetica Neue Medium"/>
                      </a:endParaRPr>
                    </a:p>
                  </a:txBody>
                  <a:tcPr/>
                </a:tc>
                <a:tc>
                  <a:txBody>
                    <a:bodyPr/>
                    <a:lstStyle/>
                    <a:p>
                      <a:r>
                        <a:rPr lang="en-US" altLang="zh-CN" sz="1600" dirty="0">
                          <a:latin typeface="Helvetica Neue Medium"/>
                        </a:rPr>
                        <a:t>34,495</a:t>
                      </a:r>
                      <a:endParaRPr lang="zh-CN" altLang="en-US" sz="1600" dirty="0">
                        <a:latin typeface="Helvetica Neue Medium"/>
                      </a:endParaRPr>
                    </a:p>
                  </a:txBody>
                  <a:tcPr/>
                </a:tc>
                <a:tc>
                  <a:txBody>
                    <a:bodyPr/>
                    <a:lstStyle/>
                    <a:p>
                      <a:r>
                        <a:rPr lang="en-US" altLang="zh-CN" sz="1600" dirty="0">
                          <a:latin typeface="Helvetica Neue Medium"/>
                        </a:rPr>
                        <a:t>37,614</a:t>
                      </a:r>
                      <a:endParaRPr lang="zh-CN" altLang="en-US" sz="1600" dirty="0">
                        <a:latin typeface="Helvetica Neue Medium"/>
                      </a:endParaRPr>
                    </a:p>
                  </a:txBody>
                  <a:tcPr/>
                </a:tc>
              </a:tr>
            </a:tbl>
          </a:graphicData>
        </a:graphic>
      </p:graphicFrame>
      <p:grpSp>
        <p:nvGrpSpPr>
          <p:cNvPr id="9" name="组合 8"/>
          <p:cNvGrpSpPr/>
          <p:nvPr/>
        </p:nvGrpSpPr>
        <p:grpSpPr>
          <a:xfrm>
            <a:off x="775852" y="2060174"/>
            <a:ext cx="5037992" cy="691340"/>
            <a:chOff x="601260" y="1229736"/>
            <a:chExt cx="5037992" cy="691340"/>
          </a:xfrm>
        </p:grpSpPr>
        <p:sp>
          <p:nvSpPr>
            <p:cNvPr id="117" name="文本框 116"/>
            <p:cNvSpPr txBox="1"/>
            <p:nvPr/>
          </p:nvSpPr>
          <p:spPr>
            <a:xfrm>
              <a:off x="601260" y="1229736"/>
              <a:ext cx="1639969" cy="400110"/>
            </a:xfrm>
            <a:prstGeom prst="rect">
              <a:avLst/>
            </a:prstGeom>
            <a:noFill/>
          </p:spPr>
          <p:txBody>
            <a:bodyPr wrap="square" rtlCol="0">
              <a:spAutoFit/>
            </a:bodyPr>
            <a:lstStyle/>
            <a:p>
              <a:r>
                <a:rPr lang="en-US" altLang="zh-CN" b="1" dirty="0">
                  <a:latin typeface="Helvetica Neue"/>
                </a:rPr>
                <a:t>Havoc</a:t>
              </a:r>
              <a:r>
                <a:rPr lang="en-US" altLang="zh-CN" b="1" baseline="30000" dirty="0">
                  <a:latin typeface="Helvetica Neue"/>
                </a:rPr>
                <a:t>3</a:t>
              </a:r>
              <a:r>
                <a:rPr lang="en-US" altLang="zh-CN" b="1" baseline="-25000" dirty="0">
                  <a:latin typeface="Helvetica Neue"/>
                </a:rPr>
                <a:t>MAB</a:t>
              </a:r>
              <a:r>
                <a:rPr lang="en-US" altLang="zh-CN" sz="2000" b="1" dirty="0">
                  <a:latin typeface="Helvetica Neue"/>
                </a:rPr>
                <a:t> :</a:t>
              </a:r>
              <a:endParaRPr lang="en-US" altLang="zh-CN" sz="2000" b="1" dirty="0">
                <a:solidFill>
                  <a:srgbClr val="FF0000"/>
                </a:solidFill>
                <a:latin typeface="Helvetica Neue"/>
                <a:sym typeface="+mn-lt"/>
              </a:endParaRPr>
            </a:p>
          </p:txBody>
        </p:sp>
        <p:sp>
          <p:nvSpPr>
            <p:cNvPr id="14" name="文本框 13"/>
            <p:cNvSpPr txBox="1"/>
            <p:nvPr/>
          </p:nvSpPr>
          <p:spPr>
            <a:xfrm>
              <a:off x="1970564" y="1274745"/>
              <a:ext cx="3668688" cy="646331"/>
            </a:xfrm>
            <a:prstGeom prst="rect">
              <a:avLst/>
            </a:prstGeom>
            <a:noFill/>
          </p:spPr>
          <p:txBody>
            <a:bodyPr wrap="square">
              <a:spAutoFit/>
            </a:bodyPr>
            <a:lstStyle/>
            <a:p>
              <a:r>
                <a:rPr lang="en-US" altLang="zh-CN" dirty="0">
                  <a:latin typeface="Helvetica Neue"/>
                </a:rPr>
                <a:t>Executing </a:t>
              </a:r>
              <a:r>
                <a:rPr lang="en-US" altLang="zh-CN" dirty="0" err="1">
                  <a:latin typeface="Helvetica Neue"/>
                </a:rPr>
                <a:t>Havoc</a:t>
              </a:r>
              <a:r>
                <a:rPr lang="en-US" altLang="zh-CN" baseline="-25000" dirty="0" err="1">
                  <a:latin typeface="Helvetica Neue"/>
                </a:rPr>
                <a:t>MAB</a:t>
              </a:r>
              <a:r>
                <a:rPr lang="en-US" altLang="zh-CN" dirty="0">
                  <a:latin typeface="Helvetica Neue"/>
                </a:rPr>
                <a:t> in three threads in parallel </a:t>
              </a:r>
              <a:endParaRPr lang="zh-CN" altLang="en-US" dirty="0"/>
            </a:p>
          </p:txBody>
        </p:sp>
      </p:grpSp>
      <p:sp>
        <p:nvSpPr>
          <p:cNvPr id="16" name="文本框 15"/>
          <p:cNvSpPr txBox="1"/>
          <p:nvPr/>
        </p:nvSpPr>
        <p:spPr>
          <a:xfrm>
            <a:off x="727079" y="1057128"/>
            <a:ext cx="4760061" cy="797078"/>
          </a:xfrm>
          <a:prstGeom prst="rect">
            <a:avLst/>
          </a:prstGeom>
          <a:noFill/>
        </p:spPr>
        <p:txBody>
          <a:bodyPr wrap="square" rtlCol="0">
            <a:spAutoFit/>
          </a:bodyPr>
          <a:lstStyle/>
          <a:p>
            <a:pPr marL="342900" indent="-342900">
              <a:lnSpc>
                <a:spcPct val="120000"/>
              </a:lnSpc>
              <a:buFont typeface="Wingdings" panose="05000000000000000000" pitchFamily="2" charset="2"/>
              <a:buChar char="Ø"/>
            </a:pPr>
            <a:r>
              <a:rPr lang="en-US" altLang="zh-CN" sz="2000" b="1" dirty="0">
                <a:solidFill>
                  <a:schemeClr val="dk1"/>
                </a:solidFill>
                <a:latin typeface="Helvetica Neue Medium"/>
                <a:sym typeface="+mn-lt"/>
              </a:rPr>
              <a:t>Havoc vs. </a:t>
            </a:r>
            <a:r>
              <a:rPr lang="en-US" altLang="zh-CN" sz="2000" b="1" dirty="0" err="1">
                <a:solidFill>
                  <a:schemeClr val="dk1"/>
                </a:solidFill>
                <a:latin typeface="Helvetica Neue Medium"/>
                <a:sym typeface="+mn-lt"/>
              </a:rPr>
              <a:t>Havoc</a:t>
            </a:r>
            <a:r>
              <a:rPr lang="en-US" altLang="zh-CN" sz="2000" b="1" baseline="-25000" dirty="0" err="1">
                <a:solidFill>
                  <a:schemeClr val="dk1"/>
                </a:solidFill>
                <a:latin typeface="Helvetica Neue Medium"/>
                <a:sym typeface="+mn-lt"/>
              </a:rPr>
              <a:t>MAB</a:t>
            </a:r>
            <a:endParaRPr lang="en-US" altLang="zh-CN" sz="2000" b="1" baseline="-25000" dirty="0">
              <a:solidFill>
                <a:schemeClr val="dk1"/>
              </a:solidFill>
              <a:latin typeface="Helvetica Neue Medium"/>
              <a:sym typeface="+mn-lt"/>
            </a:endParaRPr>
          </a:p>
          <a:p>
            <a:pPr marL="342900" indent="-342900">
              <a:lnSpc>
                <a:spcPct val="120000"/>
              </a:lnSpc>
              <a:buFont typeface="Wingdings" panose="05000000000000000000" pitchFamily="2" charset="2"/>
              <a:buChar char="Ø"/>
            </a:pPr>
            <a:r>
              <a:rPr lang="en-US" altLang="zh-CN" sz="2000" b="1" dirty="0">
                <a:solidFill>
                  <a:schemeClr val="dk1"/>
                </a:solidFill>
                <a:latin typeface="Helvetica Neue Medium"/>
                <a:sym typeface="+mn-lt"/>
              </a:rPr>
              <a:t>QSYM vs. Havoc</a:t>
            </a:r>
            <a:r>
              <a:rPr lang="en-US" altLang="zh-CN" sz="2000" b="1" baseline="30000" dirty="0">
                <a:solidFill>
                  <a:schemeClr val="dk1"/>
                </a:solidFill>
                <a:latin typeface="Helvetica Neue Medium"/>
                <a:sym typeface="+mn-lt"/>
              </a:rPr>
              <a:t>3</a:t>
            </a:r>
            <a:r>
              <a:rPr lang="en-US" altLang="zh-CN" sz="2000" b="1" baseline="-25000" dirty="0">
                <a:solidFill>
                  <a:schemeClr val="dk1"/>
                </a:solidFill>
                <a:latin typeface="Helvetica Neue Medium"/>
                <a:sym typeface="+mn-lt"/>
              </a:rPr>
              <a:t>MAB</a:t>
            </a:r>
            <a:endParaRPr lang="en-US" altLang="zh-CN" sz="2000" b="1" dirty="0">
              <a:solidFill>
                <a:schemeClr val="dk1"/>
              </a:solidFill>
              <a:latin typeface="Helvetica Neue Medium"/>
              <a:sym typeface="+mn-lt"/>
            </a:endParaRPr>
          </a:p>
        </p:txBody>
      </p:sp>
      <p:pic>
        <p:nvPicPr>
          <p:cNvPr id="15" name="图片 14"/>
          <p:cNvPicPr>
            <a:picLocks noChangeAspect="1"/>
          </p:cNvPicPr>
          <p:nvPr/>
        </p:nvPicPr>
        <p:blipFill>
          <a:blip r:embed="rId1"/>
          <a:stretch>
            <a:fillRect/>
          </a:stretch>
        </p:blipFill>
        <p:spPr>
          <a:xfrm>
            <a:off x="507725" y="2665455"/>
            <a:ext cx="10729913" cy="3272623"/>
          </a:xfrm>
          <a:prstGeom prst="rect">
            <a:avLst/>
          </a:prstGeom>
        </p:spPr>
      </p:pic>
      <p:grpSp>
        <p:nvGrpSpPr>
          <p:cNvPr id="4" name="组合 3"/>
          <p:cNvGrpSpPr/>
          <p:nvPr/>
        </p:nvGrpSpPr>
        <p:grpSpPr>
          <a:xfrm>
            <a:off x="7080287" y="2039430"/>
            <a:ext cx="1073754" cy="443180"/>
            <a:chOff x="7080287" y="2039430"/>
            <a:chExt cx="1073754" cy="443180"/>
          </a:xfrm>
        </p:grpSpPr>
        <p:cxnSp>
          <p:nvCxnSpPr>
            <p:cNvPr id="17" name="直接连接符 16"/>
            <p:cNvCxnSpPr/>
            <p:nvPr/>
          </p:nvCxnSpPr>
          <p:spPr>
            <a:xfrm>
              <a:off x="8154041" y="2039430"/>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080287" y="2039430"/>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080287" y="2194414"/>
              <a:ext cx="1073754" cy="0"/>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223347" y="2141491"/>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11.1%</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grpSp>
      <p:grpSp>
        <p:nvGrpSpPr>
          <p:cNvPr id="6" name="组合 5"/>
          <p:cNvGrpSpPr/>
          <p:nvPr/>
        </p:nvGrpSpPr>
        <p:grpSpPr>
          <a:xfrm>
            <a:off x="9332460" y="2028006"/>
            <a:ext cx="1286106" cy="461504"/>
            <a:chOff x="9332460" y="2028006"/>
            <a:chExt cx="1286106" cy="461504"/>
          </a:xfrm>
        </p:grpSpPr>
        <p:cxnSp>
          <p:nvCxnSpPr>
            <p:cNvPr id="22" name="直接连接符 21"/>
            <p:cNvCxnSpPr/>
            <p:nvPr/>
          </p:nvCxnSpPr>
          <p:spPr>
            <a:xfrm>
              <a:off x="10618566" y="2028006"/>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340161" y="2028006"/>
              <a:ext cx="0" cy="29094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332460" y="2183679"/>
              <a:ext cx="1286106" cy="0"/>
            </a:xfrm>
            <a:prstGeom prst="line">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585546" y="2148391"/>
              <a:ext cx="787635" cy="341119"/>
            </a:xfrm>
            <a:prstGeom prst="rect">
              <a:avLst/>
            </a:prstGeom>
            <a:noFill/>
          </p:spPr>
          <p:txBody>
            <a:bodyPr wrap="square" rtlCol="0">
              <a:spAutoFit/>
            </a:bodyPr>
            <a:lstStyle/>
            <a:p>
              <a:pPr algn="ctr">
                <a:lnSpc>
                  <a:spcPct val="130000"/>
                </a:lnSpc>
                <a:spcBef>
                  <a:spcPts val="600"/>
                </a:spcBef>
              </a:pPr>
              <a:r>
                <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rPr>
                <a:t>9%</a:t>
              </a:r>
              <a:endParaRPr lang="en-US" altLang="zh-CN" sz="1400" b="1" i="1" kern="0" dirty="0">
                <a:solidFill>
                  <a:srgbClr val="C00000"/>
                </a:solidFill>
                <a:latin typeface="Century Gothic" panose="020B0502020202020204" charset="0"/>
                <a:ea typeface="微软雅黑" panose="020B0503020204020204" pitchFamily="34" charset="-122"/>
                <a:cs typeface="Century Gothic" panose="020B0502020202020204" charset="0"/>
                <a:sym typeface="+mn-lt"/>
              </a:endParaRPr>
            </a:p>
          </p:txBody>
        </p:sp>
      </p:grpSp>
      <p:sp>
        <p:nvSpPr>
          <p:cNvPr id="2" name="矩形 1"/>
          <p:cNvSpPr/>
          <p:nvPr/>
        </p:nvSpPr>
        <p:spPr>
          <a:xfrm>
            <a:off x="9403715" y="4315460"/>
            <a:ext cx="1716405" cy="1435100"/>
          </a:xfrm>
          <a:prstGeom prst="rect">
            <a:avLst/>
          </a:prstGeom>
          <a:noFill/>
          <a:ln w="28575" cmpd="sng">
            <a:solidFill>
              <a:srgbClr val="E73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custDataLst>
              <p:tags r:id="rId2"/>
            </p:custDataLst>
          </p:nvPr>
        </p:nvSpPr>
        <p:spPr>
          <a:xfrm>
            <a:off x="5756910" y="5750560"/>
            <a:ext cx="6435090" cy="1816100"/>
          </a:xfrm>
          <a:prstGeom prst="rect">
            <a:avLst/>
          </a:prstGeom>
          <a:noFill/>
        </p:spPr>
        <p:txBody>
          <a:bodyPr wrap="square" rtlCol="0">
            <a:noAutofit/>
          </a:bodyPr>
          <a:p>
            <a:pPr indent="0" algn="l">
              <a:lnSpc>
                <a:spcPct val="130000"/>
              </a:lnSpc>
              <a:spcBef>
                <a:spcPts val="600"/>
              </a:spcBef>
              <a:buFont typeface="Arial" panose="020B0604020202020204" pitchFamily="34" charset="0"/>
              <a:buNone/>
            </a:pPr>
            <a:r>
              <a:rPr lang="en-US" altLang="zh-CN" sz="2000" b="1" dirty="0" err="1">
                <a:solidFill>
                  <a:schemeClr val="dk1"/>
                </a:solidFill>
                <a:latin typeface="Helvetica Neue Medium"/>
                <a:sym typeface="+mn-lt"/>
              </a:rPr>
              <a:t>Havoc</a:t>
            </a:r>
            <a:r>
              <a:rPr lang="en-US" altLang="zh-CN" sz="2000" b="1" baseline="-25000" dirty="0" err="1">
                <a:solidFill>
                  <a:schemeClr val="dk1"/>
                </a:solidFill>
                <a:latin typeface="Helvetica Neue Medium"/>
                <a:sym typeface="+mn-lt"/>
              </a:rPr>
              <a:t>MAB </a:t>
            </a:r>
            <a:r>
              <a:rPr lang="en-US" altLang="zh-CN" sz="2000" b="1" dirty="0">
                <a:solidFill>
                  <a:schemeClr val="dk1"/>
                </a:solidFill>
                <a:latin typeface="Helvetica Neue Medium"/>
                <a:sym typeface="+mn-lt"/>
              </a:rPr>
              <a:t>and Havoc </a:t>
            </a:r>
            <a:r>
              <a:rPr lang="en-US" altLang="zh-CN" sz="2000" b="1" dirty="0">
                <a:solidFill>
                  <a:srgbClr val="FF0000"/>
                </a:solidFill>
                <a:latin typeface="Helvetica Neue Medium"/>
                <a:sym typeface="+mn-lt"/>
              </a:rPr>
              <a:t>underperform QSYM significantly</a:t>
            </a:r>
            <a:r>
              <a:rPr lang="en-US" altLang="zh-CN" sz="2000" b="1" dirty="0">
                <a:solidFill>
                  <a:schemeClr val="dk1"/>
                </a:solidFill>
                <a:latin typeface="Helvetica Neue Medium"/>
                <a:sym typeface="+mn-lt"/>
              </a:rPr>
              <a:t> in project jhead! Why?</a:t>
            </a:r>
            <a:r>
              <a:rPr lang="en-US" altLang="zh-CN" sz="2000" b="1" baseline="-25000" dirty="0" err="1">
                <a:solidFill>
                  <a:schemeClr val="dk1"/>
                </a:solidFill>
                <a:latin typeface="Helvetica Neue Medium"/>
                <a:sym typeface="+mn-lt"/>
              </a:rPr>
              <a:t> </a:t>
            </a:r>
            <a:endParaRPr lang="en-US" altLang="zh-CN" sz="2000" dirty="0">
              <a:solidFill>
                <a:schemeClr val="dk1"/>
              </a:solidFill>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300" advTm="55118">
        <p:fade/>
      </p:transition>
    </mc:Choice>
    <mc:Fallback>
      <p:transition advTm="551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 grpId="0" bldLvl="0" animBg="1"/>
      <p:bldP spid="7"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TIMING" val="|0.455|10.78|6.923|0.665|22.875"/>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TIMING" val="|2.178|4.644|0.739|2.781|7.186|1.603"/>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PLACING_PICTURE_USER_VIEWPORT" val="{&quot;height&quot;:2145,&quot;width&quot;:2355}"/>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TIMING" val="|1.224|8.362|8.645|2.96|3.35|1.403|0.875|0.683|2.032|0.989|1.276|0.947|0.847|2.913"/>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TIMING" val="|0.379|2.647|0.834|1.022|7.501|10.163|1.223|2.753|1.198|0.731|3.757|0.991|2.3|0.571"/>
</p:tagLst>
</file>

<file path=ppt/tags/tag148.xml><?xml version="1.0" encoding="utf-8"?>
<p:tagLst xmlns:p="http://schemas.openxmlformats.org/presentationml/2006/main">
  <p:tag name="KSO_WM_UNIT_TABLE_BEAUTIFY" val="smartTable{87d932e2-f21b-4243-b185-dc7c76caf7ee}"/>
  <p:tag name="TABLE_ENDDRAG_ORIGIN_RECT" val="684*73"/>
  <p:tag name="TABLE_ENDDRAG_RECT" val="130*84*684*73"/>
</p:tagLst>
</file>

<file path=ppt/tags/tag149.xml><?xml version="1.0" encoding="utf-8"?>
<p:tagLst xmlns:p="http://schemas.openxmlformats.org/presentationml/2006/main">
  <p:tag name="KSO_WM_UNIT_TABLE_BEAUTIFY" val="smartTable{67d09c1f-c825-420f-b423-e3cdaac07354}"/>
  <p:tag name="TABLE_ENDDRAG_ORIGIN_RECT" val="629*72"/>
  <p:tag name="TABLE_ENDDRAG_RECT" val="156*99*629*72"/>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TIMING" val="|0.323|9.461|1.279|2.7|5.959|1.904|1.801"/>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TIMING" val="|1.07|26.537|1.02|7.426"/>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TIMING" val="|0.364|24.247|10.415"/>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TIMING" val="|0.312|16.869|8.731"/>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TIMING" val="|0.391|17.025|11.601"/>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TIMING" val="|0.488|5.272|6.49|11.563|7.713"/>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TIMING" val="|0.239|0.802|1.78|0.888|0.712|0.665|1.086|0.651|0.722|0.956|1.285|2.05|0.392|0.842|0.77|9.069|0.941|3|4.635"/>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TIMING" val="|0.372|20.342|1.287"/>
</p:tagLst>
</file>

<file path=ppt/tags/tag22.xml><?xml version="1.0" encoding="utf-8"?>
<p:tagLst xmlns:p="http://schemas.openxmlformats.org/presentationml/2006/main">
  <p:tag name="TIMING" val="|0.233|15.036|6.524"/>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TIMING" val="|7.904|51.715|7.837|5.599"/>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UNIT_PLACING_PICTURE_USER_VIEWPORT" val="{&quot;height&quot;:1485,&quot;width&quot;:12120}"/>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TIMING" val="|0.3|9.051|5.922|0.522|0.51|0.886|0.44|0.673|0.571|3.346|1.914|0.394|0.396|0.449|0.418|0.353|0.315|0.297|0.426|0.356|0.392|0.331|0.323|0.241|0.257|0.245|0.351|0.298|0.505|1.57|0.877|6.102|1.901|1.415|8.143|9.089|1.822|9.246"/>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TIMING" val="|0.457|2.362|10.122|7.948|27.019"/>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TIMING" val="|17.035|3.198|0.524|9.608|0.906|3.646|19.457|0.756|2.579|1.014|0.62|0.869|1.046|0.682|0.669|2.601|8.468|2.262|4.033"/>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TIMING" val="|0.444|19.569|12.723|8.983|1.002|1.801"/>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TABLE_ENDDRAG_ORIGIN_RECT" val="94*38"/>
  <p:tag name="TABLE_ENDDRAG_RECT" val="772*462*94*38"/>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TIMING" val="|3.29|14.708|1.215|3.283|1.371|0.64|16.65|0.557|0.437|15.396|0.639|0.333|0.346|0.399|0.389|7.99|6.786"/>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TIMING" val="|0.438|13.855|21.484|11.82"/>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TIMING" val="|0.746|7.358|0.715|0.388|32.855|2.443|0.937|0.382|1.594|2.086|1.041|0.776|24.127|0.628|0.395|2.543|0.559|2.148"/>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TABLE_BEAUTIFY" val="smartTable{87d932e2-f21b-4243-b185-dc7c76caf7ee}"/>
  <p:tag name="TABLE_ENDDRAG_ORIGIN_RECT" val="434*61"/>
  <p:tag name="TABLE_ENDDRAG_RECT" val="9*146*434*61"/>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TIMING" val="|0.179|1.076|21.332|9.142|3.999"/>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TIMING" val="|1.294|3.88|7.852|4.242|24.079|6.163"/>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TIMING" val="|6.568|6.55|5.794"/>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COMMONDATA" val="eyJoZGlkIjoiMWNiZjE3OGZhZGEyN2U2MTk3YzJhMTEzZmNlMzQwNmMifQ=="/>
  <p:tag name="KSO_WPP_MARK_KEY" val="3047ee0d-ed45-4c08-97f7-ea13da4a021d"/>
  <p:tag name="commondata" val="eyJoZGlkIjoiNjg4NTY0MDAxMDIwNTMxYmMzNjgxOWU2ODNhMTMyNjkifQ=="/>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TIMING" val="|0.175|0.887|0.816|0.496|5.548|0.624|0.787|10.447"/>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TIMING" val="|0.308|0.79|0.352|0.296|0.269|2.53|0.563|2.801|0.536|0.69|1.254"/>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TIMING" val="|0.178|2.423|3.982|1.391|0.589|1.398|0.663|1.694|1.139|0.782|0.619|0.899|0.872|2.272|0.584|1.129|2.739|1.615|1.555|0.698|0.485|0.383|0.353|0.997|1.29|0.54|3.201|5.64|1.526|6.518|0.664|10.524"/>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TIMING" val="|0.295|20.596"/>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TIMING" val="|0.485|15.933|6.548|10.301"/>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TIMING" val="|0.297|7.344|8.241|13.837"/>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19011</Words>
  <Application>WPS 演示</Application>
  <PresentationFormat>宽屏</PresentationFormat>
  <Paragraphs>1068</Paragraphs>
  <Slides>42</Slides>
  <Notes>18</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42</vt:i4>
      </vt:variant>
    </vt:vector>
  </HeadingPairs>
  <TitlesOfParts>
    <vt:vector size="70" baseType="lpstr">
      <vt:lpstr>Arial</vt:lpstr>
      <vt:lpstr>宋体</vt:lpstr>
      <vt:lpstr>Wingdings</vt:lpstr>
      <vt:lpstr>微软雅黑</vt:lpstr>
      <vt:lpstr>Century Gothic</vt:lpstr>
      <vt:lpstr>Segoe UI Light</vt:lpstr>
      <vt:lpstr>Segoe UI Light</vt:lpstr>
      <vt:lpstr>Arial</vt:lpstr>
      <vt:lpstr>Helvetica Neue Medium</vt:lpstr>
      <vt:lpstr>Helvetica Neue</vt:lpstr>
      <vt:lpstr>Raleway Light</vt:lpstr>
      <vt:lpstr>Bell MT</vt:lpstr>
      <vt:lpstr>Century Gothic</vt:lpstr>
      <vt:lpstr>Helvetica Neue</vt:lpstr>
      <vt:lpstr>Yu Gothic Medium</vt:lpstr>
      <vt:lpstr>Calibri</vt:lpstr>
      <vt:lpstr>Cambria Math</vt:lpstr>
      <vt:lpstr>Arial Unicode MS</vt:lpstr>
      <vt:lpstr>Candara</vt:lpstr>
      <vt:lpstr>Wingdings</vt:lpstr>
      <vt:lpstr>Times New Roman</vt:lpstr>
      <vt:lpstr>Helvetica Neue Medium</vt:lpstr>
      <vt:lpstr>Kannada MN</vt:lpstr>
      <vt:lpstr>AlienCaret</vt:lpstr>
      <vt:lpstr>微软雅黑 Light</vt:lpstr>
      <vt:lpstr>等线</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WPS_1528174811</cp:lastModifiedBy>
  <cp:revision>1270</cp:revision>
  <dcterms:created xsi:type="dcterms:W3CDTF">2015-08-18T02:51:00Z</dcterms:created>
  <dcterms:modified xsi:type="dcterms:W3CDTF">2024-09-08T16:24:26Z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2052-12.1.0.17827</vt:lpwstr>
  </property>
  <property fmtid="{D5CDD505-2E9C-101B-9397-08002B2CF9AE}" pid="11" name="ICV">
    <vt:lpwstr>818A17FA5D6E4552A0BB86B8AE473B00</vt:lpwstr>
  </property>
</Properties>
</file>